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4.bin" ContentType="application/vnd.openxmlformats-officedocument.oleObject"/>
  <Override PartName="/ppt/notesSlides/notesSlide11.xml" ContentType="application/vnd.openxmlformats-officedocument.presentationml.notesSlide+xml"/>
  <Override PartName="/ppt/embeddings/oleObject5.bin" ContentType="application/vnd.openxmlformats-officedocument.oleObject"/>
  <Override PartName="/ppt/notesSlides/notesSlide12.xml" ContentType="application/vnd.openxmlformats-officedocument.presentationml.notesSlide+xml"/>
  <Override PartName="/ppt/embeddings/oleObject6.bin" ContentType="application/vnd.openxmlformats-officedocument.oleObject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262" r:id="rId2"/>
    <p:sldId id="264" r:id="rId3"/>
    <p:sldId id="268" r:id="rId4"/>
    <p:sldId id="322" r:id="rId5"/>
    <p:sldId id="272" r:id="rId6"/>
    <p:sldId id="269" r:id="rId7"/>
    <p:sldId id="323" r:id="rId8"/>
    <p:sldId id="312" r:id="rId9"/>
    <p:sldId id="318" r:id="rId10"/>
    <p:sldId id="314" r:id="rId11"/>
    <p:sldId id="324" r:id="rId12"/>
    <p:sldId id="309" r:id="rId13"/>
    <p:sldId id="310" r:id="rId14"/>
    <p:sldId id="316" r:id="rId15"/>
    <p:sldId id="311" r:id="rId16"/>
    <p:sldId id="317" r:id="rId17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A37"/>
    <a:srgbClr val="00417E"/>
    <a:srgbClr val="FFECD7"/>
    <a:srgbClr val="F7955A"/>
    <a:srgbClr val="666699"/>
    <a:srgbClr val="0066CC"/>
    <a:srgbClr val="00487A"/>
    <a:srgbClr val="D33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3202" autoAdjust="0"/>
  </p:normalViewPr>
  <p:slideViewPr>
    <p:cSldViewPr snapToGrid="0">
      <p:cViewPr>
        <p:scale>
          <a:sx n="100" d="100"/>
          <a:sy n="100" d="100"/>
        </p:scale>
        <p:origin x="-1376" y="208"/>
      </p:cViewPr>
      <p:guideLst>
        <p:guide orient="horz" pos="666"/>
        <p:guide pos="18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 smtClean="0">
                <a:latin typeface="Times New Roman" pitchFamily="8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smtClean="0">
                <a:latin typeface="Times New Roman" pitchFamily="8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 smtClean="0">
                <a:latin typeface="Times New Roman" pitchFamily="8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charset="0"/>
              </a:defRPr>
            </a:lvl1pPr>
          </a:lstStyle>
          <a:p>
            <a:fld id="{AB21A0D0-1EBB-FE4B-A836-2112DDD77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74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8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8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8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fld id="{DE35913E-636B-B34C-8722-66E3F95DBC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8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8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8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8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8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8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1B334C-B1EA-CA48-96FD-1B334C4E69CE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C4B0B2-E5AD-1646-8EE8-E4D951235914}" type="slidenum">
              <a:rPr lang="en-US" sz="1200">
                <a:latin typeface="Times New Roman" charset="0"/>
              </a:rPr>
              <a:pPr/>
              <a:t>13</a:t>
            </a:fld>
            <a:endParaRPr lang="en-US" sz="1200">
              <a:latin typeface="Times New Roman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00CB62-14EE-C847-9C50-E5ADA199E443}" type="slidenum">
              <a:rPr lang="en-US" sz="1200">
                <a:latin typeface="Times New Roman" charset="0"/>
              </a:rPr>
              <a:pPr/>
              <a:t>14</a:t>
            </a:fld>
            <a:endParaRPr lang="en-US" sz="1200">
              <a:latin typeface="Times New Roman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A72C8F-0960-7448-98FA-20D7B2AA3E98}" type="slidenum">
              <a:rPr lang="en-US" sz="1200">
                <a:latin typeface="Times New Roman" charset="0"/>
              </a:rPr>
              <a:pPr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317F69-2B54-F644-8A8F-91123BDC2A09}" type="slidenum">
              <a:rPr lang="en-US" sz="1200">
                <a:latin typeface="Times New Roman" charset="0"/>
              </a:rPr>
              <a:pPr/>
              <a:t>16</a:t>
            </a:fld>
            <a:endParaRPr lang="en-US" sz="1200">
              <a:latin typeface="Times New Roman" charset="0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080DA4-9A85-2F4A-BCC9-7FA6B277E0C1}" type="slidenum">
              <a:rPr lang="en-US" sz="1200">
                <a:latin typeface="Times New Roman" charset="0"/>
              </a:rPr>
              <a:pPr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40AA78-C1AB-BD4A-99DC-247F1640E093}" type="slidenum">
              <a:rPr lang="en-US" sz="1200">
                <a:latin typeface="Times New Roman" charset="0"/>
              </a:rPr>
              <a:pPr/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34B298-BB23-9047-BDA9-5A8623715445}" type="slidenum">
              <a:rPr lang="en-US" sz="1200">
                <a:latin typeface="Times New Roman" charset="0"/>
              </a:rPr>
              <a:pPr/>
              <a:t>5</a:t>
            </a:fld>
            <a:endParaRPr lang="en-US" sz="1200">
              <a:latin typeface="Times New Roman" charset="0"/>
            </a:endParaRP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AA1E8D-40EE-AF4A-9ACB-6669FC8BF92C}" type="slidenum">
              <a:rPr lang="en-US" sz="1200">
                <a:latin typeface="Times New Roman" charset="0"/>
              </a:rPr>
              <a:pPr/>
              <a:t>6</a:t>
            </a:fld>
            <a:endParaRPr lang="en-US" sz="1200">
              <a:latin typeface="Times New Roman" charset="0"/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0CEA38-08E9-7649-B7B6-7FDFFC564F9F}" type="slidenum">
              <a:rPr lang="en-US" sz="1200">
                <a:latin typeface="Times New Roman" charset="0"/>
              </a:rPr>
              <a:pPr/>
              <a:t>8</a:t>
            </a:fld>
            <a:endParaRPr lang="en-US" sz="1200">
              <a:latin typeface="Times New Roman" charset="0"/>
            </a:endParaRPr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FF706F-FFA0-284D-955C-B14356A7ECEA}" type="slidenum">
              <a:rPr lang="en-US" sz="1200">
                <a:latin typeface="Times New Roman" charset="0"/>
              </a:rPr>
              <a:pPr/>
              <a:t>9</a:t>
            </a:fld>
            <a:endParaRPr lang="en-US" sz="1200">
              <a:latin typeface="Times New Roman" charset="0"/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A4849A-5664-434D-BAD9-91A774CB1921}" type="slidenum">
              <a:rPr lang="en-US" sz="1200">
                <a:latin typeface="Times New Roman" charset="0"/>
              </a:rPr>
              <a:pPr/>
              <a:t>10</a:t>
            </a:fld>
            <a:endParaRPr lang="en-US" sz="1200">
              <a:latin typeface="Times New Roman" charset="0"/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FBF7E1-0CBF-CC4C-9442-A2AF2D5FD4EC}" type="slidenum">
              <a:rPr lang="en-US" sz="1200">
                <a:latin typeface="Times New Roman" charset="0"/>
              </a:rPr>
              <a:pPr/>
              <a:t>12</a:t>
            </a:fld>
            <a:endParaRPr lang="en-US" sz="1200">
              <a:latin typeface="Times New Roman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\\Ps14\ircd\50694_Young_Freedman_13e_IRDVD\Supplied\67546Young13e_marktg\Links\Calatrava-Bridge_sml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276225" y="6537325"/>
            <a:ext cx="4676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000">
                <a:latin typeface="Times New Roman" charset="0"/>
              </a:rPr>
              <a:t>Copyright © 2012 Pearson Education Inc.</a:t>
            </a:r>
          </a:p>
        </p:txBody>
      </p:sp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>
            <a:off x="260350" y="5029200"/>
            <a:ext cx="868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253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solidFill>
                  <a:srgbClr val="D33325"/>
                </a:solidFill>
              </a:rPr>
              <a:t>PowerPoint</a:t>
            </a:r>
            <a:r>
              <a:rPr lang="en-US" sz="1800" baseline="30000">
                <a:solidFill>
                  <a:srgbClr val="D33325"/>
                </a:solidFill>
              </a:rPr>
              <a:t>®</a:t>
            </a:r>
            <a:r>
              <a:rPr lang="en-US" sz="1800">
                <a:solidFill>
                  <a:srgbClr val="D33325"/>
                </a:solidFill>
              </a:rPr>
              <a:t> Lectures for</a:t>
            </a:r>
          </a:p>
          <a:p>
            <a:pPr algn="l"/>
            <a:r>
              <a:rPr lang="en-US" sz="1800" b="1" i="1">
                <a:solidFill>
                  <a:srgbClr val="D33325"/>
                </a:solidFill>
              </a:rPr>
              <a:t>University Physics, Thirteenth Edition</a:t>
            </a:r>
          </a:p>
          <a:p>
            <a:pPr algn="l"/>
            <a:r>
              <a:rPr lang="en-US" sz="1800" b="1" i="1">
                <a:solidFill>
                  <a:srgbClr val="D33325"/>
                </a:solidFill>
                <a:latin typeface="Times New Roman" charset="0"/>
              </a:rPr>
              <a:t>   – Hugh D. Young and Roger A. Freedman</a:t>
            </a:r>
          </a:p>
        </p:txBody>
      </p:sp>
      <p:sp>
        <p:nvSpPr>
          <p:cNvPr id="7" name="Text Box 23"/>
          <p:cNvSpPr txBox="1">
            <a:spLocks noChangeArrowheads="1"/>
          </p:cNvSpPr>
          <p:nvPr userDrawn="1"/>
        </p:nvSpPr>
        <p:spPr bwMode="auto">
          <a:xfrm>
            <a:off x="254000" y="6096000"/>
            <a:ext cx="3086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84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84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84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84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84" charset="0"/>
              </a:defRPr>
            </a:lvl9pPr>
          </a:lstStyle>
          <a:p>
            <a:pPr>
              <a:defRPr/>
            </a:pPr>
            <a:r>
              <a:rPr kumimoji="0" lang="en-US" sz="1800" b="1" smtClean="0">
                <a:solidFill>
                  <a:srgbClr val="D33325"/>
                </a:solidFill>
                <a:ea typeface="+mn-ea"/>
              </a:rPr>
              <a:t>Lectures by Wayne Anderson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125" y="2441575"/>
            <a:ext cx="8677275" cy="1752600"/>
          </a:xfrm>
        </p:spPr>
        <p:txBody>
          <a:bodyPr/>
          <a:lstStyle>
            <a:lvl1pPr algn="r">
              <a:defRPr sz="5500">
                <a:solidFill>
                  <a:srgbClr val="D33325"/>
                </a:solidFill>
                <a:latin typeface="Times New Roman" pitchFamily="8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06375" y="1066800"/>
            <a:ext cx="8709025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>
              <a:defRPr sz="5000"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489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76200"/>
            <a:ext cx="2152650" cy="392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305550" cy="392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4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2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2910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685800"/>
            <a:ext cx="422910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8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1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5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34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29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53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rgbClr val="0048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304800" y="609600"/>
            <a:ext cx="8534400" cy="0"/>
          </a:xfrm>
          <a:prstGeom prst="line">
            <a:avLst/>
          </a:prstGeom>
          <a:noFill/>
          <a:ln w="50800">
            <a:solidFill>
              <a:srgbClr val="0048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8610600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200025" y="6537325"/>
            <a:ext cx="4676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000">
                <a:latin typeface="Times New Roman" charset="0"/>
              </a:rPr>
              <a:t>Copyright © 2012 Pearson Education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+mj-lt"/>
          <a:ea typeface="ＭＳ Ｐゴシック" charset="0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pitchFamily="84" charset="0"/>
          <a:ea typeface="ＭＳ Ｐゴシック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pitchFamily="84" charset="0"/>
          <a:ea typeface="ＭＳ Ｐゴシック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pitchFamily="84" charset="0"/>
          <a:ea typeface="ＭＳ Ｐゴシック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pitchFamily="84" charset="0"/>
          <a:ea typeface="ＭＳ Ｐゴシック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pitchFamily="84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pitchFamily="84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pitchFamily="84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pitchFamily="84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20000"/>
        </a:spcAft>
        <a:buClr>
          <a:srgbClr val="0066CC"/>
        </a:buClr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14350" indent="-4000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" charset="0"/>
        <a:buChar char="•"/>
        <a:defRPr sz="3000">
          <a:solidFill>
            <a:schemeClr val="tx1"/>
          </a:solidFill>
          <a:latin typeface="+mj-lt"/>
          <a:ea typeface="ＭＳ Ｐゴシック" charset="0"/>
        </a:defRPr>
      </a:lvl2pPr>
      <a:lvl3pPr marL="1254125" indent="-4508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800">
          <a:solidFill>
            <a:schemeClr val="tx1"/>
          </a:solidFill>
          <a:latin typeface="+mj-lt"/>
          <a:ea typeface="ＭＳ Ｐゴシック" charset="0"/>
        </a:defRPr>
      </a:lvl3pPr>
      <a:lvl4pPr marL="1828800" indent="-34290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" charset="0"/>
        <a:buChar char="•"/>
        <a:defRPr sz="2600">
          <a:solidFill>
            <a:schemeClr val="tx1"/>
          </a:solidFill>
          <a:latin typeface="+mj-lt"/>
          <a:ea typeface="ＭＳ Ｐゴシック" charset="0"/>
        </a:defRPr>
      </a:lvl4pPr>
      <a:lvl5pPr marL="2286000" indent="-334963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  <a:ea typeface="ＭＳ Ｐゴシック" charset="0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pitchFamily="84" charset="0"/>
        <a:buChar char="–"/>
        <a:defRPr sz="2600">
          <a:solidFill>
            <a:schemeClr val="tx1"/>
          </a:solidFill>
          <a:latin typeface="+mj-lt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pitchFamily="84" charset="0"/>
        <a:buChar char="–"/>
        <a:defRPr sz="2600">
          <a:solidFill>
            <a:schemeClr val="tx1"/>
          </a:solidFill>
          <a:latin typeface="+mj-lt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pitchFamily="84" charset="0"/>
        <a:buChar char="–"/>
        <a:defRPr sz="2600">
          <a:solidFill>
            <a:schemeClr val="tx1"/>
          </a:solidFill>
          <a:latin typeface="+mj-lt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pitchFamily="84" charset="0"/>
        <a:buChar char="–"/>
        <a:defRPr sz="26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oleObject" Target="../embeddings/oleObject4.bin"/><Relationship Id="rId7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0.emf"/><Relationship Id="rId6" Type="http://schemas.openxmlformats.org/officeDocument/2006/relationships/image" Target="../media/image21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3.jpeg"/><Relationship Id="rId5" Type="http://schemas.openxmlformats.org/officeDocument/2006/relationships/oleObject" Target="../embeddings/oleObject6.bin"/><Relationship Id="rId6" Type="http://schemas.openxmlformats.org/officeDocument/2006/relationships/image" Target="../media/image22.emf"/><Relationship Id="rId7" Type="http://schemas.openxmlformats.org/officeDocument/2006/relationships/image" Target="../media/image24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5200" dirty="0"/>
              <a:t>Chapter 1</a:t>
            </a: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441575"/>
            <a:ext cx="67818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889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defRPr/>
            </a:pPr>
            <a:r>
              <a:rPr lang="en-US" dirty="0" smtClean="0">
                <a:ea typeface="+mn-ea"/>
              </a:rPr>
              <a:t>Units, Physical Quantities, and Vectors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76900" y="5003800"/>
            <a:ext cx="271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Modifications by Mike Brotherton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01_19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2"/>
          <a:stretch>
            <a:fillRect/>
          </a:stretch>
        </p:blipFill>
        <p:spPr bwMode="auto">
          <a:xfrm>
            <a:off x="296863" y="2239963"/>
            <a:ext cx="8548687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Finding components—Figure 1.19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5344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>
                <a:latin typeface="Times New Roman" charset="0"/>
              </a:rPr>
              <a:t>We can calculate the components of a vector from its magnitude and direction.</a:t>
            </a:r>
            <a:r>
              <a:rPr lang="en-US"/>
              <a:t> </a:t>
            </a:r>
          </a:p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>
                <a:latin typeface="Times New Roman" charset="0"/>
              </a:rPr>
              <a:t>Follow Example 1.6.</a:t>
            </a:r>
            <a:endParaRPr lang="el-GR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01_2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5445125" y="1914525"/>
            <a:ext cx="33972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Calculations using components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3762569"/>
          </a:xfrm>
        </p:spPr>
        <p:txBody>
          <a:bodyPr/>
          <a:lstStyle/>
          <a:p>
            <a:pPr marL="228600" indent="-228600" eaLnBrk="1" hangingPunct="1">
              <a:buClr>
                <a:srgbClr val="D33325"/>
              </a:buClr>
              <a:buFont typeface="Times" charset="0"/>
              <a:buChar char="•"/>
            </a:pPr>
            <a:r>
              <a:rPr lang="en-US" sz="2600" dirty="0">
                <a:latin typeface="Times New Roman" charset="0"/>
              </a:rPr>
              <a:t>We can use the components of a vector to find its magnitude and direction:</a:t>
            </a:r>
          </a:p>
          <a:p>
            <a:pPr marL="228600" indent="-228600" eaLnBrk="1" hangingPunct="1">
              <a:buClr>
                <a:srgbClr val="D33325"/>
              </a:buClr>
              <a:buFont typeface="Times" charset="0"/>
              <a:buChar char="•"/>
            </a:pPr>
            <a:r>
              <a:rPr lang="en-US" sz="2600" dirty="0">
                <a:latin typeface="Times New Roman" charset="0"/>
              </a:rPr>
              <a:t>We can use the components of a                                             set of vectors to find the components                                          of their sum:</a:t>
            </a:r>
          </a:p>
          <a:p>
            <a:pPr marL="228600" indent="-228600" eaLnBrk="1" hangingPunct="1">
              <a:buClr>
                <a:srgbClr val="D33325"/>
              </a:buClr>
              <a:buFont typeface="Times" charset="0"/>
              <a:buChar char="•"/>
            </a:pPr>
            <a:endParaRPr lang="en-US" sz="2600" dirty="0">
              <a:latin typeface="Times New Roman" charset="0"/>
            </a:endParaRPr>
          </a:p>
          <a:p>
            <a:pPr marL="0" indent="0" eaLnBrk="1" hangingPunct="1">
              <a:buClr>
                <a:srgbClr val="D33325"/>
              </a:buClr>
            </a:pPr>
            <a:endParaRPr lang="en-US" dirty="0">
              <a:latin typeface="Times New Roman" charset="0"/>
            </a:endParaRPr>
          </a:p>
        </p:txBody>
      </p:sp>
      <p:graphicFrame>
        <p:nvGraphicFramePr>
          <p:cNvPr id="22533" name="Object 4"/>
          <p:cNvGraphicFramePr>
            <a:graphicFrameLocks noChangeAspect="1"/>
          </p:cNvGraphicFramePr>
          <p:nvPr/>
        </p:nvGraphicFramePr>
        <p:xfrm>
          <a:off x="2832100" y="1035050"/>
          <a:ext cx="3556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4" imgW="3555720" imgH="672840" progId="Equation.DSMT4">
                  <p:embed/>
                </p:oleObj>
              </mc:Choice>
              <mc:Fallback>
                <p:oleObj name="Equation" r:id="rId4" imgW="3555720" imgH="672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1035050"/>
                        <a:ext cx="35560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1"/>
                                </a:gs>
                                <a:gs pos="100000">
                                  <a:schemeClr val="bg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349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5"/>
          <p:cNvGraphicFramePr>
            <a:graphicFrameLocks noChangeAspect="1"/>
          </p:cNvGraphicFramePr>
          <p:nvPr/>
        </p:nvGraphicFramePr>
        <p:xfrm>
          <a:off x="6159500" y="38100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6" imgW="127000" imgH="190500" progId="Equation.DSMT4">
                  <p:embed/>
                </p:oleObj>
              </mc:Choice>
              <mc:Fallback>
                <p:oleObj name="Equation" r:id="rId6" imgW="127000" imgH="190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3810000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1"/>
                                </a:gs>
                                <a:gs pos="100000">
                                  <a:schemeClr val="bg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349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6"/>
          <p:cNvGraphicFramePr>
            <a:graphicFrameLocks noChangeAspect="1"/>
          </p:cNvGraphicFramePr>
          <p:nvPr/>
        </p:nvGraphicFramePr>
        <p:xfrm>
          <a:off x="606425" y="3055938"/>
          <a:ext cx="45021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8" imgW="4673520" imgH="380880" progId="Equation.DSMT4">
                  <p:embed/>
                </p:oleObj>
              </mc:Choice>
              <mc:Fallback>
                <p:oleObj name="Equation" r:id="rId8" imgW="4673520" imgH="380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3055938"/>
                        <a:ext cx="45021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1"/>
                                </a:gs>
                                <a:gs pos="100000">
                                  <a:schemeClr val="bg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349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Unit vectors—Figures 1.23–1.24</a:t>
            </a:r>
          </a:p>
        </p:txBody>
      </p:sp>
      <p:pic>
        <p:nvPicPr>
          <p:cNvPr id="24579" name="Picture 5" descr="01_Figure23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2"/>
          <a:stretch>
            <a:fillRect/>
          </a:stretch>
        </p:blipFill>
        <p:spPr bwMode="auto">
          <a:xfrm>
            <a:off x="5334000" y="2971800"/>
            <a:ext cx="27733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01_Figure24-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5486400" y="762000"/>
            <a:ext cx="23622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292100" y="722313"/>
            <a:ext cx="4648200" cy="409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1313" indent="-3413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sz="2600" dirty="0">
                <a:latin typeface="Times New Roman" charset="0"/>
              </a:rPr>
              <a:t>A </a:t>
            </a:r>
            <a:r>
              <a:rPr lang="en-US" sz="2600" i="1" dirty="0">
                <a:latin typeface="Times New Roman" charset="0"/>
              </a:rPr>
              <a:t>unit vector </a:t>
            </a:r>
            <a:r>
              <a:rPr lang="en-US" sz="2600" dirty="0">
                <a:latin typeface="Times New Roman" charset="0"/>
              </a:rPr>
              <a:t>has a magnitude of 1 with no units.  </a:t>
            </a:r>
          </a:p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sz="2600" dirty="0">
                <a:latin typeface="Times New Roman" charset="0"/>
              </a:rPr>
              <a:t>The unit vector </a:t>
            </a:r>
            <a:r>
              <a:rPr lang="en-US" altLang="ja-JP" sz="2600" b="1" i="1" dirty="0" err="1">
                <a:latin typeface="Times New Roman" charset="0"/>
                <a:cs typeface="ＭＳ Ｐゴシック" charset="0"/>
              </a:rPr>
              <a:t>î</a:t>
            </a:r>
            <a:r>
              <a:rPr lang="en-US" sz="2600" dirty="0">
                <a:latin typeface="Times New Roman" charset="0"/>
              </a:rPr>
              <a:t> points in the +</a:t>
            </a:r>
            <a:r>
              <a:rPr lang="en-US" sz="2600" i="1" dirty="0">
                <a:latin typeface="Times New Roman" charset="0"/>
              </a:rPr>
              <a:t>x</a:t>
            </a:r>
            <a:r>
              <a:rPr lang="en-US" sz="2600" dirty="0">
                <a:latin typeface="Times New Roman" charset="0"/>
              </a:rPr>
              <a:t>-direction,   points in the +</a:t>
            </a:r>
            <a:r>
              <a:rPr lang="en-US" sz="2600" i="1" dirty="0">
                <a:latin typeface="Times New Roman" charset="0"/>
              </a:rPr>
              <a:t>y</a:t>
            </a:r>
            <a:r>
              <a:rPr lang="en-US" sz="2600" dirty="0">
                <a:latin typeface="Times New Roman" charset="0"/>
              </a:rPr>
              <a:t>-direction, and    points in the +</a:t>
            </a:r>
            <a:r>
              <a:rPr lang="en-US" sz="2600" i="1" dirty="0">
                <a:latin typeface="Times New Roman" charset="0"/>
              </a:rPr>
              <a:t>z</a:t>
            </a:r>
            <a:r>
              <a:rPr lang="en-US" sz="2600" dirty="0">
                <a:latin typeface="Times New Roman" charset="0"/>
              </a:rPr>
              <a:t>-direction.</a:t>
            </a:r>
          </a:p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sz="2600" dirty="0">
                <a:latin typeface="Times New Roman" charset="0"/>
              </a:rPr>
              <a:t>Any vector can be expressed in terms of its components as  </a:t>
            </a:r>
            <a:br>
              <a:rPr lang="en-US" sz="2600" dirty="0">
                <a:latin typeface="Times New Roman" charset="0"/>
              </a:rPr>
            </a:br>
            <a:r>
              <a:rPr lang="en-US" sz="2600" b="1" i="1" dirty="0">
                <a:latin typeface="Times New Roman" charset="0"/>
              </a:rPr>
              <a:t>A</a:t>
            </a:r>
            <a:r>
              <a:rPr lang="en-US" sz="2600" b="1" dirty="0">
                <a:latin typeface="Times New Roman" charset="0"/>
              </a:rPr>
              <a:t> </a:t>
            </a:r>
            <a:r>
              <a:rPr lang="en-US" sz="2600" dirty="0">
                <a:latin typeface="Times New Roman" charset="0"/>
              </a:rPr>
              <a:t>=</a:t>
            </a:r>
            <a:r>
              <a:rPr lang="en-US" sz="2600" i="1" dirty="0" err="1">
                <a:latin typeface="Times New Roman" charset="0"/>
              </a:rPr>
              <a:t>A</a:t>
            </a:r>
            <a:r>
              <a:rPr lang="en-US" sz="2600" i="1" baseline="-25000" dirty="0" err="1">
                <a:latin typeface="Times New Roman" charset="0"/>
              </a:rPr>
              <a:t>x</a:t>
            </a:r>
            <a:r>
              <a:rPr lang="en-US" altLang="ja-JP" sz="2600" b="1" i="1" dirty="0" err="1">
                <a:latin typeface="Times New Roman" charset="0"/>
                <a:cs typeface="ＭＳ Ｐゴシック" charset="0"/>
              </a:rPr>
              <a:t>î</a:t>
            </a:r>
            <a:r>
              <a:rPr lang="en-US" sz="2600" i="1" dirty="0">
                <a:latin typeface="Times New Roman" charset="0"/>
              </a:rPr>
              <a:t>+ A</a:t>
            </a:r>
            <a:r>
              <a:rPr lang="en-US" sz="2600" i="1" baseline="-25000" dirty="0">
                <a:latin typeface="Times New Roman" charset="0"/>
              </a:rPr>
              <a:t>y  </a:t>
            </a:r>
            <a:r>
              <a:rPr lang="en-US" sz="2600" i="1" dirty="0">
                <a:latin typeface="Times New Roman" charset="0"/>
              </a:rPr>
              <a:t>  + </a:t>
            </a:r>
            <a:r>
              <a:rPr lang="en-US" sz="2600" i="1" dirty="0" err="1">
                <a:latin typeface="Times New Roman" charset="0"/>
              </a:rPr>
              <a:t>A</a:t>
            </a:r>
            <a:r>
              <a:rPr lang="en-US" sz="2600" i="1" baseline="-25000" dirty="0" err="1">
                <a:latin typeface="Times New Roman" charset="0"/>
              </a:rPr>
              <a:t>z</a:t>
            </a:r>
            <a:r>
              <a:rPr lang="en-US" sz="2600" i="1" baseline="-25000" dirty="0">
                <a:latin typeface="Times New Roman" charset="0"/>
              </a:rPr>
              <a:t>   </a:t>
            </a:r>
            <a:r>
              <a:rPr lang="en-US" sz="2600" dirty="0" smtClean="0">
                <a:latin typeface="Times New Roman" charset="0"/>
              </a:rPr>
              <a:t>.</a:t>
            </a:r>
            <a:endParaRPr lang="en-US" sz="2600" b="1" dirty="0">
              <a:latin typeface="Times New Roman" charset="0"/>
            </a:endParaRPr>
          </a:p>
        </p:txBody>
      </p:sp>
      <p:grpSp>
        <p:nvGrpSpPr>
          <p:cNvPr id="24582" name="Group 19"/>
          <p:cNvGrpSpPr>
            <a:grpSpLocks/>
          </p:cNvGrpSpPr>
          <p:nvPr/>
        </p:nvGrpSpPr>
        <p:grpSpPr bwMode="auto">
          <a:xfrm>
            <a:off x="2241550" y="4394200"/>
            <a:ext cx="222250" cy="336550"/>
            <a:chOff x="2948" y="2640"/>
            <a:chExt cx="140" cy="212"/>
          </a:xfrm>
        </p:grpSpPr>
        <p:pic>
          <p:nvPicPr>
            <p:cNvPr id="24593" name="Picture 17" descr="Untitled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378"/>
            <a:stretch>
              <a:fillRect/>
            </a:stretch>
          </p:blipFill>
          <p:spPr bwMode="auto">
            <a:xfrm>
              <a:off x="2960" y="2640"/>
              <a:ext cx="12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18" descr="Untitled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48"/>
            <a:stretch>
              <a:fillRect/>
            </a:stretch>
          </p:blipFill>
          <p:spPr bwMode="auto">
            <a:xfrm>
              <a:off x="2948" y="2700"/>
              <a:ext cx="128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3" name="Group 24"/>
          <p:cNvGrpSpPr>
            <a:grpSpLocks/>
          </p:cNvGrpSpPr>
          <p:nvPr/>
        </p:nvGrpSpPr>
        <p:grpSpPr bwMode="auto">
          <a:xfrm>
            <a:off x="3116263" y="4343400"/>
            <a:ext cx="215900" cy="342900"/>
            <a:chOff x="1908" y="2736"/>
            <a:chExt cx="136" cy="216"/>
          </a:xfrm>
        </p:grpSpPr>
        <p:pic>
          <p:nvPicPr>
            <p:cNvPr id="24591" name="Picture 21" descr="Untitled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563"/>
            <a:stretch>
              <a:fillRect/>
            </a:stretch>
          </p:blipFill>
          <p:spPr bwMode="auto">
            <a:xfrm>
              <a:off x="1908" y="2736"/>
              <a:ext cx="136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2" name="Picture 22" descr="Untitled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/>
            <a:stretch>
              <a:fillRect/>
            </a:stretch>
          </p:blipFill>
          <p:spPr bwMode="auto">
            <a:xfrm>
              <a:off x="1908" y="2792"/>
              <a:ext cx="13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90" name="Picture 30" descr="Untitled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48"/>
          <a:stretch>
            <a:fillRect/>
          </a:stretch>
        </p:blipFill>
        <p:spPr bwMode="auto">
          <a:xfrm>
            <a:off x="2463800" y="2310403"/>
            <a:ext cx="186319" cy="20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5" name="Group 31"/>
          <p:cNvGrpSpPr>
            <a:grpSpLocks/>
          </p:cNvGrpSpPr>
          <p:nvPr/>
        </p:nvGrpSpPr>
        <p:grpSpPr bwMode="auto">
          <a:xfrm>
            <a:off x="2608263" y="2565400"/>
            <a:ext cx="215900" cy="342900"/>
            <a:chOff x="1908" y="2736"/>
            <a:chExt cx="136" cy="216"/>
          </a:xfrm>
        </p:grpSpPr>
        <p:pic>
          <p:nvPicPr>
            <p:cNvPr id="24587" name="Picture 32" descr="Untitled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563"/>
            <a:stretch>
              <a:fillRect/>
            </a:stretch>
          </p:blipFill>
          <p:spPr bwMode="auto">
            <a:xfrm>
              <a:off x="1908" y="2736"/>
              <a:ext cx="136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33" descr="Untitled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/>
            <a:stretch>
              <a:fillRect/>
            </a:stretch>
          </p:blipFill>
          <p:spPr bwMode="auto">
            <a:xfrm>
              <a:off x="1908" y="2792"/>
              <a:ext cx="13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6" name="Text Box 34"/>
          <p:cNvSpPr txBox="1">
            <a:spLocks noChangeArrowheads="1"/>
          </p:cNvSpPr>
          <p:nvPr/>
        </p:nvSpPr>
        <p:spPr bwMode="auto">
          <a:xfrm>
            <a:off x="673100" y="4260850"/>
            <a:ext cx="43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000" baseline="30000">
                <a:sym typeface="Symbol" charset="0"/>
              </a:rPr>
              <a:t></a:t>
            </a:r>
            <a:endParaRPr lang="en-US" sz="3000" baseline="30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The scalar product—Figures 1.25–1.26</a:t>
            </a:r>
          </a:p>
        </p:txBody>
      </p:sp>
      <p:pic>
        <p:nvPicPr>
          <p:cNvPr id="25603" name="Picture 5" descr="01_Figure25-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3363913" y="747713"/>
            <a:ext cx="2655887" cy="57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01_Figure26-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"/>
          <a:stretch>
            <a:fillRect/>
          </a:stretch>
        </p:blipFill>
        <p:spPr bwMode="auto">
          <a:xfrm>
            <a:off x="6378575" y="762000"/>
            <a:ext cx="24606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Group 8"/>
          <p:cNvGrpSpPr>
            <a:grpSpLocks/>
          </p:cNvGrpSpPr>
          <p:nvPr/>
        </p:nvGrpSpPr>
        <p:grpSpPr bwMode="auto">
          <a:xfrm>
            <a:off x="304800" y="838200"/>
            <a:ext cx="3048000" cy="3509963"/>
            <a:chOff x="192" y="528"/>
            <a:chExt cx="1920" cy="2211"/>
          </a:xfrm>
        </p:grpSpPr>
        <p:sp>
          <p:nvSpPr>
            <p:cNvPr id="25606" name="Text Box 3"/>
            <p:cNvSpPr txBox="1">
              <a:spLocks noChangeArrowheads="1"/>
            </p:cNvSpPr>
            <p:nvPr/>
          </p:nvSpPr>
          <p:spPr bwMode="auto">
            <a:xfrm>
              <a:off x="192" y="528"/>
              <a:ext cx="1920" cy="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341313" indent="-34131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buClr>
                  <a:srgbClr val="D33325"/>
                </a:buClr>
                <a:buFontTx/>
                <a:buChar char="•"/>
              </a:pPr>
              <a:r>
                <a:rPr lang="en-US" dirty="0">
                  <a:latin typeface="Times New Roman" charset="0"/>
                </a:rPr>
                <a:t>The </a:t>
              </a:r>
              <a:r>
                <a:rPr lang="en-US" i="1" dirty="0">
                  <a:latin typeface="Times New Roman" charset="0"/>
                </a:rPr>
                <a:t>scalar product</a:t>
              </a:r>
              <a:r>
                <a:rPr lang="en-US" dirty="0">
                  <a:latin typeface="Times New Roman" charset="0"/>
                </a:rPr>
                <a:t> (also called the </a:t>
              </a:r>
              <a:r>
                <a:rPr lang="ja-JP" altLang="en-US" dirty="0">
                  <a:latin typeface="Times New Roman" charset="0"/>
                </a:rPr>
                <a:t>“</a:t>
              </a:r>
              <a:r>
                <a:rPr lang="en-US" dirty="0">
                  <a:latin typeface="Times New Roman" charset="0"/>
                </a:rPr>
                <a:t>dot product</a:t>
              </a:r>
              <a:r>
                <a:rPr lang="ja-JP" altLang="en-US" dirty="0">
                  <a:latin typeface="Times New Roman" charset="0"/>
                </a:rPr>
                <a:t>”</a:t>
              </a:r>
              <a:r>
                <a:rPr lang="en-US" dirty="0">
                  <a:latin typeface="Times New Roman" charset="0"/>
                </a:rPr>
                <a:t>) of two vectors is </a:t>
              </a:r>
            </a:p>
            <a:p>
              <a:pPr algn="l">
                <a:spcBef>
                  <a:spcPct val="50000"/>
                </a:spcBef>
                <a:buClr>
                  <a:srgbClr val="D33325"/>
                </a:buClr>
              </a:pPr>
              <a:r>
                <a:rPr lang="en-US" dirty="0">
                  <a:latin typeface="Times New Roman" charset="0"/>
                </a:rPr>
                <a:t> </a:t>
              </a:r>
            </a:p>
            <a:p>
              <a:pPr algn="l">
                <a:spcBef>
                  <a:spcPct val="50000"/>
                </a:spcBef>
                <a:buClr>
                  <a:srgbClr val="D33325"/>
                </a:buClr>
                <a:buFontTx/>
                <a:buChar char="•"/>
              </a:pPr>
              <a:r>
                <a:rPr lang="en-US" dirty="0">
                  <a:latin typeface="Times New Roman" charset="0"/>
                </a:rPr>
                <a:t>Figures 1.25 and 1.26 </a:t>
              </a:r>
              <a:r>
                <a:rPr lang="en-US" dirty="0" smtClean="0">
                  <a:latin typeface="Times New Roman" charset="0"/>
                </a:rPr>
                <a:t>illustrate </a:t>
              </a:r>
              <a:r>
                <a:rPr lang="en-US" dirty="0">
                  <a:latin typeface="Times New Roman" charset="0"/>
                </a:rPr>
                <a:t>the scalar product.</a:t>
              </a:r>
              <a:r>
                <a:rPr lang="en-US" sz="2800" dirty="0">
                  <a:latin typeface="Times New Roman" charset="0"/>
                </a:rPr>
                <a:t> </a:t>
              </a:r>
            </a:p>
          </p:txBody>
        </p:sp>
        <p:graphicFrame>
          <p:nvGraphicFramePr>
            <p:cNvPr id="2560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8053816"/>
                </p:ext>
              </p:extLst>
            </p:nvPr>
          </p:nvGraphicFramePr>
          <p:xfrm>
            <a:off x="628" y="1480"/>
            <a:ext cx="104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9" name="Equation" r:id="rId6" imgW="1663700" imgH="381000" progId="Equation.3">
                    <p:embed/>
                  </p:oleObj>
                </mc:Choice>
                <mc:Fallback>
                  <p:oleObj name="Equation" r:id="rId6" imgW="1663700" imgH="3810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" y="1480"/>
                          <a:ext cx="1048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accent1"/>
                                  </a:gs>
                                  <a:gs pos="100000">
                                    <a:schemeClr val="bg1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49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Calculating a scalar product</a:t>
            </a: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2438400" y="34290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[Insert figure 1.27 here]</a:t>
            </a:r>
          </a:p>
        </p:txBody>
      </p:sp>
      <p:grpSp>
        <p:nvGrpSpPr>
          <p:cNvPr id="26628" name="Group 9"/>
          <p:cNvGrpSpPr>
            <a:grpSpLocks/>
          </p:cNvGrpSpPr>
          <p:nvPr/>
        </p:nvGrpSpPr>
        <p:grpSpPr bwMode="auto">
          <a:xfrm>
            <a:off x="304800" y="762000"/>
            <a:ext cx="8610600" cy="1370013"/>
            <a:chOff x="192" y="480"/>
            <a:chExt cx="5424" cy="863"/>
          </a:xfrm>
        </p:grpSpPr>
        <p:sp>
          <p:nvSpPr>
            <p:cNvPr id="26630" name="Text Box 3"/>
            <p:cNvSpPr txBox="1">
              <a:spLocks noChangeArrowheads="1"/>
            </p:cNvSpPr>
            <p:nvPr/>
          </p:nvSpPr>
          <p:spPr bwMode="auto">
            <a:xfrm>
              <a:off x="192" y="480"/>
              <a:ext cx="5424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341313" indent="-34131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buClr>
                  <a:srgbClr val="D33325"/>
                </a:buClr>
                <a:buFontTx/>
                <a:buChar char="•"/>
              </a:pPr>
              <a:r>
                <a:rPr lang="en-US">
                  <a:latin typeface="Times New Roman" charset="0"/>
                </a:rPr>
                <a:t>In terms of components,</a:t>
              </a:r>
              <a:r>
                <a:rPr lang="en-US" sz="2800">
                  <a:latin typeface="Times New Roman" charset="0"/>
                </a:rPr>
                <a:t> </a:t>
              </a:r>
            </a:p>
            <a:p>
              <a:pPr algn="l">
                <a:spcBef>
                  <a:spcPct val="50000"/>
                </a:spcBef>
                <a:buClr>
                  <a:srgbClr val="D33325"/>
                </a:buClr>
                <a:buFontTx/>
                <a:buChar char="•"/>
              </a:pPr>
              <a:r>
                <a:rPr lang="en-US">
                  <a:latin typeface="Times New Roman" charset="0"/>
                </a:rPr>
                <a:t>Example 1.10 shows how to calculate a scalar product in two ways.</a:t>
              </a:r>
              <a:endParaRPr lang="el-GR">
                <a:cs typeface="Arial" charset="0"/>
              </a:endParaRPr>
            </a:p>
          </p:txBody>
        </p:sp>
        <p:graphicFrame>
          <p:nvGraphicFramePr>
            <p:cNvPr id="2663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8867839"/>
                </p:ext>
              </p:extLst>
            </p:nvPr>
          </p:nvGraphicFramePr>
          <p:xfrm>
            <a:off x="2528" y="508"/>
            <a:ext cx="160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3" name="Equation" r:id="rId4" imgW="2552700" imgH="444500" progId="Equation.3">
                    <p:embed/>
                  </p:oleObj>
                </mc:Choice>
                <mc:Fallback>
                  <p:oleObj name="Equation" r:id="rId4" imgW="2552700" imgH="4445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8" y="508"/>
                          <a:ext cx="1608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accent1"/>
                                  </a:gs>
                                  <a:gs pos="100000">
                                    <a:schemeClr val="bg1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49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6629" name="Picture 10" descr="01_27_Fig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9"/>
          <a:stretch>
            <a:fillRect/>
          </a:stretch>
        </p:blipFill>
        <p:spPr bwMode="auto">
          <a:xfrm>
            <a:off x="987425" y="2454275"/>
            <a:ext cx="71659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The vector product—Figures 1.29–1.30</a:t>
            </a:r>
          </a:p>
        </p:txBody>
      </p:sp>
      <p:pic>
        <p:nvPicPr>
          <p:cNvPr id="28675" name="Picture 6" descr="01_Figure30-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6261100" y="876300"/>
            <a:ext cx="28829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304800" y="762000"/>
            <a:ext cx="2362200" cy="4113213"/>
            <a:chOff x="192" y="480"/>
            <a:chExt cx="1584" cy="2591"/>
          </a:xfrm>
        </p:grpSpPr>
        <p:sp>
          <p:nvSpPr>
            <p:cNvPr id="28678" name="Text Box 3"/>
            <p:cNvSpPr txBox="1">
              <a:spLocks noChangeArrowheads="1"/>
            </p:cNvSpPr>
            <p:nvPr/>
          </p:nvSpPr>
          <p:spPr bwMode="auto">
            <a:xfrm>
              <a:off x="192" y="480"/>
              <a:ext cx="1584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341313" indent="-34131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buClr>
                  <a:srgbClr val="D33325"/>
                </a:buClr>
                <a:buFontTx/>
                <a:buChar char="•"/>
              </a:pPr>
              <a:r>
                <a:rPr lang="en-US" sz="2200" dirty="0">
                  <a:latin typeface="Times New Roman" charset="0"/>
                </a:rPr>
                <a:t>The vector product (</a:t>
              </a:r>
              <a:r>
                <a:rPr lang="ja-JP" altLang="en-US" sz="2200" dirty="0">
                  <a:latin typeface="Times New Roman" charset="0"/>
                </a:rPr>
                <a:t>“</a:t>
              </a:r>
              <a:r>
                <a:rPr lang="en-US" sz="2200" dirty="0">
                  <a:latin typeface="Times New Roman" charset="0"/>
                </a:rPr>
                <a:t>cross product</a:t>
              </a:r>
              <a:r>
                <a:rPr lang="ja-JP" altLang="en-US" sz="2200" dirty="0">
                  <a:latin typeface="Times New Roman" charset="0"/>
                </a:rPr>
                <a:t>”</a:t>
              </a:r>
              <a:r>
                <a:rPr lang="en-US" sz="2200" dirty="0">
                  <a:latin typeface="Times New Roman" charset="0"/>
                </a:rPr>
                <a:t>) of two vectors has magnitude</a:t>
              </a:r>
            </a:p>
            <a:p>
              <a:pPr algn="l">
                <a:spcBef>
                  <a:spcPct val="50000"/>
                </a:spcBef>
                <a:buClr>
                  <a:srgbClr val="D33325"/>
                </a:buClr>
                <a:buFontTx/>
                <a:buChar char="•"/>
              </a:pPr>
              <a:endParaRPr lang="en-US" sz="2200" dirty="0">
                <a:latin typeface="Times New Roman" charset="0"/>
              </a:endParaRPr>
            </a:p>
            <a:p>
              <a:pPr algn="l">
                <a:spcBef>
                  <a:spcPct val="50000"/>
                </a:spcBef>
                <a:buClr>
                  <a:srgbClr val="D33325"/>
                </a:buClr>
              </a:pPr>
              <a:r>
                <a:rPr lang="en-US" sz="2200" dirty="0">
                  <a:latin typeface="Times New Roman" charset="0"/>
                </a:rPr>
                <a:t>    and the </a:t>
              </a:r>
              <a:r>
                <a:rPr lang="en-US" sz="2200" i="1" dirty="0">
                  <a:latin typeface="Times New Roman" charset="0"/>
                </a:rPr>
                <a:t>right-hand rule</a:t>
              </a:r>
              <a:r>
                <a:rPr lang="en-US" sz="2200" dirty="0">
                  <a:latin typeface="Times New Roman" charset="0"/>
                </a:rPr>
                <a:t> gives its direction. See Figures 1.29 and 1.30.</a:t>
              </a:r>
              <a:endParaRPr lang="el-GR" sz="2200" dirty="0">
                <a:latin typeface="Times New Roman" charset="0"/>
                <a:cs typeface="Arial" charset="0"/>
              </a:endParaRPr>
            </a:p>
          </p:txBody>
        </p:sp>
        <p:graphicFrame>
          <p:nvGraphicFramePr>
            <p:cNvPr id="2867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0222916"/>
                </p:ext>
              </p:extLst>
            </p:nvPr>
          </p:nvGraphicFramePr>
          <p:xfrm>
            <a:off x="496" y="1628"/>
            <a:ext cx="1070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1" name="Equation" r:id="rId5" imgW="1701800" imgH="355600" progId="Equation.3">
                    <p:embed/>
                  </p:oleObj>
                </mc:Choice>
                <mc:Fallback>
                  <p:oleObj name="Equation" r:id="rId5" imgW="1701800" imgH="355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" y="1628"/>
                          <a:ext cx="1070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accent1"/>
                                  </a:gs>
                                  <a:gs pos="100000">
                                    <a:schemeClr val="bg1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49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8677" name="Picture 10" descr="01_29_Fig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2889250" y="903288"/>
            <a:ext cx="30289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01_Figure32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1"/>
          <a:stretch>
            <a:fillRect/>
          </a:stretch>
        </p:blipFill>
        <p:spPr bwMode="auto">
          <a:xfrm>
            <a:off x="685800" y="957263"/>
            <a:ext cx="7772400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Calculating the vector product—Figure 1.32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4267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1313" indent="-3413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>
                <a:latin typeface="Times New Roman" charset="0"/>
              </a:rPr>
              <a:t>Use </a:t>
            </a:r>
            <a:r>
              <a:rPr lang="en-US" i="1">
                <a:latin typeface="Times New Roman" charset="0"/>
              </a:rPr>
              <a:t>AB</a:t>
            </a:r>
            <a:r>
              <a:rPr lang="en-US">
                <a:latin typeface="Times New Roman" charset="0"/>
              </a:rPr>
              <a:t>sin</a:t>
            </a:r>
            <a:r>
              <a:rPr lang="en-US" i="1">
                <a:latin typeface="Times New Roman" charset="0"/>
                <a:sym typeface="Symbol" charset="0"/>
              </a:rPr>
              <a:t> </a:t>
            </a:r>
            <a:r>
              <a:rPr lang="en-US">
                <a:latin typeface="Times New Roman" charset="0"/>
                <a:sym typeface="Symbol" charset="0"/>
              </a:rPr>
              <a:t>to find the magnitude and the right-hand rule to find the direction.</a:t>
            </a:r>
            <a:endParaRPr lang="en-US">
              <a:latin typeface="Times New Roman" charset="0"/>
            </a:endParaRPr>
          </a:p>
          <a:p>
            <a:pPr algn="l">
              <a:lnSpc>
                <a:spcPct val="0"/>
              </a:lnSpc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endParaRPr lang="en-US">
              <a:latin typeface="Times New Roman" charset="0"/>
            </a:endParaRPr>
          </a:p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>
                <a:latin typeface="Times New Roman" charset="0"/>
              </a:rPr>
              <a:t>Refer to Example 1.12.</a:t>
            </a:r>
            <a:endParaRPr lang="el-GR" sz="280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Goals for Chapter 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6053965"/>
          </a:xfrm>
        </p:spPr>
        <p:txBody>
          <a:bodyPr/>
          <a:lstStyle/>
          <a:p>
            <a:pPr marL="395288" lvl="1" indent="-280988" eaLnBrk="1" hangingPunct="1"/>
            <a:r>
              <a:rPr lang="en-US" sz="2600" dirty="0" smtClean="0">
                <a:latin typeface="Times New Roman" charset="0"/>
              </a:rPr>
              <a:t>Three </a:t>
            </a:r>
            <a:r>
              <a:rPr lang="en-US" sz="2600" dirty="0">
                <a:latin typeface="Times New Roman" charset="0"/>
              </a:rPr>
              <a:t>fundamental quantities of </a:t>
            </a:r>
            <a:r>
              <a:rPr lang="en-US" sz="2600" dirty="0" smtClean="0">
                <a:latin typeface="Times New Roman" charset="0"/>
              </a:rPr>
              <a:t>physics: meters, kilograms, and seconds</a:t>
            </a:r>
          </a:p>
          <a:p>
            <a:pPr marL="395288" lvl="1" indent="-280988" eaLnBrk="1" hangingPunct="1"/>
            <a:r>
              <a:rPr lang="en-US" sz="2600" dirty="0" smtClean="0">
                <a:latin typeface="Times New Roman" charset="0"/>
              </a:rPr>
              <a:t>To </a:t>
            </a:r>
            <a:r>
              <a:rPr lang="en-US" sz="2600" dirty="0">
                <a:latin typeface="Times New Roman" charset="0"/>
              </a:rPr>
              <a:t>keep track of significant figures in calculations</a:t>
            </a:r>
          </a:p>
          <a:p>
            <a:pPr marL="395288" lvl="1" indent="-280988" eaLnBrk="1" hangingPunct="1"/>
            <a:r>
              <a:rPr lang="en-US" sz="2600" dirty="0">
                <a:latin typeface="Times New Roman" charset="0"/>
              </a:rPr>
              <a:t>To understand vectors and scalars and how to add vectors graphically</a:t>
            </a:r>
          </a:p>
          <a:p>
            <a:pPr marL="395288" lvl="1" indent="-280988" eaLnBrk="1" hangingPunct="1"/>
            <a:r>
              <a:rPr lang="en-US" sz="2600" dirty="0">
                <a:latin typeface="Times New Roman" charset="0"/>
              </a:rPr>
              <a:t>To determine vector components and how to use them in calculations</a:t>
            </a:r>
          </a:p>
          <a:p>
            <a:pPr marL="395288" lvl="1" indent="-280988" eaLnBrk="1" hangingPunct="1"/>
            <a:r>
              <a:rPr lang="en-US" sz="2600" dirty="0">
                <a:latin typeface="Times New Roman" charset="0"/>
              </a:rPr>
              <a:t>To understand unit vectors and how to use them with components to describe vectors</a:t>
            </a:r>
          </a:p>
          <a:p>
            <a:pPr marL="395288" lvl="1" indent="-280988" eaLnBrk="1" hangingPunct="1"/>
            <a:r>
              <a:rPr lang="en-US" sz="2600" dirty="0">
                <a:latin typeface="Times New Roman" charset="0"/>
              </a:rPr>
              <a:t>To learn two ways of multiplying vectors</a:t>
            </a:r>
          </a:p>
          <a:p>
            <a:pPr marL="395288" lvl="1" indent="-280988" eaLnBrk="1" hangingPunct="1"/>
            <a:endParaRPr lang="en-US" sz="26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Standards and units</a:t>
            </a:r>
          </a:p>
        </p:txBody>
      </p:sp>
      <p:sp>
        <p:nvSpPr>
          <p:cNvPr id="7171" name="Rectangle 3"/>
          <p:cNvSpPr>
            <a:spLocks noChangeArrowheads="1"/>
          </p:cNvSpPr>
          <p:nvPr>
            <p:ph type="body" idx="1"/>
          </p:nvPr>
        </p:nvSpPr>
        <p:spPr>
          <a:xfrm>
            <a:off x="228600" y="685800"/>
            <a:ext cx="8610600" cy="5147563"/>
          </a:xfrm>
        </p:spPr>
        <p:txBody>
          <a:bodyPr/>
          <a:lstStyle/>
          <a:p>
            <a:pPr lvl="1" eaLnBrk="1" hangingPunct="1"/>
            <a:r>
              <a:rPr lang="en-US" dirty="0">
                <a:latin typeface="Times New Roman" charset="0"/>
              </a:rPr>
              <a:t>Length, time, and mass are three </a:t>
            </a:r>
            <a:r>
              <a:rPr lang="en-US" i="1" dirty="0">
                <a:latin typeface="Times New Roman" charset="0"/>
              </a:rPr>
              <a:t>fundamental</a:t>
            </a:r>
            <a:r>
              <a:rPr lang="en-US" dirty="0">
                <a:latin typeface="Times New Roman" charset="0"/>
              </a:rPr>
              <a:t> quantities of physics.</a:t>
            </a:r>
          </a:p>
          <a:p>
            <a:pPr lvl="1" eaLnBrk="1" hangingPunct="1"/>
            <a:r>
              <a:rPr lang="en-US" dirty="0">
                <a:latin typeface="Times New Roman" charset="0"/>
              </a:rPr>
              <a:t>The </a:t>
            </a:r>
            <a:r>
              <a:rPr lang="en-US" i="1" dirty="0">
                <a:latin typeface="Times New Roman" charset="0"/>
              </a:rPr>
              <a:t>International System</a:t>
            </a:r>
            <a:r>
              <a:rPr lang="en-US" dirty="0">
                <a:latin typeface="Times New Roman" charset="0"/>
              </a:rPr>
              <a:t> (SI for </a:t>
            </a:r>
            <a:r>
              <a:rPr lang="en-US" i="1" dirty="0" err="1">
                <a:latin typeface="Times New Roman" charset="0"/>
              </a:rPr>
              <a:t>Syst</a:t>
            </a:r>
            <a:r>
              <a:rPr lang="en-US" altLang="ja-JP" i="1" dirty="0" err="1">
                <a:latin typeface="Times New Roman" charset="0"/>
                <a:cs typeface="ＭＳ Ｐゴシック" charset="0"/>
              </a:rPr>
              <a:t>ème</a:t>
            </a:r>
            <a:r>
              <a:rPr lang="en-US" altLang="ja-JP" i="1" dirty="0">
                <a:latin typeface="Times New Roman" charset="0"/>
                <a:cs typeface="ＭＳ Ｐゴシック" charset="0"/>
              </a:rPr>
              <a:t> International</a:t>
            </a:r>
            <a:r>
              <a:rPr lang="en-US" altLang="ja-JP" dirty="0">
                <a:latin typeface="Times New Roman" charset="0"/>
                <a:cs typeface="ＭＳ Ｐゴシック" charset="0"/>
              </a:rPr>
              <a:t>) is the most widely used system of units.</a:t>
            </a:r>
          </a:p>
          <a:p>
            <a:pPr lvl="1" eaLnBrk="1" hangingPunct="1"/>
            <a:r>
              <a:rPr lang="en-US" altLang="ja-JP" dirty="0">
                <a:latin typeface="Times New Roman" charset="0"/>
                <a:cs typeface="ＭＳ Ｐゴシック" charset="0"/>
              </a:rPr>
              <a:t>In SI units, length is measured in </a:t>
            </a:r>
            <a:r>
              <a:rPr lang="en-US" altLang="ja-JP" i="1" dirty="0">
                <a:latin typeface="Times New Roman" charset="0"/>
                <a:cs typeface="ＭＳ Ｐゴシック" charset="0"/>
              </a:rPr>
              <a:t>meters</a:t>
            </a:r>
            <a:r>
              <a:rPr lang="en-US" altLang="ja-JP" dirty="0">
                <a:latin typeface="Times New Roman" charset="0"/>
                <a:cs typeface="ＭＳ Ｐゴシック" charset="0"/>
              </a:rPr>
              <a:t>, time in </a:t>
            </a:r>
            <a:r>
              <a:rPr lang="en-US" altLang="ja-JP" i="1" dirty="0">
                <a:latin typeface="Times New Roman" charset="0"/>
                <a:cs typeface="ＭＳ Ｐゴシック" charset="0"/>
              </a:rPr>
              <a:t>seconds</a:t>
            </a:r>
            <a:r>
              <a:rPr lang="en-US" altLang="ja-JP" dirty="0">
                <a:latin typeface="Times New Roman" charset="0"/>
                <a:cs typeface="ＭＳ Ｐゴシック" charset="0"/>
              </a:rPr>
              <a:t>, and mass in </a:t>
            </a:r>
            <a:r>
              <a:rPr lang="en-US" altLang="ja-JP" i="1" dirty="0">
                <a:latin typeface="Times New Roman" charset="0"/>
                <a:cs typeface="ＭＳ Ｐゴシック" charset="0"/>
              </a:rPr>
              <a:t>kilograms</a:t>
            </a:r>
            <a:r>
              <a:rPr lang="en-US" altLang="ja-JP" dirty="0" smtClean="0">
                <a:latin typeface="Times New Roman" charset="0"/>
                <a:cs typeface="ＭＳ Ｐゴシック" charset="0"/>
              </a:rPr>
              <a:t>.</a:t>
            </a:r>
          </a:p>
          <a:p>
            <a:pPr lvl="1" eaLnBrk="1" hangingPunct="1"/>
            <a:r>
              <a:rPr lang="en-US" dirty="0" smtClean="0">
                <a:latin typeface="Times New Roman" charset="0"/>
                <a:cs typeface="ＭＳ Ｐゴシック" charset="0"/>
              </a:rPr>
              <a:t>Sorry – I know engineers sometimes (often?) use other units!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01_01_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8"/>
          <a:stretch>
            <a:fillRect/>
          </a:stretch>
        </p:blipFill>
        <p:spPr bwMode="auto">
          <a:xfrm>
            <a:off x="296863" y="2495550"/>
            <a:ext cx="854868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Unit prefixes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1098550"/>
          </a:xfrm>
        </p:spPr>
        <p:txBody>
          <a:bodyPr/>
          <a:lstStyle/>
          <a:p>
            <a:pPr marL="228600" indent="-228600" eaLnBrk="1" hangingPunct="1">
              <a:buClr>
                <a:srgbClr val="D33325"/>
              </a:buClr>
              <a:buFont typeface="Times" charset="0"/>
              <a:buChar char="•"/>
            </a:pPr>
            <a:r>
              <a:rPr lang="en-US">
                <a:latin typeface="Times New Roman" charset="0"/>
              </a:rPr>
              <a:t>Table 1.1 shows some larger and smaller units for the  fundamental quantities.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Uncertainty and significant figures—Figure 1.7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5410200" cy="5035224"/>
          </a:xfrm>
        </p:spPr>
        <p:txBody>
          <a:bodyPr/>
          <a:lstStyle/>
          <a:p>
            <a:pPr marL="395288" lvl="1" indent="-280988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sz="2400" dirty="0">
                <a:latin typeface="Times New Roman" charset="0"/>
              </a:rPr>
              <a:t>The uncertainty of a measured quantity is indicated by its number of </a:t>
            </a:r>
            <a:r>
              <a:rPr lang="en-US" sz="2400" i="1" dirty="0">
                <a:latin typeface="Times New Roman" charset="0"/>
              </a:rPr>
              <a:t>significant figures</a:t>
            </a:r>
            <a:r>
              <a:rPr lang="en-US" sz="2400" dirty="0">
                <a:latin typeface="Times New Roman" charset="0"/>
              </a:rPr>
              <a:t>.</a:t>
            </a:r>
          </a:p>
          <a:p>
            <a:pPr marL="395288" lvl="1" indent="-280988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sz="2400" dirty="0">
                <a:latin typeface="Times New Roman" charset="0"/>
              </a:rPr>
              <a:t>For multiplication and division, the answer can have no more significant figures than the </a:t>
            </a:r>
            <a:r>
              <a:rPr lang="en-US" sz="2400" i="1" dirty="0">
                <a:latin typeface="Times New Roman" charset="0"/>
              </a:rPr>
              <a:t>smallest</a:t>
            </a:r>
            <a:r>
              <a:rPr lang="en-US" sz="2400" dirty="0">
                <a:latin typeface="Times New Roman" charset="0"/>
              </a:rPr>
              <a:t> number of significant figures in the factors.</a:t>
            </a:r>
          </a:p>
          <a:p>
            <a:pPr marL="395288" lvl="1" indent="-280988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sz="2400" dirty="0">
                <a:latin typeface="Times New Roman" charset="0"/>
              </a:rPr>
              <a:t>For addition and subtraction, the number of significant figures is determined by the term having the fewest digits to the right of the decimal point.</a:t>
            </a:r>
          </a:p>
          <a:p>
            <a:pPr marL="395288" lvl="1" indent="-280988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sz="2400" dirty="0" smtClean="0">
                <a:latin typeface="Times New Roman" charset="0"/>
              </a:rPr>
              <a:t>As </a:t>
            </a:r>
            <a:r>
              <a:rPr lang="en-US" sz="2400" dirty="0">
                <a:latin typeface="Times New Roman" charset="0"/>
              </a:rPr>
              <a:t>this train mishap illustrates, even a small percent error can have spectacular results!</a:t>
            </a:r>
          </a:p>
        </p:txBody>
      </p:sp>
      <p:pic>
        <p:nvPicPr>
          <p:cNvPr id="10244" name="Picture 6" descr="01_Figure07-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722" r="1569" b="3358"/>
          <a:stretch>
            <a:fillRect/>
          </a:stretch>
        </p:blipFill>
        <p:spPr bwMode="auto">
          <a:xfrm>
            <a:off x="5486400" y="12192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Unit consistency and conversions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8686800" cy="21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1313" indent="-3413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25000"/>
              </a:spcBef>
              <a:buClr>
                <a:srgbClr val="D33325"/>
              </a:buClr>
              <a:buFontTx/>
              <a:buChar char="•"/>
            </a:pPr>
            <a:r>
              <a:rPr lang="en-US" dirty="0">
                <a:latin typeface="Times New Roman" charset="0"/>
              </a:rPr>
              <a:t>An equation must be </a:t>
            </a:r>
            <a:r>
              <a:rPr lang="en-US" i="1" dirty="0">
                <a:latin typeface="Times New Roman" charset="0"/>
              </a:rPr>
              <a:t>dimensionally consistent</a:t>
            </a:r>
            <a:r>
              <a:rPr lang="en-US" dirty="0">
                <a:latin typeface="Times New Roman" charset="0"/>
              </a:rPr>
              <a:t>. Terms to be added or equated must </a:t>
            </a:r>
            <a:r>
              <a:rPr lang="en-US" i="1" dirty="0">
                <a:latin typeface="Times New Roman" charset="0"/>
              </a:rPr>
              <a:t>always</a:t>
            </a:r>
            <a:r>
              <a:rPr lang="en-US" dirty="0">
                <a:latin typeface="Times New Roman" charset="0"/>
              </a:rPr>
              <a:t> have the same units. (Be sure you</a:t>
            </a:r>
            <a:r>
              <a:rPr lang="ja-JP" altLang="en-US" dirty="0">
                <a:latin typeface="Times New Roman" charset="0"/>
              </a:rPr>
              <a:t>’</a:t>
            </a:r>
            <a:r>
              <a:rPr lang="en-US" dirty="0">
                <a:latin typeface="Times New Roman" charset="0"/>
              </a:rPr>
              <a:t>re adding </a:t>
            </a:r>
            <a:r>
              <a:rPr lang="ja-JP" altLang="en-US" dirty="0">
                <a:latin typeface="Times New Roman" charset="0"/>
              </a:rPr>
              <a:t>“</a:t>
            </a:r>
            <a:r>
              <a:rPr lang="en-US" dirty="0">
                <a:latin typeface="Times New Roman" charset="0"/>
              </a:rPr>
              <a:t>apples to apples.</a:t>
            </a:r>
            <a:r>
              <a:rPr lang="ja-JP" altLang="en-US" dirty="0">
                <a:latin typeface="Times New Roman" charset="0"/>
              </a:rPr>
              <a:t>”</a:t>
            </a:r>
            <a:r>
              <a:rPr lang="en-US" dirty="0">
                <a:latin typeface="Times New Roman" charset="0"/>
              </a:rPr>
              <a:t>)</a:t>
            </a:r>
          </a:p>
          <a:p>
            <a:pPr algn="l">
              <a:spcBef>
                <a:spcPct val="25000"/>
              </a:spcBef>
              <a:buClr>
                <a:srgbClr val="D33325"/>
              </a:buClr>
              <a:buFontTx/>
              <a:buChar char="•"/>
            </a:pPr>
            <a:r>
              <a:rPr lang="en-US" dirty="0">
                <a:latin typeface="Times New Roman" charset="0"/>
              </a:rPr>
              <a:t>Always carry units through calculations</a:t>
            </a:r>
            <a:r>
              <a:rPr lang="en-US" dirty="0" smtClean="0">
                <a:latin typeface="Times New Roman" charset="0"/>
              </a:rPr>
              <a:t>.</a:t>
            </a:r>
          </a:p>
          <a:p>
            <a:pPr algn="l">
              <a:spcBef>
                <a:spcPct val="25000"/>
              </a:spcBef>
              <a:buClr>
                <a:srgbClr val="D33325"/>
              </a:buClr>
              <a:buFontTx/>
              <a:buChar char="•"/>
            </a:pPr>
            <a:r>
              <a:rPr lang="en-US" dirty="0" smtClean="0">
                <a:latin typeface="Times New Roman" charset="0"/>
              </a:rPr>
              <a:t>How many seconds in a light year?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Vectors and scalars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655638"/>
            <a:ext cx="8610600" cy="5747727"/>
          </a:xfrm>
        </p:spPr>
        <p:txBody>
          <a:bodyPr/>
          <a:lstStyle/>
          <a:p>
            <a:pPr marL="228600" indent="-228600" eaLnBrk="1" hangingPunct="1">
              <a:buClr>
                <a:srgbClr val="D33325"/>
              </a:buClr>
              <a:buFont typeface="Times" charset="0"/>
              <a:buChar char="•"/>
            </a:pPr>
            <a:r>
              <a:rPr lang="en-US" dirty="0">
                <a:latin typeface="Times New Roman" charset="0"/>
              </a:rPr>
              <a:t>A </a:t>
            </a:r>
            <a:r>
              <a:rPr lang="en-US" i="1" dirty="0">
                <a:latin typeface="Times New Roman" charset="0"/>
              </a:rPr>
              <a:t>scalar quantity </a:t>
            </a:r>
            <a:r>
              <a:rPr lang="en-US" dirty="0">
                <a:latin typeface="Times New Roman" charset="0"/>
              </a:rPr>
              <a:t>can be described by a </a:t>
            </a:r>
            <a:r>
              <a:rPr lang="en-US" i="1" dirty="0">
                <a:latin typeface="Times New Roman" charset="0"/>
              </a:rPr>
              <a:t>single number</a:t>
            </a:r>
            <a:r>
              <a:rPr lang="en-US" dirty="0">
                <a:latin typeface="Times New Roman" charset="0"/>
              </a:rPr>
              <a:t>.</a:t>
            </a:r>
          </a:p>
          <a:p>
            <a:pPr marL="228600" indent="-228600" eaLnBrk="1" hangingPunct="1">
              <a:buClr>
                <a:srgbClr val="D33325"/>
              </a:buClr>
              <a:buFont typeface="Times" charset="0"/>
              <a:buChar char="•"/>
            </a:pPr>
            <a:r>
              <a:rPr lang="en-US" dirty="0">
                <a:latin typeface="Times New Roman" charset="0"/>
              </a:rPr>
              <a:t>A </a:t>
            </a:r>
            <a:r>
              <a:rPr lang="en-US" i="1" dirty="0">
                <a:latin typeface="Times New Roman" charset="0"/>
              </a:rPr>
              <a:t>vector quantity</a:t>
            </a:r>
            <a:r>
              <a:rPr lang="en-US" dirty="0">
                <a:latin typeface="Times New Roman" charset="0"/>
              </a:rPr>
              <a:t> has both a </a:t>
            </a:r>
            <a:r>
              <a:rPr lang="en-US" i="1" dirty="0">
                <a:latin typeface="Times New Roman" charset="0"/>
              </a:rPr>
              <a:t>magnitude</a:t>
            </a:r>
            <a:r>
              <a:rPr lang="en-US" dirty="0">
                <a:latin typeface="Times New Roman" charset="0"/>
              </a:rPr>
              <a:t> and a </a:t>
            </a:r>
            <a:r>
              <a:rPr lang="en-US" i="1" dirty="0">
                <a:latin typeface="Times New Roman" charset="0"/>
              </a:rPr>
              <a:t>direction</a:t>
            </a:r>
            <a:r>
              <a:rPr lang="en-US" dirty="0">
                <a:latin typeface="Times New Roman" charset="0"/>
              </a:rPr>
              <a:t> in </a:t>
            </a:r>
            <a:r>
              <a:rPr lang="en-US" dirty="0" smtClean="0">
                <a:latin typeface="Times New Roman" charset="0"/>
              </a:rPr>
              <a:t>space, or…</a:t>
            </a:r>
          </a:p>
          <a:p>
            <a:pPr marL="228600" indent="-228600" eaLnBrk="1" hangingPunct="1">
              <a:buClr>
                <a:srgbClr val="D33325"/>
              </a:buClr>
              <a:buFont typeface="Times" charset="0"/>
              <a:buChar char="•"/>
            </a:pPr>
            <a:endParaRPr lang="en-US" dirty="0" smtClean="0">
              <a:latin typeface="Times New Roman" charset="0"/>
            </a:endParaRPr>
          </a:p>
          <a:p>
            <a:pPr marL="228600" indent="-228600" eaLnBrk="1" hangingPunct="1">
              <a:buClr>
                <a:srgbClr val="D33325"/>
              </a:buClr>
              <a:buFont typeface="Times" charset="0"/>
              <a:buChar char="•"/>
            </a:pPr>
            <a:endParaRPr lang="en-US" dirty="0">
              <a:latin typeface="Times New Roman" charset="0"/>
            </a:endParaRPr>
          </a:p>
          <a:p>
            <a:pPr marL="228600" indent="-228600" eaLnBrk="1" hangingPunct="1">
              <a:buClr>
                <a:srgbClr val="D33325"/>
              </a:buClr>
              <a:buFont typeface="Times" charset="0"/>
              <a:buChar char="•"/>
            </a:pPr>
            <a:r>
              <a:rPr lang="en-US" dirty="0">
                <a:latin typeface="Times New Roman" charset="0"/>
              </a:rPr>
              <a:t>In this book, a vector quantity is represented in boldface italic type with an arrow over it: </a:t>
            </a:r>
            <a:r>
              <a:rPr lang="en-US" b="1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. </a:t>
            </a:r>
            <a:endParaRPr lang="en-US" dirty="0">
              <a:solidFill>
                <a:srgbClr val="D33325"/>
              </a:solidFill>
              <a:latin typeface="Times New Roman" charset="0"/>
            </a:endParaRPr>
          </a:p>
          <a:p>
            <a:pPr marL="228600" indent="-228600" eaLnBrk="1" hangingPunct="1">
              <a:buClr>
                <a:srgbClr val="D33325"/>
              </a:buClr>
              <a:buFont typeface="Times" charset="0"/>
              <a:buChar char="•"/>
            </a:pPr>
            <a:r>
              <a:rPr lang="en-US" dirty="0">
                <a:latin typeface="Times New Roman" charset="0"/>
              </a:rPr>
              <a:t>The magnitude of </a:t>
            </a:r>
            <a:r>
              <a:rPr lang="en-US" b="1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is written as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or |</a:t>
            </a:r>
            <a:r>
              <a:rPr lang="en-US" b="1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|. </a:t>
            </a:r>
            <a:r>
              <a:rPr lang="en-US" dirty="0" smtClean="0">
                <a:latin typeface="Times New Roman" charset="0"/>
              </a:rPr>
              <a:t/>
            </a:r>
            <a:endParaRPr lang="en-US" dirty="0">
              <a:latin typeface="Times New Roman" charset="0"/>
            </a:endParaRPr>
          </a:p>
        </p:txBody>
      </p: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6946900" y="4984750"/>
            <a:ext cx="43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000" baseline="30000" dirty="0">
                <a:sym typeface="Symbol" charset="0"/>
              </a:rPr>
              <a:t></a:t>
            </a:r>
            <a:endParaRPr lang="en-US" sz="3000" baseline="30000" dirty="0"/>
          </a:p>
        </p:txBody>
      </p:sp>
      <p:sp>
        <p:nvSpPr>
          <p:cNvPr id="12293" name="Text Box 13"/>
          <p:cNvSpPr txBox="1">
            <a:spLocks noChangeArrowheads="1"/>
          </p:cNvSpPr>
          <p:nvPr/>
        </p:nvSpPr>
        <p:spPr bwMode="auto">
          <a:xfrm>
            <a:off x="3314700" y="5695950"/>
            <a:ext cx="43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000" baseline="30000" dirty="0">
                <a:sym typeface="Symbol" charset="0"/>
              </a:rPr>
              <a:t></a:t>
            </a:r>
            <a:endParaRPr lang="en-US" sz="3000" baseline="30000" dirty="0"/>
          </a:p>
        </p:txBody>
      </p:sp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6400800" y="5772150"/>
            <a:ext cx="43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000" baseline="30000" dirty="0">
                <a:sym typeface="Symbol" charset="0"/>
              </a:rPr>
              <a:t></a:t>
            </a:r>
            <a:endParaRPr lang="en-US" sz="3000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300" y="2463800"/>
            <a:ext cx="3302000" cy="2010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01_Figure11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1143000" y="1401763"/>
            <a:ext cx="3006725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Adding two vectors graphically—Figures 1.11–1.12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1313" indent="-3413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sz="2200">
                <a:latin typeface="Times New Roman" charset="0"/>
              </a:rPr>
              <a:t>Two vectors may be added graphically using either the </a:t>
            </a:r>
            <a:r>
              <a:rPr lang="en-US" sz="2200" i="1">
                <a:latin typeface="Times New Roman" charset="0"/>
              </a:rPr>
              <a:t>parallelogram</a:t>
            </a:r>
            <a:r>
              <a:rPr lang="en-US" sz="2200">
                <a:latin typeface="Times New Roman" charset="0"/>
              </a:rPr>
              <a:t> method or the </a:t>
            </a:r>
            <a:r>
              <a:rPr lang="en-US" sz="2200" i="1">
                <a:latin typeface="Times New Roman" charset="0"/>
              </a:rPr>
              <a:t>head-to-tail</a:t>
            </a:r>
            <a:r>
              <a:rPr lang="en-US" sz="2200">
                <a:latin typeface="Times New Roman" charset="0"/>
              </a:rPr>
              <a:t> method.</a:t>
            </a:r>
            <a:r>
              <a:rPr lang="en-US" sz="2600">
                <a:latin typeface="Times New Roman" charset="0"/>
              </a:rPr>
              <a:t>  </a:t>
            </a:r>
          </a:p>
        </p:txBody>
      </p:sp>
      <p:pic>
        <p:nvPicPr>
          <p:cNvPr id="14341" name="Picture 6" descr="01_Figure12-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4953000" y="2233613"/>
            <a:ext cx="320040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Components of a vector—Figure 1.17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53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1313" indent="-3413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sz="2200">
                <a:latin typeface="Times New Roman" charset="0"/>
              </a:rPr>
              <a:t>Adding vectors graphically provides limited accuracy. Vector components provide a general method for adding vectors.</a:t>
            </a:r>
          </a:p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sz="2200">
                <a:latin typeface="Times New Roman" charset="0"/>
              </a:rPr>
              <a:t>Any vector can be represented by an </a:t>
            </a:r>
            <a:r>
              <a:rPr lang="en-US" sz="2200" i="1">
                <a:latin typeface="Times New Roman" charset="0"/>
              </a:rPr>
              <a:t>x</a:t>
            </a:r>
            <a:r>
              <a:rPr lang="en-US" sz="2200">
                <a:latin typeface="Times New Roman" charset="0"/>
              </a:rPr>
              <a:t>-component </a:t>
            </a:r>
            <a:r>
              <a:rPr lang="en-US" sz="2200" i="1">
                <a:latin typeface="Times New Roman" charset="0"/>
              </a:rPr>
              <a:t>A</a:t>
            </a:r>
            <a:r>
              <a:rPr lang="en-US" sz="2200" i="1" baseline="-25000">
                <a:latin typeface="Times New Roman" charset="0"/>
              </a:rPr>
              <a:t>x</a:t>
            </a:r>
            <a:r>
              <a:rPr lang="en-US" sz="2200">
                <a:latin typeface="Times New Roman" charset="0"/>
              </a:rPr>
              <a:t> and a </a:t>
            </a:r>
            <a:r>
              <a:rPr lang="en-US" sz="2200" i="1">
                <a:latin typeface="Times New Roman" charset="0"/>
              </a:rPr>
              <a:t>y</a:t>
            </a:r>
            <a:r>
              <a:rPr lang="en-US" sz="2200">
                <a:latin typeface="Times New Roman" charset="0"/>
              </a:rPr>
              <a:t>-component </a:t>
            </a:r>
            <a:r>
              <a:rPr lang="en-US" sz="2200" i="1">
                <a:latin typeface="Times New Roman" charset="0"/>
              </a:rPr>
              <a:t>A</a:t>
            </a:r>
            <a:r>
              <a:rPr lang="en-US" sz="2200" i="1" baseline="-25000">
                <a:latin typeface="Times New Roman" charset="0"/>
              </a:rPr>
              <a:t>y</a:t>
            </a:r>
            <a:r>
              <a:rPr lang="en-US" sz="2200">
                <a:latin typeface="Times New Roman" charset="0"/>
              </a:rPr>
              <a:t>.</a:t>
            </a:r>
          </a:p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sz="2200">
                <a:latin typeface="Times New Roman" charset="0"/>
              </a:rPr>
              <a:t>Use trigonometry to find the components of a vector: </a:t>
            </a:r>
            <a:r>
              <a:rPr lang="en-US" sz="2200" i="1">
                <a:latin typeface="Times New Roman" charset="0"/>
              </a:rPr>
              <a:t>A</a:t>
            </a:r>
            <a:r>
              <a:rPr lang="en-US" sz="2200" i="1" baseline="-25000">
                <a:latin typeface="Times New Roman" charset="0"/>
              </a:rPr>
              <a:t>x</a:t>
            </a:r>
            <a:r>
              <a:rPr lang="en-US" sz="2200" i="1">
                <a:latin typeface="Times New Roman" charset="0"/>
              </a:rPr>
              <a:t> =</a:t>
            </a:r>
            <a:r>
              <a:rPr lang="en-US" sz="2200">
                <a:latin typeface="Times New Roman" charset="0"/>
              </a:rPr>
              <a:t> </a:t>
            </a:r>
            <a:r>
              <a:rPr lang="en-US" sz="2200" i="1">
                <a:latin typeface="Times New Roman" charset="0"/>
              </a:rPr>
              <a:t>A</a:t>
            </a:r>
            <a:r>
              <a:rPr lang="en-US" sz="2200">
                <a:latin typeface="Times New Roman" charset="0"/>
              </a:rPr>
              <a:t>cos </a:t>
            </a:r>
            <a:r>
              <a:rPr lang="el-GR" sz="2200" i="1">
                <a:latin typeface="Lucida Grande" charset="0"/>
                <a:cs typeface="Arial" charset="0"/>
              </a:rPr>
              <a:t>θ</a:t>
            </a:r>
            <a:r>
              <a:rPr lang="en-US" sz="2200">
                <a:latin typeface="Times New Roman" charset="0"/>
                <a:cs typeface="Arial" charset="0"/>
              </a:rPr>
              <a:t> and </a:t>
            </a:r>
            <a:r>
              <a:rPr lang="en-US" sz="2200" i="1">
                <a:latin typeface="Times New Roman" charset="0"/>
                <a:cs typeface="Arial" charset="0"/>
              </a:rPr>
              <a:t>A</a:t>
            </a:r>
            <a:r>
              <a:rPr lang="en-US" sz="2200" i="1" baseline="-25000">
                <a:latin typeface="Times New Roman" charset="0"/>
                <a:cs typeface="Arial" charset="0"/>
              </a:rPr>
              <a:t>y</a:t>
            </a:r>
            <a:r>
              <a:rPr lang="en-US" sz="2200" i="1">
                <a:latin typeface="Times New Roman" charset="0"/>
                <a:cs typeface="Arial" charset="0"/>
              </a:rPr>
              <a:t> = A</a:t>
            </a:r>
            <a:r>
              <a:rPr lang="en-US" sz="2200">
                <a:latin typeface="Times New Roman" charset="0"/>
                <a:cs typeface="Arial" charset="0"/>
              </a:rPr>
              <a:t>sin </a:t>
            </a:r>
            <a:r>
              <a:rPr lang="el-GR" sz="2200" i="1">
                <a:latin typeface="Lucida Grande" charset="0"/>
              </a:rPr>
              <a:t>θ</a:t>
            </a:r>
            <a:r>
              <a:rPr lang="en-US" sz="2200">
                <a:latin typeface="Times New Roman" charset="0"/>
              </a:rPr>
              <a:t>, where </a:t>
            </a:r>
            <a:r>
              <a:rPr lang="el-GR" sz="2200" i="1">
                <a:latin typeface="Lucida Grande" charset="0"/>
              </a:rPr>
              <a:t>θ</a:t>
            </a:r>
            <a:r>
              <a:rPr lang="en-US" sz="2200">
                <a:latin typeface="Times New Roman" charset="0"/>
              </a:rPr>
              <a:t> is measured from the +</a:t>
            </a:r>
            <a:r>
              <a:rPr lang="en-US" sz="2200" i="1">
                <a:latin typeface="Times New Roman" charset="0"/>
              </a:rPr>
              <a:t>x-</a:t>
            </a:r>
            <a:r>
              <a:rPr lang="en-US" sz="2200">
                <a:latin typeface="Times New Roman" charset="0"/>
              </a:rPr>
              <a:t>axis toward the +</a:t>
            </a:r>
            <a:r>
              <a:rPr lang="en-US" sz="2200" i="1">
                <a:latin typeface="Times New Roman" charset="0"/>
              </a:rPr>
              <a:t>y-</a:t>
            </a:r>
            <a:r>
              <a:rPr lang="en-US" sz="2200">
                <a:latin typeface="Times New Roman" charset="0"/>
              </a:rPr>
              <a:t>axis.  </a:t>
            </a:r>
            <a:endParaRPr lang="el-GR" sz="2200">
              <a:latin typeface="Times New Roman" charset="0"/>
              <a:cs typeface="Arial" charset="0"/>
            </a:endParaRPr>
          </a:p>
        </p:txBody>
      </p:sp>
      <p:pic>
        <p:nvPicPr>
          <p:cNvPr id="19460" name="Picture 5" descr="01_Figure17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22"/>
          <a:stretch>
            <a:fillRect/>
          </a:stretch>
        </p:blipFill>
        <p:spPr bwMode="auto">
          <a:xfrm>
            <a:off x="914400" y="3429000"/>
            <a:ext cx="33528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01_Figure17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50" b="2499"/>
          <a:stretch>
            <a:fillRect/>
          </a:stretch>
        </p:blipFill>
        <p:spPr bwMode="auto">
          <a:xfrm>
            <a:off x="4876800" y="3429000"/>
            <a:ext cx="335280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5150</TotalTime>
  <Words>739</Words>
  <Application>Microsoft Macintosh PowerPoint</Application>
  <PresentationFormat>On-screen Show (4:3)</PresentationFormat>
  <Paragraphs>82</Paragraphs>
  <Slides>16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Times New Roman</vt:lpstr>
      <vt:lpstr>Times</vt:lpstr>
      <vt:lpstr>ＭＳ Ｐゴシック</vt:lpstr>
      <vt:lpstr>Symbol</vt:lpstr>
      <vt:lpstr>Lucida Grande</vt:lpstr>
      <vt:lpstr>C6eActiveLectureQuestions</vt:lpstr>
      <vt:lpstr>MathType 5.0 Equation</vt:lpstr>
      <vt:lpstr>Microsoft Equation</vt:lpstr>
      <vt:lpstr>Chapter 1</vt:lpstr>
      <vt:lpstr>Goals for Chapter 1</vt:lpstr>
      <vt:lpstr>Standards and units</vt:lpstr>
      <vt:lpstr>Unit prefixes</vt:lpstr>
      <vt:lpstr>Uncertainty and significant figures—Figure 1.7</vt:lpstr>
      <vt:lpstr>Unit consistency and conversions</vt:lpstr>
      <vt:lpstr>Vectors and scalars</vt:lpstr>
      <vt:lpstr>Adding two vectors graphically—Figures 1.11–1.12</vt:lpstr>
      <vt:lpstr>Components of a vector—Figure 1.17</vt:lpstr>
      <vt:lpstr>Finding components—Figure 1.19</vt:lpstr>
      <vt:lpstr>Calculations using components</vt:lpstr>
      <vt:lpstr>Unit vectors—Figures 1.23–1.24</vt:lpstr>
      <vt:lpstr>The scalar product—Figures 1.25–1.26</vt:lpstr>
      <vt:lpstr>Calculating a scalar product</vt:lpstr>
      <vt:lpstr>The vector product—Figures 1.29–1.30</vt:lpstr>
      <vt:lpstr>Calculating the vector product—Figure 1.32</vt:lpstr>
    </vt:vector>
  </TitlesOfParts>
  <Company>Benjamin Cummings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slide</dc:title>
  <dc:creator>BCP User</dc:creator>
  <cp:lastModifiedBy>Mike Brotherton</cp:lastModifiedBy>
  <cp:revision>347</cp:revision>
  <cp:lastPrinted>2006-11-21T16:50:10Z</cp:lastPrinted>
  <dcterms:created xsi:type="dcterms:W3CDTF">2002-07-11T17:04:39Z</dcterms:created>
  <dcterms:modified xsi:type="dcterms:W3CDTF">2014-01-15T03:26:39Z</dcterms:modified>
</cp:coreProperties>
</file>