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Microsoft_Equation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33"/>
  </p:notesMasterIdLst>
  <p:sldIdLst>
    <p:sldId id="256" r:id="rId2"/>
    <p:sldId id="258" r:id="rId3"/>
    <p:sldId id="259" r:id="rId4"/>
    <p:sldId id="257" r:id="rId5"/>
    <p:sldId id="263" r:id="rId6"/>
    <p:sldId id="265" r:id="rId7"/>
    <p:sldId id="266" r:id="rId8"/>
    <p:sldId id="267" r:id="rId9"/>
    <p:sldId id="268" r:id="rId10"/>
    <p:sldId id="269" r:id="rId11"/>
    <p:sldId id="292" r:id="rId12"/>
    <p:sldId id="270" r:id="rId13"/>
    <p:sldId id="271" r:id="rId14"/>
    <p:sldId id="272" r:id="rId15"/>
    <p:sldId id="273" r:id="rId16"/>
    <p:sldId id="274" r:id="rId17"/>
    <p:sldId id="280" r:id="rId18"/>
    <p:sldId id="275" r:id="rId19"/>
    <p:sldId id="276" r:id="rId20"/>
    <p:sldId id="277" r:id="rId21"/>
    <p:sldId id="278" r:id="rId22"/>
    <p:sldId id="279" r:id="rId23"/>
    <p:sldId id="286" r:id="rId24"/>
    <p:sldId id="287" r:id="rId25"/>
    <p:sldId id="288" r:id="rId26"/>
    <p:sldId id="289" r:id="rId27"/>
    <p:sldId id="283" r:id="rId28"/>
    <p:sldId id="293" r:id="rId29"/>
    <p:sldId id="291" r:id="rId30"/>
    <p:sldId id="281" r:id="rId31"/>
    <p:sldId id="28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420" autoAdjust="0"/>
  </p:normalViewPr>
  <p:slideViewPr>
    <p:cSldViewPr snapToGrid="0" snapToObjects="1">
      <p:cViewPr>
        <p:scale>
          <a:sx n="100" d="100"/>
          <a:sy n="100" d="100"/>
        </p:scale>
        <p:origin x="-1184"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16DAF-B558-2745-855E-1C6CDC35EED8}" type="datetimeFigureOut">
              <a:rPr lang="en-US" smtClean="0"/>
              <a:t>11/30/16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DB0AB-B179-A442-B4E7-0EB194443DF7}" type="slidenum">
              <a:rPr lang="en-US" smtClean="0"/>
              <a:t>‹#›</a:t>
            </a:fld>
            <a:endParaRPr lang="en-US"/>
          </a:p>
        </p:txBody>
      </p:sp>
    </p:spTree>
    <p:extLst>
      <p:ext uri="{BB962C8B-B14F-4D97-AF65-F5344CB8AC3E}">
        <p14:creationId xmlns:p14="http://schemas.microsoft.com/office/powerpoint/2010/main" val="1557928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6</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5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7</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6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050C2-8D74-CE48-971B-FD4E0385183A}" type="slidenum">
              <a:rPr lang="en-US"/>
              <a:pPr>
                <a:defRPr/>
              </a:pPr>
              <a:t>8</a:t>
            </a:fld>
            <a:endParaRPr lang="en-US"/>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7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F871B1-9F96-F14E-A115-CECA1039200B}" type="slidenum">
              <a:rPr lang="en-US"/>
              <a:pPr>
                <a:defRPr/>
              </a:pPr>
              <a:t>9</a:t>
            </a:fld>
            <a:endParaRPr lang="en-US"/>
          </a:p>
        </p:txBody>
      </p:sp>
      <p:sp>
        <p:nvSpPr>
          <p:cNvPr id="41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8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14BC51-D849-6843-9C7F-B93DB4BFB353}" type="slidenum">
              <a:rPr lang="en-US"/>
              <a:pPr>
                <a:defRPr/>
              </a:pPr>
              <a:t>10</a:t>
            </a:fld>
            <a:endParaRPr lang="en-US"/>
          </a:p>
        </p:txBody>
      </p:sp>
      <p:sp>
        <p:nvSpPr>
          <p:cNvPr id="419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11</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I’m developing a correction to the CIV mass</a:t>
            </a:r>
          </a:p>
          <a:p>
            <a:endParaRPr lang="en-US">
              <a:latin typeface="Calibri" charset="0"/>
            </a:endParaRPr>
          </a:p>
          <a:p>
            <a:r>
              <a:rPr lang="en-US">
                <a:latin typeface="Calibri" charset="0"/>
              </a:rPr>
              <a:t>FWHM and Mbh before and after</a:t>
            </a:r>
          </a:p>
          <a:p>
            <a:endParaRPr lang="en-US">
              <a:latin typeface="Calibri" charset="0"/>
            </a:endParaRPr>
          </a:p>
          <a:p>
            <a:r>
              <a:rPr lang="en-US">
                <a:latin typeface="Calibri" charset="0"/>
              </a:rPr>
              <a:t>	FWHM: 10%</a:t>
            </a:r>
          </a:p>
          <a:p>
            <a:r>
              <a:rPr lang="en-US">
                <a:latin typeface="Calibri" charset="0"/>
              </a:rPr>
              <a:t>	Mbh: 20%</a:t>
            </a:r>
          </a:p>
          <a:p>
            <a:endParaRPr lang="en-US">
              <a:latin typeface="Calibri" charset="0"/>
            </a:endParaRPr>
          </a:p>
          <a:p>
            <a:r>
              <a:rPr lang="en-US">
                <a:latin typeface="Calibri" charset="0"/>
              </a:rPr>
              <a:t>Look for this on astro-ph in a month or so!</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5C11297-3615-DF43-A0C7-EB7073D1764C}" type="slidenum">
              <a:rPr lang="en-US" sz="1200"/>
              <a:pPr/>
              <a:t>19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045C61D-319B-684A-91C2-0BF5121F2E58}"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11/30/16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11/30/16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11/30/16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11/30/16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11/30/16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11/30/16</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png"/><Relationship Id="rId5" Type="http://schemas.openxmlformats.org/officeDocument/2006/relationships/oleObject" Target="../embeddings/oleObject1.bin"/><Relationship Id="rId6"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 Id="rId3" Type="http://schemas.openxmlformats.org/officeDocument/2006/relationships/image" Target="../media/image3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png"/><Relationship Id="rId5" Type="http://schemas.openxmlformats.org/officeDocument/2006/relationships/oleObject" Target="../embeddings/Microsoft_Equation1.bin"/><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191932" y="3886200"/>
            <a:ext cx="2396861" cy="882645"/>
          </a:xfrm>
        </p:spPr>
        <p:txBody>
          <a:bodyPr>
            <a:normAutofit/>
          </a:bodyPr>
          <a:lstStyle/>
          <a:p>
            <a:r>
              <a:rPr lang="en-US" sz="2400" dirty="0" smtClean="0"/>
              <a:t>Michael Brotherton</a:t>
            </a:r>
          </a:p>
        </p:txBody>
      </p:sp>
      <p:sp>
        <p:nvSpPr>
          <p:cNvPr id="3" name="Title 2"/>
          <p:cNvSpPr>
            <a:spLocks noGrp="1"/>
          </p:cNvSpPr>
          <p:nvPr>
            <p:ph type="ctrTitle"/>
          </p:nvPr>
        </p:nvSpPr>
        <p:spPr>
          <a:xfrm>
            <a:off x="266700" y="1291167"/>
            <a:ext cx="8644467" cy="2186747"/>
          </a:xfrm>
        </p:spPr>
        <p:txBody>
          <a:bodyPr/>
          <a:lstStyle/>
          <a:p>
            <a:r>
              <a:rPr lang="en-US" sz="3600" dirty="0"/>
              <a:t>How to </a:t>
            </a:r>
            <a:r>
              <a:rPr lang="en-US" sz="3600" dirty="0" smtClean="0"/>
              <a:t>Better Weigh </a:t>
            </a:r>
            <a:r>
              <a:rPr lang="en-US" sz="3600" dirty="0"/>
              <a:t>a Black Hole and Other Adventures in Quasar Physics</a:t>
            </a:r>
          </a:p>
        </p:txBody>
      </p:sp>
      <p:pic>
        <p:nvPicPr>
          <p:cNvPr id="4" name="Picture 3" descr="University_of_Wyoming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931" y="4768845"/>
            <a:ext cx="2396861" cy="611321"/>
          </a:xfrm>
          <a:prstGeom prst="rect">
            <a:avLst/>
          </a:prstGeom>
          <a:effectLst>
            <a:glow rad="12700">
              <a:srgbClr val="FFFF00">
                <a:alpha val="75000"/>
              </a:srgbClr>
            </a:glow>
          </a:effectLst>
        </p:spPr>
      </p:pic>
    </p:spTree>
    <p:extLst>
      <p:ext uri="{BB962C8B-B14F-4D97-AF65-F5344CB8AC3E}">
        <p14:creationId xmlns:p14="http://schemas.microsoft.com/office/powerpoint/2010/main" val="39735824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Empirically BLR Scales With Luminosity</a:t>
            </a:r>
          </a:p>
        </p:txBody>
      </p:sp>
      <p:sp>
        <p:nvSpPr>
          <p:cNvPr id="316419" name="Rectangle 3"/>
          <p:cNvSpPr>
            <a:spLocks noGrp="1" noChangeArrowheads="1"/>
          </p:cNvSpPr>
          <p:nvPr>
            <p:ph type="body" idx="4294967295"/>
          </p:nvPr>
        </p:nvSpPr>
        <p:spPr>
          <a:xfrm>
            <a:off x="2209799" y="6057900"/>
            <a:ext cx="4767263" cy="317500"/>
          </a:xfrm>
          <a:prstGeom prst="rect">
            <a:avLst/>
          </a:prstGeom>
        </p:spPr>
        <p:txBody>
          <a:bodyPr>
            <a:normAutofit lnSpcReduction="10000"/>
          </a:bodyPr>
          <a:lstStyle/>
          <a:p>
            <a:pPr algn="ctr" eaLnBrk="1" hangingPunct="1">
              <a:lnSpc>
                <a:spcPct val="80000"/>
              </a:lnSpc>
              <a:defRPr/>
            </a:pPr>
            <a:r>
              <a:rPr lang="en-US" sz="2000" dirty="0" err="1" smtClean="0">
                <a:cs typeface="Arial" charset="0"/>
              </a:rPr>
              <a:t>Bentz</a:t>
            </a:r>
            <a:r>
              <a:rPr lang="en-US" sz="2000" dirty="0" smtClean="0">
                <a:cs typeface="Arial" charset="0"/>
              </a:rPr>
              <a:t> et al. (2013): R ~ L</a:t>
            </a:r>
            <a:r>
              <a:rPr lang="en-US" sz="2000" baseline="30000" dirty="0" smtClean="0">
                <a:cs typeface="Arial" charset="0"/>
              </a:rPr>
              <a:t>0.5</a:t>
            </a:r>
            <a:r>
              <a:rPr lang="en-US" sz="2000" dirty="0" smtClean="0">
                <a:cs typeface="Arial" charset="0"/>
              </a:rPr>
              <a:t> </a:t>
            </a:r>
            <a:endParaRPr lang="en-US" sz="2000" baseline="30000" dirty="0" smtClean="0">
              <a:cs typeface="Arial" charset="0"/>
            </a:endParaRPr>
          </a:p>
        </p:txBody>
      </p:sp>
      <p:pic>
        <p:nvPicPr>
          <p:cNvPr id="2" name="Picture 1" descr="f1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142999"/>
            <a:ext cx="4767263" cy="4767263"/>
          </a:xfrm>
          <a:prstGeom prst="rect">
            <a:avLst/>
          </a:prstGeom>
        </p:spPr>
      </p:pic>
    </p:spTree>
    <p:extLst>
      <p:ext uri="{BB962C8B-B14F-4D97-AF65-F5344CB8AC3E}">
        <p14:creationId xmlns:p14="http://schemas.microsoft.com/office/powerpoint/2010/main" val="36269108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4">
            <a:extLst>
              <a:ext uri="{28A0092B-C50C-407E-A947-70E740481C1C}">
                <a14:useLocalDpi xmlns:a14="http://schemas.microsoft.com/office/drawing/2010/main" val="0"/>
              </a:ext>
            </a:extLst>
          </a:blip>
          <a:srcRect l="3036" t="66383" r="2779" b="5647"/>
          <a:stretch>
            <a:fillRect/>
          </a:stretch>
        </p:blipFill>
        <p:spPr bwMode="auto">
          <a:xfrm>
            <a:off x="517526" y="3584575"/>
            <a:ext cx="8312812"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2165064685"/>
              </p:ext>
            </p:extLst>
          </p:nvPr>
        </p:nvGraphicFramePr>
        <p:xfrm>
          <a:off x="1527175" y="1981200"/>
          <a:ext cx="6146800" cy="1277938"/>
        </p:xfrm>
        <a:graphic>
          <a:graphicData uri="http://schemas.openxmlformats.org/presentationml/2006/ole">
            <mc:AlternateContent xmlns:mc="http://schemas.openxmlformats.org/markup-compatibility/2006">
              <mc:Choice xmlns:v="urn:schemas-microsoft-com:vml" Requires="v">
                <p:oleObj spid="_x0000_s1029" name="Equation" r:id="rId5" imgW="1892300" imgH="393700" progId="Equation.3">
                  <p:embed/>
                </p:oleObj>
              </mc:Choice>
              <mc:Fallback>
                <p:oleObj name="Equation" r:id="rId5" imgW="1892300" imgH="393700" progId="Equation.3">
                  <p:embed/>
                  <p:pic>
                    <p:nvPicPr>
                      <p:cNvPr id="0" name=""/>
                      <p:cNvPicPr>
                        <a:picLocks noChangeAspect="1" noChangeArrowheads="1"/>
                      </p:cNvPicPr>
                      <p:nvPr/>
                    </p:nvPicPr>
                    <p:blipFill>
                      <a:blip r:embed="rId6"/>
                      <a:srcRect/>
                      <a:stretch>
                        <a:fillRect/>
                      </a:stretch>
                    </p:blipFill>
                    <p:spPr bwMode="auto">
                      <a:xfrm>
                        <a:off x="1527175" y="1981200"/>
                        <a:ext cx="6146800" cy="1277938"/>
                      </a:xfrm>
                      <a:prstGeom prst="rect">
                        <a:avLst/>
                      </a:prstGeom>
                      <a:solidFill>
                        <a:schemeClr val="tx1"/>
                      </a:solidFill>
                      <a:ln>
                        <a:noFill/>
                      </a:ln>
                    </p:spPr>
                  </p:pic>
                </p:oleObj>
              </mc:Fallback>
            </mc:AlternateContent>
          </a:graphicData>
        </a:graphic>
      </p:graphicFrame>
      <p:sp>
        <p:nvSpPr>
          <p:cNvPr id="1031" name="TextBox 33"/>
          <p:cNvSpPr txBox="1">
            <a:spLocks noChangeArrowheads="1"/>
          </p:cNvSpPr>
          <p:nvPr/>
        </p:nvSpPr>
        <p:spPr bwMode="auto">
          <a:xfrm>
            <a:off x="3276600" y="6214269"/>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45902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900" y="4973638"/>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528888" y="5038724"/>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4381498"/>
            <a:ext cx="54451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8" y="4213720"/>
            <a:ext cx="1031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Black Hole Mass from Quasar Spectra</a:t>
            </a:r>
            <a:endParaRPr lang="en-US" dirty="0"/>
          </a:p>
        </p:txBody>
      </p:sp>
    </p:spTree>
    <p:extLst>
      <p:ext uri="{BB962C8B-B14F-4D97-AF65-F5344CB8AC3E}">
        <p14:creationId xmlns:p14="http://schemas.microsoft.com/office/powerpoint/2010/main" val="24789236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2014-09-09 at 5.52.1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9751" y="1717675"/>
            <a:ext cx="342509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9"/>
          <p:cNvSpPr txBox="1">
            <a:spLocks noChangeArrowheads="1"/>
          </p:cNvSpPr>
          <p:nvPr/>
        </p:nvSpPr>
        <p:spPr bwMode="auto">
          <a:xfrm>
            <a:off x="315912" y="1717675"/>
            <a:ext cx="1044575" cy="400050"/>
          </a:xfrm>
          <a:prstGeom prst="rect">
            <a:avLst/>
          </a:prstGeom>
          <a:noFill/>
          <a:ln>
            <a:noFill/>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latin typeface="Calibri" charset="0"/>
              </a:rPr>
              <a:t>Face On</a:t>
            </a:r>
          </a:p>
        </p:txBody>
      </p:sp>
      <p:sp>
        <p:nvSpPr>
          <p:cNvPr id="2052" name="TextBox 11"/>
          <p:cNvSpPr txBox="1">
            <a:spLocks noChangeArrowheads="1"/>
          </p:cNvSpPr>
          <p:nvPr/>
        </p:nvSpPr>
        <p:spPr bwMode="auto">
          <a:xfrm>
            <a:off x="315912" y="5765800"/>
            <a:ext cx="1044575" cy="400050"/>
          </a:xfrm>
          <a:prstGeom prst="rect">
            <a:avLst/>
          </a:prstGeom>
          <a:noFill/>
          <a:ln>
            <a:noFill/>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latin typeface="Calibri" charset="0"/>
              </a:rPr>
              <a:t>Edge On</a:t>
            </a:r>
          </a:p>
        </p:txBody>
      </p:sp>
      <p:sp>
        <p:nvSpPr>
          <p:cNvPr id="9" name="Title 1"/>
          <p:cNvSpPr txBox="1">
            <a:spLocks/>
          </p:cNvSpPr>
          <p:nvPr/>
        </p:nvSpPr>
        <p:spPr>
          <a:xfrm>
            <a:off x="838200" y="762000"/>
            <a:ext cx="7403122"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Hβ: Orientation Issues</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1790700" y="6324600"/>
            <a:ext cx="2743200" cy="355600"/>
          </a:xfrm>
          <a:noFill/>
          <a:ln>
            <a:solidFill>
              <a:schemeClr val="bg2"/>
            </a:solidFill>
          </a:ln>
        </p:spPr>
        <p:style>
          <a:lnRef idx="2">
            <a:schemeClr val="dk1"/>
          </a:lnRef>
          <a:fillRef idx="1">
            <a:schemeClr val="lt1"/>
          </a:fillRef>
          <a:effectRef idx="0">
            <a:schemeClr val="dk1"/>
          </a:effectRef>
          <a:fontRef idx="minor">
            <a:schemeClr val="dk1"/>
          </a:fontRef>
        </p:style>
        <p:txBody>
          <a:bodyPr>
            <a:normAutofit/>
          </a:bodyPr>
          <a:lstStyle/>
          <a:p>
            <a:r>
              <a:rPr lang="en-US" dirty="0" smtClean="0">
                <a:solidFill>
                  <a:schemeClr val="tx1"/>
                </a:solidFill>
              </a:rPr>
              <a:t>Wills and Browne (1986)</a:t>
            </a:r>
            <a:endParaRPr lang="en-US" dirty="0">
              <a:solidFill>
                <a:schemeClr val="tx1"/>
              </a:solidFill>
            </a:endParaRPr>
          </a:p>
        </p:txBody>
      </p:sp>
      <p:pic>
        <p:nvPicPr>
          <p:cNvPr id="3" name="Picture 2" descr="F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572" y="1517650"/>
            <a:ext cx="3591791" cy="4648200"/>
          </a:xfrm>
          <a:prstGeom prst="rect">
            <a:avLst/>
          </a:prstGeom>
        </p:spPr>
      </p:pic>
      <p:sp>
        <p:nvSpPr>
          <p:cNvPr id="8" name="Subtitle 1"/>
          <p:cNvSpPr txBox="1">
            <a:spLocks/>
          </p:cNvSpPr>
          <p:nvPr/>
        </p:nvSpPr>
        <p:spPr>
          <a:xfrm>
            <a:off x="5498122" y="5765800"/>
            <a:ext cx="2743200" cy="355600"/>
          </a:xfrm>
          <a:prstGeom prst="rect">
            <a:avLst/>
          </a:prstGeom>
          <a:noFill/>
          <a:ln w="10795" cap="flat" cmpd="sng" algn="ctr">
            <a:solidFill>
              <a:schemeClr val="bg2"/>
            </a:solid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chemeClr val="tx1"/>
                </a:solidFill>
              </a:rPr>
              <a:t>Marin (2016)</a:t>
            </a:r>
            <a:endParaRPr lang="en-US" dirty="0">
              <a:solidFill>
                <a:schemeClr val="tx1"/>
              </a:solidFill>
            </a:endParaRPr>
          </a:p>
        </p:txBody>
      </p:sp>
    </p:spTree>
    <p:extLst>
      <p:ext uri="{BB962C8B-B14F-4D97-AF65-F5344CB8AC3E}">
        <p14:creationId xmlns:p14="http://schemas.microsoft.com/office/powerpoint/2010/main" val="3226895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Content Placeholder 4"/>
          <p:cNvSpPr>
            <a:spLocks noGrp="1"/>
          </p:cNvSpPr>
          <p:nvPr>
            <p:ph type="subTitle" idx="1"/>
          </p:nvPr>
        </p:nvSpPr>
        <p:spPr>
          <a:xfrm>
            <a:off x="2514600" y="1676400"/>
            <a:ext cx="3810000" cy="457200"/>
          </a:xfrm>
        </p:spPr>
        <p:txBody>
          <a:bodyPr>
            <a:normAutofit fontScale="25000" lnSpcReduction="20000"/>
          </a:bodyPr>
          <a:lstStyle/>
          <a:p>
            <a:r>
              <a:rPr lang="en-US" sz="8000" dirty="0" err="1">
                <a:solidFill>
                  <a:schemeClr val="tx1"/>
                </a:solidFill>
                <a:latin typeface="Arial" charset="0"/>
              </a:rPr>
              <a:t>Runnoe</a:t>
            </a:r>
            <a:r>
              <a:rPr lang="en-US" sz="8000" dirty="0">
                <a:solidFill>
                  <a:schemeClr val="tx1"/>
                </a:solidFill>
                <a:latin typeface="Arial" charset="0"/>
              </a:rPr>
              <a:t> et al. (2013a)</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838200" y="762000"/>
            <a:ext cx="7403122"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Hβ: Orientation Issues</a:t>
            </a:r>
            <a:endParaRPr lang="en-US" sz="3600" dirty="0">
              <a:ln>
                <a:solidFill>
                  <a:schemeClr val="accent6"/>
                </a:solidFill>
              </a:ln>
              <a:solidFill>
                <a:schemeClr val="tx1"/>
              </a:solidFill>
            </a:endParaRPr>
          </a:p>
        </p:txBody>
      </p:sp>
      <p:grpSp>
        <p:nvGrpSpPr>
          <p:cNvPr id="3075" name="Group 47"/>
          <p:cNvGrpSpPr>
            <a:grpSpLocks/>
          </p:cNvGrpSpPr>
          <p:nvPr/>
        </p:nvGrpSpPr>
        <p:grpSpPr bwMode="auto">
          <a:xfrm>
            <a:off x="838200" y="2513013"/>
            <a:ext cx="3794125" cy="3678237"/>
            <a:chOff x="284163" y="1742158"/>
            <a:chExt cx="2713037" cy="2638322"/>
          </a:xfrm>
        </p:grpSpPr>
        <p:pic>
          <p:nvPicPr>
            <p:cNvPr id="3083" name="Picture 10" descr="FWHM.png"/>
            <p:cNvPicPr>
              <a:picLocks noChangeAspect="1"/>
            </p:cNvPicPr>
            <p:nvPr/>
          </p:nvPicPr>
          <p:blipFill>
            <a:blip r:embed="rId2">
              <a:extLst>
                <a:ext uri="{28A0092B-C50C-407E-A947-70E740481C1C}">
                  <a14:useLocalDpi xmlns:a14="http://schemas.microsoft.com/office/drawing/2010/main" val="0"/>
                </a:ext>
              </a:extLst>
            </a:blip>
            <a:srcRect r="65138"/>
            <a:stretch>
              <a:fillRect/>
            </a:stretch>
          </p:blipFill>
          <p:spPr bwMode="auto">
            <a:xfrm>
              <a:off x="284163" y="1742158"/>
              <a:ext cx="2604596" cy="263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762221" y="2705482"/>
              <a:ext cx="234979" cy="8266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77" name="TextBox 9"/>
          <p:cNvSpPr txBox="1">
            <a:spLocks noChangeArrowheads="1"/>
          </p:cNvSpPr>
          <p:nvPr/>
        </p:nvSpPr>
        <p:spPr bwMode="auto">
          <a:xfrm>
            <a:off x="0" y="2638425"/>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latin typeface="Calibri" charset="0"/>
              </a:rPr>
              <a:t>Face On</a:t>
            </a:r>
          </a:p>
        </p:txBody>
      </p:sp>
      <p:sp>
        <p:nvSpPr>
          <p:cNvPr id="3079" name="TextBox 11"/>
          <p:cNvSpPr txBox="1">
            <a:spLocks noChangeArrowheads="1"/>
          </p:cNvSpPr>
          <p:nvPr/>
        </p:nvSpPr>
        <p:spPr bwMode="auto">
          <a:xfrm>
            <a:off x="76200"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a:latin typeface="Calibri" charset="0"/>
              </a:rPr>
              <a:t>Edge On</a:t>
            </a:r>
          </a:p>
        </p:txBody>
      </p:sp>
      <p:grpSp>
        <p:nvGrpSpPr>
          <p:cNvPr id="3076" name="Group 46"/>
          <p:cNvGrpSpPr>
            <a:grpSpLocks/>
          </p:cNvGrpSpPr>
          <p:nvPr/>
        </p:nvGrpSpPr>
        <p:grpSpPr bwMode="auto">
          <a:xfrm>
            <a:off x="4586287" y="2513013"/>
            <a:ext cx="3760788" cy="3678237"/>
            <a:chOff x="223838" y="4202746"/>
            <a:chExt cx="2688119" cy="2638321"/>
          </a:xfrm>
        </p:grpSpPr>
        <p:pic>
          <p:nvPicPr>
            <p:cNvPr id="3081" name="Picture 13" descr="FWHM.png"/>
            <p:cNvPicPr>
              <a:picLocks noChangeAspect="1"/>
            </p:cNvPicPr>
            <p:nvPr/>
          </p:nvPicPr>
          <p:blipFill>
            <a:blip r:embed="rId2">
              <a:extLst>
                <a:ext uri="{28A0092B-C50C-407E-A947-70E740481C1C}">
                  <a14:useLocalDpi xmlns:a14="http://schemas.microsoft.com/office/drawing/2010/main" val="0"/>
                </a:ext>
              </a:extLst>
            </a:blip>
            <a:srcRect l="65735"/>
            <a:stretch>
              <a:fillRect/>
            </a:stretch>
          </p:blipFill>
          <p:spPr bwMode="auto">
            <a:xfrm>
              <a:off x="351895" y="4202746"/>
              <a:ext cx="2560062" cy="263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838" y="6375347"/>
              <a:ext cx="234885" cy="323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78" name="TextBox 9"/>
          <p:cNvSpPr txBox="1">
            <a:spLocks noChangeArrowheads="1"/>
          </p:cNvSpPr>
          <p:nvPr/>
        </p:nvSpPr>
        <p:spPr bwMode="auto">
          <a:xfrm>
            <a:off x="8099425" y="2613025"/>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latin typeface="Calibri" charset="0"/>
              </a:rPr>
              <a:t>Face On</a:t>
            </a:r>
          </a:p>
        </p:txBody>
      </p:sp>
      <p:sp>
        <p:nvSpPr>
          <p:cNvPr id="3080" name="TextBox 11"/>
          <p:cNvSpPr txBox="1">
            <a:spLocks noChangeArrowheads="1"/>
          </p:cNvSpPr>
          <p:nvPr/>
        </p:nvSpPr>
        <p:spPr bwMode="auto">
          <a:xfrm>
            <a:off x="8099425"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latin typeface="Calibri" charset="0"/>
              </a:rPr>
              <a:t>Edge On</a:t>
            </a:r>
          </a:p>
        </p:txBody>
      </p:sp>
    </p:spTree>
    <p:extLst>
      <p:ext uri="{BB962C8B-B14F-4D97-AF65-F5344CB8AC3E}">
        <p14:creationId xmlns:p14="http://schemas.microsoft.com/office/powerpoint/2010/main" val="3543312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4"/>
          <p:cNvSpPr>
            <a:spLocks noGrp="1"/>
          </p:cNvSpPr>
          <p:nvPr>
            <p:ph type="subTitle" idx="1"/>
          </p:nvPr>
        </p:nvSpPr>
        <p:spPr>
          <a:xfrm>
            <a:off x="2514600" y="1676400"/>
            <a:ext cx="3810000" cy="457200"/>
          </a:xfrm>
        </p:spPr>
        <p:txBody>
          <a:bodyPr>
            <a:normAutofit fontScale="25000" lnSpcReduction="20000"/>
          </a:bodyPr>
          <a:lstStyle/>
          <a:p>
            <a:r>
              <a:rPr lang="en-US" sz="7200" dirty="0" err="1">
                <a:solidFill>
                  <a:schemeClr val="tx1"/>
                </a:solidFill>
                <a:latin typeface="Arial" charset="0"/>
              </a:rPr>
              <a:t>Runnoe</a:t>
            </a:r>
            <a:r>
              <a:rPr lang="en-US" sz="7200" dirty="0">
                <a:solidFill>
                  <a:schemeClr val="tx1"/>
                </a:solidFill>
                <a:latin typeface="Arial" charset="0"/>
              </a:rPr>
              <a:t> et al. (2013a)</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838200" y="762000"/>
            <a:ext cx="7403122"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Hβ: Orientation Issues</a:t>
            </a:r>
            <a:endParaRPr lang="en-US" sz="3600" dirty="0">
              <a:ln>
                <a:solidFill>
                  <a:schemeClr val="accent6"/>
                </a:solidFill>
              </a:ln>
              <a:solidFill>
                <a:schemeClr val="tx1"/>
              </a:solidFill>
            </a:endParaRPr>
          </a:p>
        </p:txBody>
      </p:sp>
      <p:sp>
        <p:nvSpPr>
          <p:cNvPr id="4099" name="TextBox 9"/>
          <p:cNvSpPr txBox="1">
            <a:spLocks noChangeArrowheads="1"/>
          </p:cNvSpPr>
          <p:nvPr/>
        </p:nvSpPr>
        <p:spPr bwMode="auto">
          <a:xfrm>
            <a:off x="7543800"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a:latin typeface="Calibri" charset="0"/>
              </a:rPr>
              <a:t>Face On</a:t>
            </a:r>
          </a:p>
        </p:txBody>
      </p:sp>
      <p:sp>
        <p:nvSpPr>
          <p:cNvPr id="4100" name="TextBox 11"/>
          <p:cNvSpPr txBox="1">
            <a:spLocks noChangeArrowheads="1"/>
          </p:cNvSpPr>
          <p:nvPr/>
        </p:nvSpPr>
        <p:spPr bwMode="auto">
          <a:xfrm>
            <a:off x="5410200"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a:latin typeface="Calibri" charset="0"/>
              </a:rPr>
              <a:t>Edge On</a:t>
            </a:r>
          </a:p>
        </p:txBody>
      </p:sp>
      <p:sp>
        <p:nvSpPr>
          <p:cNvPr id="4101" name="TextBox 23"/>
          <p:cNvSpPr txBox="1">
            <a:spLocks noChangeArrowheads="1"/>
          </p:cNvSpPr>
          <p:nvPr/>
        </p:nvSpPr>
        <p:spPr bwMode="auto">
          <a:xfrm rot="-5400000">
            <a:off x="2891632" y="3585368"/>
            <a:ext cx="35814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t>M</a:t>
            </a:r>
            <a:r>
              <a:rPr lang="en-US" baseline="-25000" dirty="0"/>
              <a:t>BH</a:t>
            </a:r>
            <a:r>
              <a:rPr lang="en-US" dirty="0"/>
              <a:t> Residuals (H</a:t>
            </a:r>
            <a:r>
              <a:rPr lang="el-GR" dirty="0"/>
              <a:t>β</a:t>
            </a:r>
            <a:r>
              <a:rPr lang="en-US" dirty="0"/>
              <a:t>-CIV)</a:t>
            </a:r>
          </a:p>
          <a:p>
            <a:pPr eaLnBrk="1" hangingPunct="1"/>
            <a:endParaRPr lang="en-US" dirty="0"/>
          </a:p>
        </p:txBody>
      </p:sp>
      <p:grpSp>
        <p:nvGrpSpPr>
          <p:cNvPr id="4102" name="Group 19"/>
          <p:cNvGrpSpPr>
            <a:grpSpLocks/>
          </p:cNvGrpSpPr>
          <p:nvPr/>
        </p:nvGrpSpPr>
        <p:grpSpPr bwMode="auto">
          <a:xfrm>
            <a:off x="4876800" y="2209800"/>
            <a:ext cx="3713163" cy="3579813"/>
            <a:chOff x="354013" y="2513351"/>
            <a:chExt cx="3713557" cy="3580207"/>
          </a:xfrm>
        </p:grpSpPr>
        <p:pic>
          <p:nvPicPr>
            <p:cNvPr id="4105" name="Picture 20" descr="Mbhf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2513351"/>
              <a:ext cx="3580207" cy="358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87355" y="3492947"/>
              <a:ext cx="239737" cy="14066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354013" y="4140718"/>
              <a:ext cx="292131" cy="6080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4103" name="Content Placeholder 20" descr="HbCIVcorr.png"/>
          <p:cNvPicPr>
            <a:picLocks noChangeAspect="1"/>
          </p:cNvPicPr>
          <p:nvPr/>
        </p:nvPicPr>
        <p:blipFill>
          <a:blip r:embed="rId3">
            <a:extLst>
              <a:ext uri="{28A0092B-C50C-407E-A947-70E740481C1C}">
                <a14:useLocalDpi xmlns:a14="http://schemas.microsoft.com/office/drawing/2010/main" val="0"/>
              </a:ext>
            </a:extLst>
          </a:blip>
          <a:srcRect t="877" r="52902" b="-311"/>
          <a:stretch>
            <a:fillRect/>
          </a:stretch>
        </p:blipFill>
        <p:spPr bwMode="auto">
          <a:xfrm>
            <a:off x="576262" y="2208213"/>
            <a:ext cx="36909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Content Placeholder 4"/>
          <p:cNvSpPr txBox="1">
            <a:spLocks/>
          </p:cNvSpPr>
          <p:nvPr/>
        </p:nvSpPr>
        <p:spPr bwMode="auto">
          <a:xfrm>
            <a:off x="576262" y="5791200"/>
            <a:ext cx="3614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2000" dirty="0"/>
              <a:t>Using </a:t>
            </a:r>
            <a:r>
              <a:rPr lang="en-US" sz="2000" dirty="0" err="1"/>
              <a:t>Vestergaard</a:t>
            </a:r>
            <a:r>
              <a:rPr lang="en-US" sz="2000" dirty="0"/>
              <a:t> et al. SE Scaling Relations</a:t>
            </a:r>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spTree>
    <p:extLst>
      <p:ext uri="{BB962C8B-B14F-4D97-AF65-F5344CB8AC3E}">
        <p14:creationId xmlns:p14="http://schemas.microsoft.com/office/powerpoint/2010/main" val="1823978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4"/>
          <p:cNvSpPr>
            <a:spLocks noGrp="1"/>
          </p:cNvSpPr>
          <p:nvPr>
            <p:ph type="subTitle" idx="1"/>
          </p:nvPr>
        </p:nvSpPr>
        <p:spPr>
          <a:xfrm>
            <a:off x="2514600" y="1676400"/>
            <a:ext cx="3810000" cy="457200"/>
          </a:xfrm>
        </p:spPr>
        <p:txBody>
          <a:bodyPr>
            <a:normAutofit fontScale="25000" lnSpcReduction="20000"/>
          </a:bodyPr>
          <a:lstStyle/>
          <a:p>
            <a:r>
              <a:rPr lang="en-US" sz="7200" dirty="0" err="1">
                <a:solidFill>
                  <a:schemeClr val="tx1"/>
                </a:solidFill>
                <a:latin typeface="Arial" charset="0"/>
              </a:rPr>
              <a:t>Runnoe</a:t>
            </a:r>
            <a:r>
              <a:rPr lang="en-US" sz="7200" dirty="0">
                <a:solidFill>
                  <a:schemeClr val="tx1"/>
                </a:solidFill>
                <a:latin typeface="Arial" charset="0"/>
              </a:rPr>
              <a:t> et al. (2013a)</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838200" y="762000"/>
            <a:ext cx="7403122"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Hβ: Orientation Issues</a:t>
            </a:r>
            <a:endParaRPr lang="en-US" sz="3600" dirty="0">
              <a:ln>
                <a:solidFill>
                  <a:schemeClr val="accent6"/>
                </a:solidFill>
              </a:ln>
              <a:solidFill>
                <a:schemeClr val="tx1"/>
              </a:solidFill>
            </a:endParaRPr>
          </a:p>
        </p:txBody>
      </p:sp>
      <p:sp>
        <p:nvSpPr>
          <p:cNvPr id="5123" name="TextBox 9"/>
          <p:cNvSpPr txBox="1">
            <a:spLocks noChangeArrowheads="1"/>
          </p:cNvSpPr>
          <p:nvPr/>
        </p:nvSpPr>
        <p:spPr bwMode="auto">
          <a:xfrm>
            <a:off x="7543800"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a:latin typeface="Calibri" charset="0"/>
              </a:rPr>
              <a:t>Face On</a:t>
            </a:r>
          </a:p>
        </p:txBody>
      </p:sp>
      <p:sp>
        <p:nvSpPr>
          <p:cNvPr id="5124" name="TextBox 11"/>
          <p:cNvSpPr txBox="1">
            <a:spLocks noChangeArrowheads="1"/>
          </p:cNvSpPr>
          <p:nvPr/>
        </p:nvSpPr>
        <p:spPr bwMode="auto">
          <a:xfrm>
            <a:off x="5410200" y="57912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a:latin typeface="Calibri" charset="0"/>
              </a:rPr>
              <a:t>Edge On</a:t>
            </a:r>
          </a:p>
        </p:txBody>
      </p:sp>
      <p:sp>
        <p:nvSpPr>
          <p:cNvPr id="5125" name="TextBox 23"/>
          <p:cNvSpPr txBox="1">
            <a:spLocks noChangeArrowheads="1"/>
          </p:cNvSpPr>
          <p:nvPr/>
        </p:nvSpPr>
        <p:spPr bwMode="auto">
          <a:xfrm rot="-5400000">
            <a:off x="2891632" y="3585368"/>
            <a:ext cx="35814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t>M</a:t>
            </a:r>
            <a:r>
              <a:rPr lang="en-US" baseline="-25000" dirty="0"/>
              <a:t>BH</a:t>
            </a:r>
            <a:r>
              <a:rPr lang="en-US" dirty="0"/>
              <a:t> Residuals (H</a:t>
            </a:r>
            <a:r>
              <a:rPr lang="el-GR" dirty="0"/>
              <a:t>β</a:t>
            </a:r>
            <a:r>
              <a:rPr lang="en-US" dirty="0"/>
              <a:t>-CIV)</a:t>
            </a:r>
          </a:p>
          <a:p>
            <a:pPr eaLnBrk="1" hangingPunct="1"/>
            <a:endParaRPr lang="en-US" dirty="0"/>
          </a:p>
        </p:txBody>
      </p:sp>
      <p:pic>
        <p:nvPicPr>
          <p:cNvPr id="5129" name="Picture 20" descr="Mbhf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0136" y="2209800"/>
            <a:ext cx="3579828"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Content Placeholder 4"/>
          <p:cNvSpPr txBox="1">
            <a:spLocks/>
          </p:cNvSpPr>
          <p:nvPr/>
        </p:nvSpPr>
        <p:spPr bwMode="auto">
          <a:xfrm>
            <a:off x="381000" y="5791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2000" dirty="0"/>
              <a:t>Using </a:t>
            </a:r>
            <a:r>
              <a:rPr lang="en-US" sz="2000" dirty="0" err="1"/>
              <a:t>Runnoe</a:t>
            </a:r>
            <a:r>
              <a:rPr lang="en-US" sz="2000" dirty="0"/>
              <a:t> et al. Hβ based masses corrected for log R.</a:t>
            </a:r>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pic>
        <p:nvPicPr>
          <p:cNvPr id="5128" name="Content Placeholder 20" descr="HbCIVcorr.png"/>
          <p:cNvPicPr>
            <a:picLocks noChangeAspect="1"/>
          </p:cNvPicPr>
          <p:nvPr/>
        </p:nvPicPr>
        <p:blipFill>
          <a:blip r:embed="rId3">
            <a:extLst>
              <a:ext uri="{28A0092B-C50C-407E-A947-70E740481C1C}">
                <a14:useLocalDpi xmlns:a14="http://schemas.microsoft.com/office/drawing/2010/main" val="0"/>
              </a:ext>
            </a:extLst>
          </a:blip>
          <a:srcRect l="53806" t="877" b="-311"/>
          <a:stretch>
            <a:fillRect/>
          </a:stretch>
        </p:blipFill>
        <p:spPr bwMode="auto">
          <a:xfrm>
            <a:off x="571500" y="2208213"/>
            <a:ext cx="36957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197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4"/>
          <p:cNvSpPr>
            <a:spLocks noGrp="1"/>
          </p:cNvSpPr>
          <p:nvPr>
            <p:ph type="subTitle" idx="1"/>
          </p:nvPr>
        </p:nvSpPr>
        <p:spPr>
          <a:xfrm>
            <a:off x="4502150" y="1593850"/>
            <a:ext cx="4394200" cy="469900"/>
          </a:xfrm>
        </p:spPr>
        <p:txBody>
          <a:bodyPr>
            <a:normAutofit fontScale="25000" lnSpcReduction="20000"/>
          </a:bodyPr>
          <a:lstStyle/>
          <a:p>
            <a:pPr algn="ctr"/>
            <a:r>
              <a:rPr lang="en-US" sz="4800" dirty="0" smtClean="0">
                <a:solidFill>
                  <a:schemeClr val="tx1"/>
                </a:solidFill>
                <a:latin typeface="Arial" charset="0"/>
              </a:rPr>
              <a:t>After Brotherton</a:t>
            </a:r>
            <a:r>
              <a:rPr lang="en-US" sz="4800" dirty="0">
                <a:solidFill>
                  <a:schemeClr val="tx1"/>
                </a:solidFill>
                <a:latin typeface="Arial" charset="0"/>
              </a:rPr>
              <a:t>, Singh, &amp; </a:t>
            </a:r>
            <a:r>
              <a:rPr lang="en-US" sz="4800" dirty="0" err="1">
                <a:solidFill>
                  <a:schemeClr val="tx1"/>
                </a:solidFill>
                <a:latin typeface="Arial" charset="0"/>
              </a:rPr>
              <a:t>Runnoe</a:t>
            </a:r>
            <a:r>
              <a:rPr lang="en-US" sz="4800" dirty="0">
                <a:solidFill>
                  <a:schemeClr val="tx1"/>
                </a:solidFill>
                <a:latin typeface="Arial" charset="0"/>
              </a:rPr>
              <a:t> </a:t>
            </a:r>
            <a:r>
              <a:rPr lang="en-US" sz="4800" dirty="0" smtClean="0">
                <a:solidFill>
                  <a:schemeClr val="tx1"/>
                </a:solidFill>
                <a:latin typeface="Arial" charset="0"/>
              </a:rPr>
              <a:t>(2015)</a:t>
            </a:r>
            <a:endParaRPr lang="en-US" sz="4800" dirty="0">
              <a:solidFill>
                <a:schemeClr val="tx1"/>
              </a:solidFill>
              <a:latin typeface="Arial" charset="0"/>
            </a:endParaRP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838200" y="762000"/>
            <a:ext cx="7403122"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Hβ: </a:t>
            </a:r>
            <a:r>
              <a:rPr lang="en-US" sz="3600" dirty="0" smtClean="0">
                <a:ln>
                  <a:solidFill>
                    <a:schemeClr val="accent6"/>
                  </a:solidFill>
                </a:ln>
                <a:solidFill>
                  <a:schemeClr val="tx1"/>
                </a:solidFill>
              </a:rPr>
              <a:t>Orientation Issues</a:t>
            </a:r>
            <a:endParaRPr lang="en-US" sz="3600" dirty="0">
              <a:ln>
                <a:solidFill>
                  <a:schemeClr val="accent6"/>
                </a:solidFill>
              </a:ln>
              <a:solidFill>
                <a:schemeClr val="tx1"/>
              </a:solidFill>
            </a:endParaRPr>
          </a:p>
        </p:txBody>
      </p:sp>
      <p:sp>
        <p:nvSpPr>
          <p:cNvPr id="6149" name="Content Placeholder 4"/>
          <p:cNvSpPr txBox="1">
            <a:spLocks/>
          </p:cNvSpPr>
          <p:nvPr/>
        </p:nvSpPr>
        <p:spPr bwMode="auto">
          <a:xfrm>
            <a:off x="203200" y="1828800"/>
            <a:ext cx="39624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2000" dirty="0"/>
              <a:t>How to look for Hβ-based black hole mass orientation bias when C IV is not available?</a:t>
            </a:r>
          </a:p>
          <a:p>
            <a:pPr eaLnBrk="1" hangingPunct="1">
              <a:spcBef>
                <a:spcPct val="20000"/>
              </a:spcBef>
              <a:buFont typeface="Arial" charset="0"/>
              <a:buNone/>
            </a:pPr>
            <a:r>
              <a:rPr lang="en-US" sz="2000" dirty="0"/>
              <a:t>Use stellar velocity dispersion, here estimated for about </a:t>
            </a:r>
            <a:r>
              <a:rPr lang="en-US" sz="2000" dirty="0" smtClean="0"/>
              <a:t>150 </a:t>
            </a:r>
            <a:r>
              <a:rPr lang="en-US" sz="2000" dirty="0"/>
              <a:t>radio-loud quasars with z &lt; 0.75 from [O III] FWHM in SDSS spectra.  Log R from FIRST (note issues, e.g., Jackson &amp; Browne 2012, CSS sources)</a:t>
            </a:r>
            <a:r>
              <a:rPr lang="en-US" sz="2000" dirty="0" smtClean="0"/>
              <a:t>.  Need VLA.</a:t>
            </a:r>
            <a:endParaRPr lang="en-US" sz="2000" dirty="0" smtClean="0"/>
          </a:p>
          <a:p>
            <a:pPr eaLnBrk="1" hangingPunct="1">
              <a:spcBef>
                <a:spcPct val="20000"/>
              </a:spcBef>
              <a:buFont typeface="Arial" charset="0"/>
              <a:buNone/>
            </a:pPr>
            <a:r>
              <a:rPr lang="en-US" sz="2000" dirty="0" smtClean="0"/>
              <a:t>Biased Hβ mass is normalized via the M-sigma relation (McConnell &amp; Ma 2013) to create an orientation measure that correlates with log R (r = 0.53).</a:t>
            </a:r>
            <a:endParaRPr lang="en-US" sz="2000" dirty="0"/>
          </a:p>
          <a:p>
            <a:pP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eaLnBrk="1" hangingPunct="1">
              <a:spcBef>
                <a:spcPct val="20000"/>
              </a:spcBef>
              <a:buFont typeface="Arial" charset="0"/>
              <a:buNone/>
            </a:pPr>
            <a:r>
              <a:rPr lang="en-US" dirty="0"/>
              <a:t>										</a:t>
            </a:r>
            <a:r>
              <a:rPr lang="en-US" sz="3200" dirty="0"/>
              <a:t>	</a:t>
            </a:r>
          </a:p>
        </p:txBody>
      </p:sp>
      <p:pic>
        <p:nvPicPr>
          <p:cNvPr id="2" name="Picture 1" descr="jessie4-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150" y="1828800"/>
            <a:ext cx="4394200" cy="4394200"/>
          </a:xfrm>
          <a:prstGeom prst="rect">
            <a:avLst/>
          </a:prstGeom>
          <a:solidFill>
            <a:schemeClr val="tx1"/>
          </a:solidFill>
        </p:spPr>
      </p:pic>
      <p:sp>
        <p:nvSpPr>
          <p:cNvPr id="6148" name="TextBox 11"/>
          <p:cNvSpPr txBox="1">
            <a:spLocks noChangeArrowheads="1"/>
          </p:cNvSpPr>
          <p:nvPr/>
        </p:nvSpPr>
        <p:spPr bwMode="auto">
          <a:xfrm>
            <a:off x="3979862" y="582295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solidFill>
                  <a:schemeClr val="bg1"/>
                </a:solidFill>
                <a:latin typeface="Calibri" charset="0"/>
              </a:rPr>
              <a:t>Edge On</a:t>
            </a:r>
          </a:p>
        </p:txBody>
      </p:sp>
      <p:sp>
        <p:nvSpPr>
          <p:cNvPr id="6147" name="TextBox 9"/>
          <p:cNvSpPr txBox="1">
            <a:spLocks noChangeArrowheads="1"/>
          </p:cNvSpPr>
          <p:nvPr/>
        </p:nvSpPr>
        <p:spPr bwMode="auto">
          <a:xfrm>
            <a:off x="3979862" y="1828800"/>
            <a:ext cx="1044575"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solidFill>
                  <a:schemeClr val="bg1"/>
                </a:solidFill>
                <a:latin typeface="Calibri" charset="0"/>
              </a:rPr>
              <a:t>Face On</a:t>
            </a:r>
          </a:p>
        </p:txBody>
      </p:sp>
    </p:spTree>
    <p:extLst>
      <p:ext uri="{BB962C8B-B14F-4D97-AF65-F5344CB8AC3E}">
        <p14:creationId xmlns:p14="http://schemas.microsoft.com/office/powerpoint/2010/main" val="497746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4"/>
          <p:cNvSpPr>
            <a:spLocks noGrp="1"/>
          </p:cNvSpPr>
          <p:nvPr>
            <p:ph type="subTitle" idx="1"/>
          </p:nvPr>
        </p:nvSpPr>
        <p:spPr>
          <a:xfrm>
            <a:off x="1600200" y="1676400"/>
            <a:ext cx="5486400" cy="381000"/>
          </a:xfrm>
        </p:spPr>
        <p:txBody>
          <a:bodyPr>
            <a:normAutofit fontScale="25000" lnSpcReduction="20000"/>
          </a:bodyPr>
          <a:lstStyle/>
          <a:p>
            <a:pPr algn="ctr"/>
            <a:r>
              <a:rPr lang="en-US" sz="8000" dirty="0" err="1">
                <a:solidFill>
                  <a:schemeClr val="tx1"/>
                </a:solidFill>
                <a:latin typeface="Arial" charset="0"/>
              </a:rPr>
              <a:t>Runnoe</a:t>
            </a:r>
            <a:r>
              <a:rPr lang="en-US" sz="8000" dirty="0">
                <a:solidFill>
                  <a:schemeClr val="tx1"/>
                </a:solidFill>
                <a:latin typeface="Arial" charset="0"/>
              </a:rPr>
              <a:t> et al. (2014)</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sz="1400" dirty="0">
              <a:solidFill>
                <a:srgbClr val="404040"/>
              </a:solidFill>
              <a:latin typeface="Arial" charset="0"/>
            </a:endParaRPr>
          </a:p>
          <a:p>
            <a:r>
              <a:rPr lang="en-US" sz="1400" dirty="0">
                <a:solidFill>
                  <a:srgbClr val="404040"/>
                </a:solidFill>
                <a:latin typeface="Arial" charset="0"/>
              </a:rPr>
              <a:t>											</a:t>
            </a:r>
          </a:p>
        </p:txBody>
      </p:sp>
      <p:sp>
        <p:nvSpPr>
          <p:cNvPr id="9" name="Title 1"/>
          <p:cNvSpPr txBox="1">
            <a:spLocks/>
          </p:cNvSpPr>
          <p:nvPr/>
        </p:nvSpPr>
        <p:spPr>
          <a:xfrm>
            <a:off x="685801" y="762000"/>
            <a:ext cx="7696200"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An aside: C IV Orientation Issues</a:t>
            </a:r>
            <a:endParaRPr lang="en-US" sz="3600" dirty="0">
              <a:ln>
                <a:solidFill>
                  <a:schemeClr val="accent6"/>
                </a:solidFill>
              </a:ln>
              <a:solidFill>
                <a:schemeClr val="tx1"/>
              </a:solidFill>
            </a:endParaRPr>
          </a:p>
        </p:txBody>
      </p:sp>
      <p:sp>
        <p:nvSpPr>
          <p:cNvPr id="12291" name="Content Placeholder 4"/>
          <p:cNvSpPr txBox="1">
            <a:spLocks/>
          </p:cNvSpPr>
          <p:nvPr/>
        </p:nvSpPr>
        <p:spPr bwMode="auto">
          <a:xfrm>
            <a:off x="6629400" y="4267200"/>
            <a:ext cx="2362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Probability of log R </a:t>
            </a:r>
            <a:r>
              <a:rPr lang="en-US" sz="1800" dirty="0" err="1"/>
              <a:t>vs</a:t>
            </a:r>
            <a:r>
              <a:rPr lang="en-US" sz="1800" dirty="0"/>
              <a:t> V correlation as a function of peak fraction.  The broad wing component behaves like </a:t>
            </a:r>
            <a:r>
              <a:rPr lang="en-US" sz="1800" dirty="0" err="1"/>
              <a:t>Hbeta</a:t>
            </a:r>
            <a:r>
              <a:rPr lang="en-US" sz="1800" dirty="0"/>
              <a:t>.</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pic>
        <p:nvPicPr>
          <p:cNvPr id="12292" name="Picture 4" descr="Screen Shot 2014-09-12 at 10.20.4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63246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Screen Shot 2014-09-12 at 10.21.0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209800"/>
            <a:ext cx="2547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Content Placeholder 4"/>
          <p:cNvSpPr txBox="1">
            <a:spLocks/>
          </p:cNvSpPr>
          <p:nvPr/>
        </p:nvSpPr>
        <p:spPr bwMode="auto">
          <a:xfrm>
            <a:off x="152400" y="5181600"/>
            <a:ext cx="6324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For </a:t>
            </a:r>
            <a:r>
              <a:rPr lang="en-US" sz="1800" dirty="0" smtClean="0"/>
              <a:t>a new HST </a:t>
            </a:r>
            <a:r>
              <a:rPr lang="en-US" sz="1800" dirty="0"/>
              <a:t>Radio-loud sample, original Wills-Browne plot on left, new version on right using a formula to predict </a:t>
            </a:r>
            <a:r>
              <a:rPr lang="en-US" sz="1800" dirty="0" err="1"/>
              <a:t>Hbeta</a:t>
            </a:r>
            <a:r>
              <a:rPr lang="en-US" sz="1800" dirty="0"/>
              <a:t> FWHM based on C IV FWHM and EV1 proxy peak 1400/C IV (to measure contamination).</a:t>
            </a:r>
          </a:p>
          <a:p>
            <a:pP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algn="r" eaLnBrk="1" hangingPunct="1">
              <a:spcBef>
                <a:spcPct val="20000"/>
              </a:spcBef>
              <a:buFont typeface="Arial" charset="0"/>
              <a:buNone/>
            </a:pPr>
            <a:endParaRPr lang="en-US" sz="3200" dirty="0"/>
          </a:p>
          <a:p>
            <a:pPr eaLnBrk="1" hangingPunct="1">
              <a:spcBef>
                <a:spcPct val="20000"/>
              </a:spcBef>
              <a:buFont typeface="Arial" charset="0"/>
              <a:buNone/>
            </a:pPr>
            <a:r>
              <a:rPr lang="en-US" dirty="0"/>
              <a:t>										</a:t>
            </a:r>
            <a:r>
              <a:rPr lang="en-US" sz="3200" dirty="0"/>
              <a:t>	</a:t>
            </a:r>
          </a:p>
        </p:txBody>
      </p:sp>
    </p:spTree>
    <p:extLst>
      <p:ext uri="{BB962C8B-B14F-4D97-AF65-F5344CB8AC3E}">
        <p14:creationId xmlns:p14="http://schemas.microsoft.com/office/powerpoint/2010/main" val="3132888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4"/>
          <p:cNvSpPr>
            <a:spLocks noGrp="1"/>
          </p:cNvSpPr>
          <p:nvPr>
            <p:ph type="subTitle" idx="1"/>
          </p:nvPr>
        </p:nvSpPr>
        <p:spPr>
          <a:xfrm>
            <a:off x="457200" y="1600200"/>
            <a:ext cx="8229600" cy="457200"/>
          </a:xfrm>
        </p:spPr>
        <p:txBody>
          <a:bodyPr>
            <a:noAutofit/>
          </a:bodyPr>
          <a:lstStyle/>
          <a:p>
            <a:pPr algn="ctr"/>
            <a:r>
              <a:rPr lang="en-US" sz="2000" dirty="0">
                <a:solidFill>
                  <a:schemeClr val="tx1"/>
                </a:solidFill>
                <a:latin typeface="Arial" charset="0"/>
              </a:rPr>
              <a:t>Wills et al. (1993</a:t>
            </a:r>
            <a:r>
              <a:rPr lang="en-US" sz="2000" dirty="0" smtClean="0">
                <a:solidFill>
                  <a:schemeClr val="tx1"/>
                </a:solidFill>
                <a:latin typeface="Arial" charset="0"/>
              </a:rPr>
              <a:t>), Brotherton et al. (1994)</a:t>
            </a:r>
            <a:endParaRPr lang="en-US" sz="2000" dirty="0">
              <a:solidFill>
                <a:schemeClr val="tx1"/>
              </a:solidFill>
              <a:latin typeface="Arial" charset="0"/>
            </a:endParaRPr>
          </a:p>
          <a:p>
            <a:r>
              <a:rPr lang="en-US" sz="2000" dirty="0">
                <a:solidFill>
                  <a:schemeClr val="tx1"/>
                </a:solidFill>
                <a:latin typeface="Arial" charset="0"/>
              </a:rPr>
              <a:t>	</a:t>
            </a:r>
          </a:p>
          <a:p>
            <a:endParaRPr lang="en-US" sz="2000" dirty="0">
              <a:solidFill>
                <a:schemeClr val="tx1"/>
              </a:solidFill>
              <a:latin typeface="Arial" charset="0"/>
            </a:endParaRPr>
          </a:p>
          <a:p>
            <a:pPr algn="r"/>
            <a:endParaRPr lang="en-US" sz="2000" dirty="0">
              <a:solidFill>
                <a:schemeClr val="tx1"/>
              </a:solidFill>
              <a:latin typeface="Arial" charset="0"/>
            </a:endParaRPr>
          </a:p>
          <a:p>
            <a:pPr algn="r"/>
            <a:endParaRPr lang="en-US" sz="2000" dirty="0">
              <a:solidFill>
                <a:schemeClr val="tx1"/>
              </a:solidFill>
              <a:latin typeface="Arial" charset="0"/>
            </a:endParaRPr>
          </a:p>
          <a:p>
            <a:pPr algn="r"/>
            <a:endParaRPr lang="en-US" sz="2000" dirty="0">
              <a:solidFill>
                <a:schemeClr val="tx1"/>
              </a:solidFill>
              <a:latin typeface="Arial" charset="0"/>
            </a:endParaRPr>
          </a:p>
          <a:p>
            <a:r>
              <a:rPr lang="en-US" sz="2000" dirty="0">
                <a:solidFill>
                  <a:schemeClr val="tx1"/>
                </a:solidFill>
                <a:latin typeface="Arial" charset="0"/>
              </a:rPr>
              <a:t>											</a:t>
            </a:r>
          </a:p>
        </p:txBody>
      </p:sp>
      <p:sp>
        <p:nvSpPr>
          <p:cNvPr id="9" name="Title 1"/>
          <p:cNvSpPr txBox="1">
            <a:spLocks/>
          </p:cNvSpPr>
          <p:nvPr/>
        </p:nvSpPr>
        <p:spPr>
          <a:xfrm>
            <a:off x="533400" y="762000"/>
            <a:ext cx="79248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a:t>
            </a:r>
            <a:r>
              <a:rPr lang="en-US" sz="3600" dirty="0" smtClean="0">
                <a:ln>
                  <a:solidFill>
                    <a:schemeClr val="accent6"/>
                  </a:solidFill>
                </a:ln>
                <a:solidFill>
                  <a:schemeClr val="tx1"/>
                </a:solidFill>
              </a:rPr>
              <a:t>Intermediate Line Region</a:t>
            </a:r>
            <a:endParaRPr lang="en-US" sz="3600" dirty="0">
              <a:ln>
                <a:solidFill>
                  <a:schemeClr val="accent6"/>
                </a:solidFill>
              </a:ln>
              <a:solidFill>
                <a:schemeClr val="tx1"/>
              </a:solidFill>
            </a:endParaRPr>
          </a:p>
        </p:txBody>
      </p:sp>
      <p:pic>
        <p:nvPicPr>
          <p:cNvPr id="7171" name="Picture 3" descr="Screen Shot 2014-09-09 at 5.58.2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5329238"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4"/>
          <p:cNvSpPr txBox="1">
            <a:spLocks/>
          </p:cNvSpPr>
          <p:nvPr/>
        </p:nvSpPr>
        <p:spPr bwMode="auto">
          <a:xfrm>
            <a:off x="533400" y="5791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smtClean="0"/>
              <a:t>Continuum-</a:t>
            </a:r>
            <a:r>
              <a:rPr lang="en-US" sz="1800" dirty="0" smtClean="0"/>
              <a:t>normalized composite </a:t>
            </a:r>
            <a:r>
              <a:rPr lang="en-US" sz="1800" dirty="0" smtClean="0"/>
              <a:t>spectra with different average FWHM C IV.  Difference is due to change in low-velocity emission (i.e. the “Intermediate Line Region” or ILR, part of EV1).</a:t>
            </a:r>
            <a:endParaRPr lang="en-US" sz="1800" dirty="0"/>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spTree>
    <p:extLst>
      <p:ext uri="{BB962C8B-B14F-4D97-AF65-F5344CB8AC3E}">
        <p14:creationId xmlns:p14="http://schemas.microsoft.com/office/powerpoint/2010/main" val="2859415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19"/>
          <p:cNvSpPr>
            <a:spLocks noGrp="1"/>
          </p:cNvSpPr>
          <p:nvPr>
            <p:ph idx="4294967295"/>
          </p:nvPr>
        </p:nvSpPr>
        <p:spPr>
          <a:xfrm>
            <a:off x="215900" y="1843088"/>
            <a:ext cx="4851400" cy="5014912"/>
          </a:xfrm>
          <a:prstGeom prst="rect">
            <a:avLst/>
          </a:prstGeom>
        </p:spPr>
        <p:txBody>
          <a:bodyPr rtlCol="0">
            <a:normAutofit/>
          </a:bodyPr>
          <a:lstStyle/>
          <a:p>
            <a:pPr fontAlgn="auto">
              <a:spcAft>
                <a:spcPts val="0"/>
              </a:spcAft>
              <a:buFont typeface="Courier New" pitchFamily="1" charset="0"/>
              <a:buChar char="o"/>
              <a:defRPr/>
            </a:pPr>
            <a:r>
              <a:rPr lang="en-US" sz="2000" dirty="0" smtClean="0">
                <a:solidFill>
                  <a:schemeClr val="tx1">
                    <a:lumMod val="75000"/>
                    <a:lumOff val="25000"/>
                  </a:schemeClr>
                </a:solidFill>
                <a:ea typeface="+mn-ea"/>
              </a:rPr>
              <a:t>Problems with Single-Epoch C IV Line</a:t>
            </a:r>
          </a:p>
          <a:p>
            <a:pPr lvl="1" fontAlgn="auto">
              <a:spcAft>
                <a:spcPts val="0"/>
              </a:spcAft>
              <a:buFont typeface="Courier New" pitchFamily="1" charset="0"/>
              <a:buChar char="o"/>
              <a:defRPr/>
            </a:pPr>
            <a:r>
              <a:rPr lang="en-US" sz="2000" dirty="0" smtClean="0">
                <a:solidFill>
                  <a:schemeClr val="tx1">
                    <a:lumMod val="75000"/>
                    <a:lumOff val="25000"/>
                  </a:schemeClr>
                </a:solidFill>
                <a:ea typeface="+mn-ea"/>
              </a:rPr>
              <a:t>Reverberation Mapping shows that C IV is broader than Hβ</a:t>
            </a:r>
          </a:p>
          <a:p>
            <a:pPr lvl="1" fontAlgn="auto">
              <a:spcAft>
                <a:spcPts val="0"/>
              </a:spcAft>
              <a:buFont typeface="Courier New" pitchFamily="1" charset="0"/>
              <a:buChar char="o"/>
              <a:defRPr/>
            </a:pPr>
            <a:r>
              <a:rPr lang="en-US" sz="2000" dirty="0" smtClean="0">
                <a:solidFill>
                  <a:schemeClr val="tx1">
                    <a:lumMod val="75000"/>
                    <a:lumOff val="25000"/>
                  </a:schemeClr>
                </a:solidFill>
                <a:ea typeface="+mn-ea"/>
              </a:rPr>
              <a:t>Often in single-epoch spectra, </a:t>
            </a:r>
            <a:r>
              <a:rPr lang="en-US" sz="2000" dirty="0">
                <a:solidFill>
                  <a:schemeClr val="tx1">
                    <a:lumMod val="75000"/>
                    <a:lumOff val="25000"/>
                  </a:schemeClr>
                </a:solidFill>
                <a:ea typeface="+mn-ea"/>
              </a:rPr>
              <a:t> </a:t>
            </a:r>
            <a:r>
              <a:rPr lang="en-US" sz="2000" dirty="0" smtClean="0">
                <a:solidFill>
                  <a:schemeClr val="tx1">
                    <a:lumMod val="75000"/>
                    <a:lumOff val="25000"/>
                  </a:schemeClr>
                </a:solidFill>
                <a:ea typeface="+mn-ea"/>
              </a:rPr>
              <a:t>C IV is NARROWER than Hβ</a:t>
            </a:r>
          </a:p>
          <a:p>
            <a:pPr lvl="1" fontAlgn="auto">
              <a:spcAft>
                <a:spcPts val="0"/>
              </a:spcAft>
              <a:buFont typeface="Courier New" pitchFamily="1" charset="0"/>
              <a:buChar char="o"/>
              <a:defRPr/>
            </a:pPr>
            <a:r>
              <a:rPr lang="en-US" sz="2000" dirty="0" smtClean="0">
                <a:solidFill>
                  <a:schemeClr val="tx1">
                    <a:lumMod val="75000"/>
                    <a:lumOff val="25000"/>
                  </a:schemeClr>
                </a:solidFill>
                <a:ea typeface="+mn-ea"/>
              </a:rPr>
              <a:t>Part of “Eigenvector 1” relationships, correlates with optical narrow line region (NLR) emission, also with other </a:t>
            </a:r>
            <a:r>
              <a:rPr lang="en-US" sz="2000" dirty="0" smtClean="0">
                <a:solidFill>
                  <a:schemeClr val="tx1">
                    <a:lumMod val="75000"/>
                    <a:lumOff val="25000"/>
                  </a:schemeClr>
                </a:solidFill>
                <a:ea typeface="+mn-ea"/>
              </a:rPr>
              <a:t>parameters</a:t>
            </a:r>
            <a:endParaRPr lang="en-US" sz="2000" dirty="0" smtClean="0">
              <a:solidFill>
                <a:schemeClr val="tx1">
                  <a:lumMod val="75000"/>
                  <a:lumOff val="25000"/>
                </a:schemeClr>
              </a:solidFill>
              <a:ea typeface="+mn-ea"/>
            </a:endParaRPr>
          </a:p>
          <a:p>
            <a:pPr lvl="1">
              <a:spcAft>
                <a:spcPts val="0"/>
              </a:spcAft>
              <a:buFont typeface="Courier New" pitchFamily="1" charset="0"/>
              <a:buChar char="o"/>
              <a:defRPr/>
            </a:pPr>
            <a:r>
              <a:rPr lang="en-US" sz="2000" dirty="0">
                <a:solidFill>
                  <a:schemeClr val="tx1">
                    <a:lumMod val="75000"/>
                    <a:lumOff val="25000"/>
                  </a:schemeClr>
                </a:solidFill>
              </a:rPr>
              <a:t>Low-velocity C IV gas does not reverberate (not </a:t>
            </a:r>
            <a:r>
              <a:rPr lang="en-US" sz="2000" dirty="0" err="1" smtClean="0">
                <a:solidFill>
                  <a:schemeClr val="tx1">
                    <a:lumMod val="75000"/>
                    <a:lumOff val="25000"/>
                  </a:schemeClr>
                </a:solidFill>
              </a:rPr>
              <a:t>virial</a:t>
            </a:r>
            <a:r>
              <a:rPr lang="en-US" sz="2000" dirty="0" smtClean="0">
                <a:solidFill>
                  <a:schemeClr val="tx1">
                    <a:lumMod val="75000"/>
                    <a:lumOff val="25000"/>
                  </a:schemeClr>
                </a:solidFill>
              </a:rPr>
              <a:t>) </a:t>
            </a:r>
            <a:r>
              <a:rPr lang="en-US" sz="2000" dirty="0">
                <a:solidFill>
                  <a:schemeClr val="tx1">
                    <a:lumMod val="75000"/>
                    <a:lumOff val="25000"/>
                  </a:schemeClr>
                </a:solidFill>
              </a:rPr>
              <a:t>-&gt; scatter in SE FWHM of C IV </a:t>
            </a:r>
          </a:p>
          <a:p>
            <a:pPr lvl="1" fontAlgn="auto">
              <a:spcAft>
                <a:spcPts val="0"/>
              </a:spcAft>
              <a:buFont typeface="Courier New" pitchFamily="1" charset="0"/>
              <a:buChar char="o"/>
              <a:defRPr/>
            </a:pPr>
            <a:endParaRPr lang="en-US" sz="2000" dirty="0" smtClean="0">
              <a:solidFill>
                <a:schemeClr val="tx1">
                  <a:lumMod val="75000"/>
                  <a:lumOff val="25000"/>
                </a:schemeClr>
              </a:solidFill>
              <a:ea typeface="+mn-ea"/>
            </a:endParaRPr>
          </a:p>
          <a:p>
            <a:pPr fontAlgn="auto">
              <a:spcAft>
                <a:spcPts val="0"/>
              </a:spcAft>
              <a:buFont typeface="Arial"/>
              <a:buNone/>
              <a:defRPr/>
            </a:pPr>
            <a:endParaRPr lang="en-US" dirty="0" smtClean="0">
              <a:solidFill>
                <a:schemeClr val="tx1">
                  <a:lumMod val="75000"/>
                  <a:lumOff val="25000"/>
                </a:schemeClr>
              </a:solidFill>
              <a:ea typeface="+mn-ea"/>
              <a:cs typeface="+mn-cs"/>
            </a:endParaRPr>
          </a:p>
        </p:txBody>
      </p:sp>
      <p:pic>
        <p:nvPicPr>
          <p:cNvPr id="8194"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1843088"/>
            <a:ext cx="376078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2"/>
          <p:cNvSpPr>
            <a:spLocks noGrp="1"/>
          </p:cNvSpPr>
          <p:nvPr>
            <p:ph type="title"/>
          </p:nvPr>
        </p:nvSpPr>
        <p:spPr/>
        <p:txBody>
          <a:bodyPr/>
          <a:lstStyle/>
          <a:p>
            <a:r>
              <a:rPr lang="en-US">
                <a:latin typeface="Arial" charset="0"/>
              </a:rPr>
              <a:t> </a:t>
            </a:r>
          </a:p>
        </p:txBody>
      </p:sp>
      <p:sp>
        <p:nvSpPr>
          <p:cNvPr id="8" name="Title 1"/>
          <p:cNvSpPr txBox="1">
            <a:spLocks/>
          </p:cNvSpPr>
          <p:nvPr/>
        </p:nvSpPr>
        <p:spPr>
          <a:xfrm>
            <a:off x="368300" y="762000"/>
            <a:ext cx="8459788"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a:t>
            </a:r>
            <a:r>
              <a:rPr lang="en-US" sz="3600" dirty="0" err="1" smtClean="0">
                <a:ln>
                  <a:solidFill>
                    <a:schemeClr val="accent6"/>
                  </a:solidFill>
                </a:ln>
                <a:solidFill>
                  <a:schemeClr val="tx1"/>
                </a:solidFill>
              </a:rPr>
              <a:t>Eddington</a:t>
            </a:r>
            <a:r>
              <a:rPr lang="en-US" sz="3600" dirty="0" smtClean="0">
                <a:ln>
                  <a:solidFill>
                    <a:schemeClr val="accent6"/>
                  </a:solidFill>
                </a:ln>
                <a:solidFill>
                  <a:schemeClr val="tx1"/>
                </a:solidFill>
              </a:rPr>
              <a:t> Fraction </a:t>
            </a:r>
            <a:r>
              <a:rPr lang="en-US" sz="3600" dirty="0" smtClean="0">
                <a:ln>
                  <a:solidFill>
                    <a:schemeClr val="accent6"/>
                  </a:solidFill>
                </a:ln>
                <a:solidFill>
                  <a:schemeClr val="tx1"/>
                </a:solidFill>
              </a:rPr>
              <a:t>Issues</a:t>
            </a:r>
            <a:endParaRPr lang="en-US" sz="3600" dirty="0">
              <a:ln>
                <a:solidFill>
                  <a:schemeClr val="accent6"/>
                </a:solidFill>
              </a:ln>
              <a:solidFill>
                <a:schemeClr val="tx1"/>
              </a:solidFill>
            </a:endParaRPr>
          </a:p>
        </p:txBody>
      </p:sp>
    </p:spTree>
    <p:extLst>
      <p:ext uri="{BB962C8B-B14F-4D97-AF65-F5344CB8AC3E}">
        <p14:creationId xmlns:p14="http://schemas.microsoft.com/office/powerpoint/2010/main" val="38869776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We Measure Masses in space?</a:t>
            </a:r>
            <a:endParaRPr lang="en-US" dirty="0"/>
          </a:p>
        </p:txBody>
      </p:sp>
      <p:pic>
        <p:nvPicPr>
          <p:cNvPr id="10" name="Picture 9" descr="gravi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2260600"/>
            <a:ext cx="6502400" cy="2324100"/>
          </a:xfrm>
          <a:prstGeom prst="rect">
            <a:avLst/>
          </a:prstGeom>
        </p:spPr>
      </p:pic>
    </p:spTree>
    <p:extLst>
      <p:ext uri="{BB962C8B-B14F-4D97-AF65-F5344CB8AC3E}">
        <p14:creationId xmlns:p14="http://schemas.microsoft.com/office/powerpoint/2010/main" val="33170557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4"/>
          <p:cNvSpPr>
            <a:spLocks noGrp="1"/>
          </p:cNvSpPr>
          <p:nvPr>
            <p:ph type="subTitle" idx="1"/>
          </p:nvPr>
        </p:nvSpPr>
        <p:spPr>
          <a:xfrm>
            <a:off x="3048000" y="1676400"/>
            <a:ext cx="2819400" cy="381000"/>
          </a:xfrm>
        </p:spPr>
        <p:txBody>
          <a:bodyPr>
            <a:normAutofit fontScale="25000" lnSpcReduction="20000"/>
          </a:bodyPr>
          <a:lstStyle/>
          <a:p>
            <a:r>
              <a:rPr lang="en-US" sz="2400">
                <a:solidFill>
                  <a:srgbClr val="404040"/>
                </a:solidFill>
                <a:latin typeface="Arial" charset="0"/>
              </a:rPr>
              <a:t>Denney (2012)</a:t>
            </a:r>
          </a:p>
          <a:p>
            <a:r>
              <a:rPr lang="en-US">
                <a:solidFill>
                  <a:srgbClr val="404040"/>
                </a:solidFill>
                <a:latin typeface="Arial" charset="0"/>
              </a:rPr>
              <a:t>	</a:t>
            </a:r>
          </a:p>
          <a:p>
            <a:endParaRPr lang="en-US">
              <a:solidFill>
                <a:srgbClr val="404040"/>
              </a:solidFill>
              <a:latin typeface="Arial" charset="0"/>
            </a:endParaRPr>
          </a:p>
          <a:p>
            <a:pPr algn="r"/>
            <a:endParaRPr lang="en-US">
              <a:solidFill>
                <a:srgbClr val="404040"/>
              </a:solidFill>
              <a:latin typeface="Arial" charset="0"/>
            </a:endParaRPr>
          </a:p>
          <a:p>
            <a:pPr algn="r"/>
            <a:endParaRPr lang="en-US">
              <a:solidFill>
                <a:srgbClr val="404040"/>
              </a:solidFill>
              <a:latin typeface="Arial" charset="0"/>
            </a:endParaRPr>
          </a:p>
          <a:p>
            <a:pPr algn="r"/>
            <a:endParaRPr lang="en-US">
              <a:solidFill>
                <a:srgbClr val="404040"/>
              </a:solidFill>
              <a:latin typeface="Arial" charset="0"/>
            </a:endParaRPr>
          </a:p>
          <a:p>
            <a:r>
              <a:rPr lang="en-US" sz="2400">
                <a:solidFill>
                  <a:srgbClr val="404040"/>
                </a:solidFill>
                <a:latin typeface="Arial" charset="0"/>
              </a:rPr>
              <a:t>										</a:t>
            </a:r>
            <a:r>
              <a:rPr lang="en-US">
                <a:solidFill>
                  <a:srgbClr val="404040"/>
                </a:solidFill>
                <a:latin typeface="Arial" charset="0"/>
              </a:rPr>
              <a:t>	</a:t>
            </a:r>
          </a:p>
        </p:txBody>
      </p:sp>
      <p:sp>
        <p:nvSpPr>
          <p:cNvPr id="9" name="Title 1"/>
          <p:cNvSpPr txBox="1">
            <a:spLocks/>
          </p:cNvSpPr>
          <p:nvPr/>
        </p:nvSpPr>
        <p:spPr>
          <a:xfrm>
            <a:off x="685801" y="762000"/>
            <a:ext cx="7696200"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a:t>
            </a:r>
            <a:r>
              <a:rPr lang="en-US" sz="3600" dirty="0" smtClean="0">
                <a:ln>
                  <a:solidFill>
                    <a:schemeClr val="accent6"/>
                  </a:solidFill>
                </a:ln>
                <a:solidFill>
                  <a:schemeClr val="tx1"/>
                </a:solidFill>
              </a:rPr>
              <a:t>non-</a:t>
            </a:r>
            <a:r>
              <a:rPr lang="en-US" sz="3600" dirty="0" err="1" smtClean="0">
                <a:ln>
                  <a:solidFill>
                    <a:schemeClr val="accent6"/>
                  </a:solidFill>
                </a:ln>
                <a:solidFill>
                  <a:schemeClr val="tx1"/>
                </a:solidFill>
              </a:rPr>
              <a:t>Virial</a:t>
            </a:r>
            <a:r>
              <a:rPr lang="en-US" sz="3600" dirty="0" smtClean="0">
                <a:ln>
                  <a:solidFill>
                    <a:schemeClr val="accent6"/>
                  </a:solidFill>
                </a:ln>
                <a:solidFill>
                  <a:schemeClr val="tx1"/>
                </a:solidFill>
              </a:rPr>
              <a:t> “ILR”</a:t>
            </a:r>
            <a:endParaRPr lang="en-US" sz="3600" dirty="0">
              <a:ln>
                <a:solidFill>
                  <a:schemeClr val="accent6"/>
                </a:solidFill>
              </a:ln>
              <a:solidFill>
                <a:schemeClr val="tx1"/>
              </a:solidFill>
            </a:endParaRPr>
          </a:p>
        </p:txBody>
      </p:sp>
      <p:pic>
        <p:nvPicPr>
          <p:cNvPr id="9219" name="Picture 1" descr="Denney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0"/>
            <a:ext cx="3962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Denney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3822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ontent Placeholder 4"/>
          <p:cNvSpPr txBox="1">
            <a:spLocks/>
          </p:cNvSpPr>
          <p:nvPr/>
        </p:nvSpPr>
        <p:spPr bwMode="auto">
          <a:xfrm>
            <a:off x="381000" y="51816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dirty="0"/>
              <a:t>C IV </a:t>
            </a:r>
            <a:r>
              <a:rPr lang="en-US" dirty="0" err="1"/>
              <a:t>rms</a:t>
            </a:r>
            <a:r>
              <a:rPr lang="en-US" dirty="0"/>
              <a:t> profiles broader than mean </a:t>
            </a:r>
            <a:r>
              <a:rPr lang="en-US" dirty="0" smtClean="0"/>
              <a:t>profiles (Denney 2012).</a:t>
            </a:r>
            <a:endParaRPr lang="en-US" dirty="0"/>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spTree>
    <p:extLst>
      <p:ext uri="{BB962C8B-B14F-4D97-AF65-F5344CB8AC3E}">
        <p14:creationId xmlns:p14="http://schemas.microsoft.com/office/powerpoint/2010/main" val="297907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4"/>
          <p:cNvSpPr>
            <a:spLocks noGrp="1"/>
          </p:cNvSpPr>
          <p:nvPr>
            <p:ph type="subTitle" idx="1"/>
          </p:nvPr>
        </p:nvSpPr>
        <p:spPr>
          <a:xfrm>
            <a:off x="2667000" y="1600200"/>
            <a:ext cx="3581400" cy="457200"/>
          </a:xfrm>
        </p:spPr>
        <p:txBody>
          <a:bodyPr>
            <a:normAutofit fontScale="25000" lnSpcReduction="20000"/>
          </a:bodyPr>
          <a:lstStyle/>
          <a:p>
            <a:pPr algn="ctr"/>
            <a:r>
              <a:rPr lang="en-US" sz="8000" dirty="0" err="1">
                <a:solidFill>
                  <a:schemeClr val="tx1"/>
                </a:solidFill>
                <a:latin typeface="Arial" charset="0"/>
              </a:rPr>
              <a:t>Runnoe</a:t>
            </a:r>
            <a:r>
              <a:rPr lang="en-US" sz="8000" dirty="0">
                <a:solidFill>
                  <a:schemeClr val="tx1"/>
                </a:solidFill>
                <a:latin typeface="Arial" charset="0"/>
              </a:rPr>
              <a:t> et al. (2013b)</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a:t>
            </a:r>
            <a:r>
              <a:rPr lang="en-US" sz="3600" dirty="0" smtClean="0">
                <a:ln>
                  <a:solidFill>
                    <a:schemeClr val="accent6"/>
                  </a:solidFill>
                </a:ln>
                <a:solidFill>
                  <a:schemeClr val="tx1"/>
                </a:solidFill>
              </a:rPr>
              <a:t>ILR Correction</a:t>
            </a:r>
            <a:endParaRPr lang="en-US" sz="3600" dirty="0">
              <a:ln>
                <a:solidFill>
                  <a:schemeClr val="accent6"/>
                </a:solidFill>
              </a:ln>
              <a:solidFill>
                <a:schemeClr val="tx1"/>
              </a:solidFill>
            </a:endParaRPr>
          </a:p>
        </p:txBody>
      </p:sp>
      <p:pic>
        <p:nvPicPr>
          <p:cNvPr id="10243" name="Content Placeholder 20" descr="HbCIVcor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36782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MgIICIVcor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533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6"/>
          <p:cNvSpPr txBox="1">
            <a:spLocks noChangeArrowheads="1"/>
          </p:cNvSpPr>
          <p:nvPr/>
        </p:nvSpPr>
        <p:spPr bwMode="auto">
          <a:xfrm>
            <a:off x="5562600" y="6096000"/>
            <a:ext cx="2265363" cy="400050"/>
          </a:xfrm>
          <a:prstGeom prst="rect">
            <a:avLst/>
          </a:prstGeom>
          <a:noFill/>
          <a:ln>
            <a:noFill/>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t>Scatter: 0.40 </a:t>
            </a:r>
            <a:r>
              <a:rPr lang="en-US" sz="2000" dirty="0" err="1"/>
              <a:t>dex</a:t>
            </a:r>
            <a:endParaRPr lang="en-US" sz="2000" dirty="0"/>
          </a:p>
        </p:txBody>
      </p:sp>
      <p:sp>
        <p:nvSpPr>
          <p:cNvPr id="10246" name="Content Placeholder 4"/>
          <p:cNvSpPr txBox="1">
            <a:spLocks/>
          </p:cNvSpPr>
          <p:nvPr/>
        </p:nvSpPr>
        <p:spPr bwMode="auto">
          <a:xfrm>
            <a:off x="304800" y="59436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Line widths correlated, but not well.  Difference correlates with Peak 1400/C IV.</a:t>
            </a:r>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spTree>
    <p:extLst>
      <p:ext uri="{BB962C8B-B14F-4D97-AF65-F5344CB8AC3E}">
        <p14:creationId xmlns:p14="http://schemas.microsoft.com/office/powerpoint/2010/main" val="2923802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4"/>
          <p:cNvSpPr>
            <a:spLocks noGrp="1"/>
          </p:cNvSpPr>
          <p:nvPr>
            <p:ph type="subTitle" idx="1"/>
          </p:nvPr>
        </p:nvSpPr>
        <p:spPr>
          <a:xfrm>
            <a:off x="2667000" y="1600200"/>
            <a:ext cx="3581400" cy="457200"/>
          </a:xfrm>
        </p:spPr>
        <p:txBody>
          <a:bodyPr>
            <a:normAutofit fontScale="25000" lnSpcReduction="20000"/>
          </a:bodyPr>
          <a:lstStyle/>
          <a:p>
            <a:pPr algn="ctr"/>
            <a:r>
              <a:rPr lang="en-US" sz="8000" dirty="0" err="1">
                <a:solidFill>
                  <a:schemeClr val="tx1"/>
                </a:solidFill>
                <a:latin typeface="Arial" charset="0"/>
              </a:rPr>
              <a:t>Runnoe</a:t>
            </a:r>
            <a:r>
              <a:rPr lang="en-US" sz="8000" dirty="0">
                <a:solidFill>
                  <a:schemeClr val="tx1"/>
                </a:solidFill>
                <a:latin typeface="Arial" charset="0"/>
              </a:rPr>
              <a:t> et al. (2013b)</a:t>
            </a: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a:t>
            </a:r>
            <a:r>
              <a:rPr lang="en-US" sz="3600" dirty="0" smtClean="0">
                <a:ln>
                  <a:solidFill>
                    <a:schemeClr val="accent6"/>
                  </a:solidFill>
                </a:ln>
                <a:solidFill>
                  <a:schemeClr val="tx1"/>
                </a:solidFill>
              </a:rPr>
              <a:t>ILR Correction</a:t>
            </a:r>
            <a:endParaRPr lang="en-US" sz="3600" dirty="0">
              <a:ln>
                <a:solidFill>
                  <a:schemeClr val="accent6"/>
                </a:solidFill>
              </a:ln>
              <a:solidFill>
                <a:schemeClr val="tx1"/>
              </a:solidFill>
            </a:endParaRPr>
          </a:p>
        </p:txBody>
      </p:sp>
      <p:sp>
        <p:nvSpPr>
          <p:cNvPr id="11267" name="TextBox 6"/>
          <p:cNvSpPr txBox="1">
            <a:spLocks noChangeArrowheads="1"/>
          </p:cNvSpPr>
          <p:nvPr/>
        </p:nvSpPr>
        <p:spPr bwMode="auto">
          <a:xfrm>
            <a:off x="5562600" y="6096000"/>
            <a:ext cx="2265363" cy="400050"/>
          </a:xfrm>
          <a:prstGeom prst="rect">
            <a:avLst/>
          </a:prstGeom>
          <a:noFill/>
          <a:ln>
            <a:noFill/>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dirty="0"/>
              <a:t>Scatter: 0.32 </a:t>
            </a:r>
            <a:r>
              <a:rPr lang="en-US" sz="2000" dirty="0" err="1"/>
              <a:t>dex</a:t>
            </a:r>
            <a:endParaRPr lang="en-US" sz="2000" dirty="0"/>
          </a:p>
        </p:txBody>
      </p:sp>
      <p:sp>
        <p:nvSpPr>
          <p:cNvPr id="11268" name="Content Placeholder 4"/>
          <p:cNvSpPr txBox="1">
            <a:spLocks/>
          </p:cNvSpPr>
          <p:nvPr/>
        </p:nvSpPr>
        <p:spPr bwMode="auto">
          <a:xfrm>
            <a:off x="304800" y="59436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Using FWHM C IV and Peak 1400/C IV to predict FWHM Hβ works much better!  Resulting mass estimate also better.</a:t>
            </a:r>
          </a:p>
          <a:p>
            <a:pPr eaLnBrk="1" hangingPunct="1">
              <a:spcBef>
                <a:spcPct val="20000"/>
              </a:spcBef>
              <a:buFont typeface="Arial" charset="0"/>
              <a:buNone/>
            </a:pPr>
            <a:r>
              <a:rPr lang="en-US" sz="3200" dirty="0">
                <a:solidFill>
                  <a:srgbClr val="404040"/>
                </a:solidFill>
              </a:rPr>
              <a:t>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pic>
        <p:nvPicPr>
          <p:cNvPr id="11269" name="Content Placeholder 20" descr="HbCIVcor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36782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MgIICIVcor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533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928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Practical:</a:t>
            </a:r>
            <a:br>
              <a:rPr lang="en-US" dirty="0" smtClean="0"/>
            </a:br>
            <a:r>
              <a:rPr lang="en-US" dirty="0" smtClean="0"/>
              <a:t>Single</a:t>
            </a:r>
            <a:r>
              <a:rPr lang="en-US" dirty="0" smtClean="0"/>
              <a:t>-Epoch C IV Masses vs. Mg II</a:t>
            </a:r>
            <a:endParaRPr lang="en-US" dirty="0"/>
          </a:p>
        </p:txBody>
      </p:sp>
      <p:pic>
        <p:nvPicPr>
          <p:cNvPr id="4" name="Content Placeholder 3" descr="Combined_MvM-eps-converted-to.pdf"/>
          <p:cNvPicPr>
            <a:picLocks noGrp="1" noChangeAspect="1"/>
          </p:cNvPicPr>
          <p:nvPr>
            <p:ph idx="4294967295"/>
          </p:nvPr>
        </p:nvPicPr>
        <p:blipFill>
          <a:blip r:embed="rId2">
            <a:extLst>
              <a:ext uri="{28A0092B-C50C-407E-A947-70E740481C1C}">
                <a14:useLocalDpi xmlns:a14="http://schemas.microsoft.com/office/drawing/2010/main" val="0"/>
              </a:ext>
            </a:extLst>
          </a:blip>
          <a:srcRect t="195" b="195"/>
          <a:stretch>
            <a:fillRect/>
          </a:stretch>
        </p:blipFill>
        <p:spPr>
          <a:xfrm>
            <a:off x="119063" y="1803401"/>
            <a:ext cx="5875247" cy="3314700"/>
          </a:xfrm>
          <a:prstGeom prst="rect">
            <a:avLst/>
          </a:prstGeom>
        </p:spPr>
      </p:pic>
      <p:pic>
        <p:nvPicPr>
          <p:cNvPr id="5" name="Picture 4" descr="RQhi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586" y="2425701"/>
            <a:ext cx="3819413" cy="2163156"/>
          </a:xfrm>
          <a:prstGeom prst="rect">
            <a:avLst/>
          </a:prstGeom>
        </p:spPr>
      </p:pic>
      <p:sp>
        <p:nvSpPr>
          <p:cNvPr id="6" name="Content Placeholder 2"/>
          <p:cNvSpPr txBox="1">
            <a:spLocks/>
          </p:cNvSpPr>
          <p:nvPr/>
        </p:nvSpPr>
        <p:spPr>
          <a:xfrm>
            <a:off x="139700" y="5283200"/>
            <a:ext cx="8718550" cy="1371600"/>
          </a:xfrm>
          <a:prstGeom prst="rect">
            <a:avLst/>
          </a:prstGeom>
        </p:spPr>
        <p:txBody>
          <a:bodyPr>
            <a:normAutofit/>
          </a:bodyPr>
          <a:lstStyle/>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rPr>
              <a:t>SE C IV masses too large compared to Mg II masses by almost a factor of two, due to EV1 mismatch between RM samples and luminous high-z SDSS quasars.</a:t>
            </a:r>
            <a:endParaRPr lang="en-US" sz="2400" dirty="0">
              <a:solidFill>
                <a:schemeClr val="tx1">
                  <a:lumMod val="85000"/>
                  <a:lumOff val="15000"/>
                </a:schemeClr>
              </a:solidFill>
              <a:latin typeface="+mn-lt"/>
              <a:ea typeface="+mn-ea"/>
              <a:cs typeface="+mn-cs"/>
            </a:endParaRPr>
          </a:p>
        </p:txBody>
      </p:sp>
    </p:spTree>
    <p:extLst>
      <p:ext uri="{BB962C8B-B14F-4D97-AF65-F5344CB8AC3E}">
        <p14:creationId xmlns:p14="http://schemas.microsoft.com/office/powerpoint/2010/main" val="34486730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Single-Epoch C IV Masses vs. Mg II</a:t>
            </a:r>
            <a:endParaRPr lang="en-US" dirty="0"/>
          </a:p>
        </p:txBody>
      </p:sp>
      <p:sp>
        <p:nvSpPr>
          <p:cNvPr id="6" name="Content Placeholder 2"/>
          <p:cNvSpPr txBox="1">
            <a:spLocks/>
          </p:cNvSpPr>
          <p:nvPr/>
        </p:nvSpPr>
        <p:spPr>
          <a:xfrm>
            <a:off x="139700" y="1765300"/>
            <a:ext cx="4559300" cy="4889500"/>
          </a:xfrm>
          <a:prstGeom prst="rect">
            <a:avLst/>
          </a:prstGeom>
        </p:spPr>
        <p:txBody>
          <a:bodyPr>
            <a:normAutofit/>
          </a:bodyPr>
          <a:lstStyle/>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rPr>
              <a:t>The C IV FWHM and EW – which correlate with </a:t>
            </a:r>
            <a:r>
              <a:rPr lang="en-US" sz="2400" dirty="0" err="1" smtClean="0">
                <a:solidFill>
                  <a:schemeClr val="tx1">
                    <a:lumMod val="85000"/>
                    <a:lumOff val="15000"/>
                  </a:schemeClr>
                </a:solidFill>
              </a:rPr>
              <a:t>Eddington</a:t>
            </a:r>
            <a:r>
              <a:rPr lang="en-US" sz="2400" dirty="0" smtClean="0">
                <a:solidFill>
                  <a:schemeClr val="tx1">
                    <a:lumMod val="85000"/>
                    <a:lumOff val="15000"/>
                  </a:schemeClr>
                </a:solidFill>
              </a:rPr>
              <a:t> fraction, also strongly correlate with the mass differences.</a:t>
            </a:r>
          </a:p>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latin typeface="+mn-lt"/>
                <a:ea typeface="+mn-ea"/>
                <a:cs typeface="+mn-cs"/>
              </a:rPr>
              <a:t>The Mg II line profile properties do NOT correlate with the mass differences.</a:t>
            </a:r>
          </a:p>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rPr>
              <a:t>Weak Line Quasars (WLQs) do not fit the trends. </a:t>
            </a:r>
          </a:p>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latin typeface="+mn-lt"/>
                <a:ea typeface="+mn-ea"/>
                <a:cs typeface="+mn-cs"/>
              </a:rPr>
              <a:t>Radio properties matter a bit.</a:t>
            </a:r>
            <a:endParaRPr lang="en-US" sz="2400" dirty="0">
              <a:solidFill>
                <a:schemeClr val="tx1">
                  <a:lumMod val="85000"/>
                  <a:lumOff val="15000"/>
                </a:schemeClr>
              </a:solidFill>
              <a:latin typeface="+mn-lt"/>
              <a:ea typeface="+mn-ea"/>
              <a:cs typeface="+mn-cs"/>
            </a:endParaRPr>
          </a:p>
        </p:txBody>
      </p:sp>
      <p:pic>
        <p:nvPicPr>
          <p:cNvPr id="7" name="Content Placeholder 6" descr="massdiff_v_FWHM-eps-converted-to.pdf"/>
          <p:cNvPicPr>
            <a:picLocks noGrp="1" noChangeAspect="1"/>
          </p:cNvPicPr>
          <p:nvPr>
            <p:ph idx="4294967295"/>
          </p:nvPr>
        </p:nvPicPr>
        <p:blipFill>
          <a:blip r:embed="rId2">
            <a:extLst>
              <a:ext uri="{28A0092B-C50C-407E-A947-70E740481C1C}">
                <a14:useLocalDpi xmlns:a14="http://schemas.microsoft.com/office/drawing/2010/main" val="0"/>
              </a:ext>
            </a:extLst>
          </a:blip>
          <a:srcRect t="195" b="195"/>
          <a:stretch>
            <a:fillRect/>
          </a:stretch>
        </p:blipFill>
        <p:spPr>
          <a:xfrm>
            <a:off x="5003240" y="1765300"/>
            <a:ext cx="4299510" cy="2425700"/>
          </a:xfrm>
          <a:prstGeom prst="rect">
            <a:avLst/>
          </a:prstGeom>
        </p:spPr>
      </p:pic>
      <p:pic>
        <p:nvPicPr>
          <p:cNvPr id="8" name="Picture 7" descr="massdiff_v_EW-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240" y="4362646"/>
            <a:ext cx="4299510" cy="2435062"/>
          </a:xfrm>
          <a:prstGeom prst="rect">
            <a:avLst/>
          </a:prstGeom>
        </p:spPr>
      </p:pic>
    </p:spTree>
    <p:extLst>
      <p:ext uri="{BB962C8B-B14F-4D97-AF65-F5344CB8AC3E}">
        <p14:creationId xmlns:p14="http://schemas.microsoft.com/office/powerpoint/2010/main" val="32379665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 C IV Mass Corrections (vs. Mg II)</a:t>
            </a:r>
            <a:endParaRPr lang="en-US" dirty="0"/>
          </a:p>
        </p:txBody>
      </p:sp>
      <p:pic>
        <p:nvPicPr>
          <p:cNvPr id="4" name="Content Placeholder 3" descr="Combined_MvM-eps-converted-to.pdf"/>
          <p:cNvPicPr>
            <a:picLocks noGrp="1" noChangeAspect="1"/>
          </p:cNvPicPr>
          <p:nvPr>
            <p:ph idx="4294967295"/>
          </p:nvPr>
        </p:nvPicPr>
        <p:blipFill>
          <a:blip r:embed="rId2">
            <a:extLst>
              <a:ext uri="{28A0092B-C50C-407E-A947-70E740481C1C}">
                <a14:useLocalDpi xmlns:a14="http://schemas.microsoft.com/office/drawing/2010/main" val="0"/>
              </a:ext>
            </a:extLst>
          </a:blip>
          <a:srcRect t="195" b="195"/>
          <a:stretch>
            <a:fillRect/>
          </a:stretch>
        </p:blipFill>
        <p:spPr>
          <a:xfrm>
            <a:off x="119063" y="1803401"/>
            <a:ext cx="5875247" cy="3314700"/>
          </a:xfrm>
          <a:prstGeom prst="rect">
            <a:avLst/>
          </a:prstGeom>
        </p:spPr>
      </p:pic>
      <p:pic>
        <p:nvPicPr>
          <p:cNvPr id="5" name="Picture 4" descr="RQhi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586" y="2425701"/>
            <a:ext cx="3819413" cy="2163156"/>
          </a:xfrm>
          <a:prstGeom prst="rect">
            <a:avLst/>
          </a:prstGeom>
        </p:spPr>
      </p:pic>
      <p:sp>
        <p:nvSpPr>
          <p:cNvPr id="6" name="Content Placeholder 2"/>
          <p:cNvSpPr txBox="1">
            <a:spLocks/>
          </p:cNvSpPr>
          <p:nvPr/>
        </p:nvSpPr>
        <p:spPr>
          <a:xfrm>
            <a:off x="139700" y="5283200"/>
            <a:ext cx="8718550" cy="1371600"/>
          </a:xfrm>
          <a:prstGeom prst="rect">
            <a:avLst/>
          </a:prstGeom>
        </p:spPr>
        <p:txBody>
          <a:bodyPr>
            <a:normAutofit/>
          </a:bodyPr>
          <a:lstStyle/>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rPr>
              <a:t>SE C IV masses too large (~0.3 </a:t>
            </a:r>
            <a:r>
              <a:rPr lang="en-US" sz="2400" dirty="0" err="1" smtClean="0">
                <a:solidFill>
                  <a:schemeClr val="tx1">
                    <a:lumMod val="85000"/>
                    <a:lumOff val="15000"/>
                  </a:schemeClr>
                </a:solidFill>
              </a:rPr>
              <a:t>dex</a:t>
            </a:r>
            <a:r>
              <a:rPr lang="en-US" sz="2400" dirty="0" smtClean="0">
                <a:solidFill>
                  <a:schemeClr val="tx1">
                    <a:lumMod val="85000"/>
                    <a:lumOff val="15000"/>
                  </a:schemeClr>
                </a:solidFill>
              </a:rPr>
              <a:t>) compared to Mg II masses by almost a factor of two, due to EV1 mismatch between RM samples and luminous high-z SDSS quasars.</a:t>
            </a:r>
            <a:endParaRPr lang="en-US" sz="2400" dirty="0">
              <a:solidFill>
                <a:schemeClr val="tx1">
                  <a:lumMod val="85000"/>
                  <a:lumOff val="15000"/>
                </a:schemeClr>
              </a:solidFill>
              <a:latin typeface="+mn-lt"/>
              <a:ea typeface="+mn-ea"/>
              <a:cs typeface="+mn-cs"/>
            </a:endParaRPr>
          </a:p>
        </p:txBody>
      </p:sp>
    </p:spTree>
    <p:extLst>
      <p:ext uri="{BB962C8B-B14F-4D97-AF65-F5344CB8AC3E}">
        <p14:creationId xmlns:p14="http://schemas.microsoft.com/office/powerpoint/2010/main" val="9512694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 C IV Mass Corrections (vs. Mg II)</a:t>
            </a:r>
            <a:endParaRPr lang="en-US" dirty="0"/>
          </a:p>
        </p:txBody>
      </p:sp>
      <p:pic>
        <p:nvPicPr>
          <p:cNvPr id="4" name="Content Placeholder 3" descr="Combined_MvM-eps-converted-to.pdf"/>
          <p:cNvPicPr>
            <a:picLocks noGrp="1" noChangeAspect="1"/>
          </p:cNvPicPr>
          <p:nvPr>
            <p:ph idx="4294967295"/>
          </p:nvPr>
        </p:nvPicPr>
        <p:blipFill>
          <a:blip r:embed="rId2">
            <a:extLst>
              <a:ext uri="{28A0092B-C50C-407E-A947-70E740481C1C}">
                <a14:useLocalDpi xmlns:a14="http://schemas.microsoft.com/office/drawing/2010/main" val="0"/>
              </a:ext>
            </a:extLst>
          </a:blip>
          <a:srcRect t="195" b="195"/>
          <a:stretch>
            <a:fillRect/>
          </a:stretch>
        </p:blipFill>
        <p:spPr>
          <a:xfrm>
            <a:off x="119063" y="1803401"/>
            <a:ext cx="5875247" cy="3314700"/>
          </a:xfrm>
          <a:prstGeom prst="rect">
            <a:avLst/>
          </a:prstGeom>
        </p:spPr>
      </p:pic>
      <p:pic>
        <p:nvPicPr>
          <p:cNvPr id="5" name="Picture 4" descr="RQhi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586" y="2425701"/>
            <a:ext cx="3819413" cy="2163156"/>
          </a:xfrm>
          <a:prstGeom prst="rect">
            <a:avLst/>
          </a:prstGeom>
        </p:spPr>
      </p:pic>
      <p:sp>
        <p:nvSpPr>
          <p:cNvPr id="6" name="Content Placeholder 2"/>
          <p:cNvSpPr txBox="1">
            <a:spLocks/>
          </p:cNvSpPr>
          <p:nvPr/>
        </p:nvSpPr>
        <p:spPr>
          <a:xfrm>
            <a:off x="139700" y="5283200"/>
            <a:ext cx="8718550" cy="1371600"/>
          </a:xfrm>
          <a:prstGeom prst="rect">
            <a:avLst/>
          </a:prstGeom>
        </p:spPr>
        <p:txBody>
          <a:bodyPr>
            <a:normAutofit/>
          </a:bodyPr>
          <a:lstStyle/>
          <a:p>
            <a:pPr marL="454025" indent="-454025" defTabSz="914400" fontAlgn="auto">
              <a:spcBef>
                <a:spcPts val="2000"/>
              </a:spcBef>
              <a:spcAft>
                <a:spcPts val="0"/>
              </a:spcAft>
              <a:buClr>
                <a:schemeClr val="bg1">
                  <a:lumMod val="65000"/>
                </a:schemeClr>
              </a:buClr>
              <a:buSzPct val="90000"/>
              <a:buFont typeface="Courier New"/>
              <a:buChar char="o"/>
              <a:defRPr/>
            </a:pPr>
            <a:r>
              <a:rPr lang="en-US" sz="2400" dirty="0" smtClean="0">
                <a:solidFill>
                  <a:schemeClr val="tx1">
                    <a:lumMod val="85000"/>
                    <a:lumOff val="15000"/>
                  </a:schemeClr>
                </a:solidFill>
              </a:rPr>
              <a:t>Can correct for EV1 effects using C IV profile measurements alone.  RL and RQ need slightly different corrections (likely </a:t>
            </a:r>
            <a:r>
              <a:rPr lang="en-US" sz="2400" dirty="0" err="1" smtClean="0">
                <a:solidFill>
                  <a:schemeClr val="tx1">
                    <a:lumMod val="85000"/>
                    <a:lumOff val="15000"/>
                  </a:schemeClr>
                </a:solidFill>
              </a:rPr>
              <a:t>blazar</a:t>
            </a:r>
            <a:r>
              <a:rPr lang="en-US" sz="2400" dirty="0" smtClean="0">
                <a:solidFill>
                  <a:schemeClr val="tx1">
                    <a:lumMod val="85000"/>
                    <a:lumOff val="15000"/>
                  </a:schemeClr>
                </a:solidFill>
              </a:rPr>
              <a:t> continuum).  Does not work for WLQs.  Brotherton et al. (2016).</a:t>
            </a:r>
            <a:endParaRPr lang="en-US" sz="2400" dirty="0">
              <a:solidFill>
                <a:schemeClr val="tx1">
                  <a:lumMod val="85000"/>
                  <a:lumOff val="15000"/>
                </a:schemeClr>
              </a:solidFill>
              <a:latin typeface="+mn-lt"/>
              <a:ea typeface="+mn-ea"/>
              <a:cs typeface="+mn-cs"/>
            </a:endParaRPr>
          </a:p>
        </p:txBody>
      </p:sp>
      <p:pic>
        <p:nvPicPr>
          <p:cNvPr id="3" name="Picture 2" descr="Combined_MvMcor-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79" y="1803401"/>
            <a:ext cx="5852659" cy="3314700"/>
          </a:xfrm>
          <a:prstGeom prst="rect">
            <a:avLst/>
          </a:prstGeom>
        </p:spPr>
      </p:pic>
      <p:pic>
        <p:nvPicPr>
          <p:cNvPr id="7" name="Picture 6" descr="RQcorrhis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585" y="2425701"/>
            <a:ext cx="3819414" cy="2163156"/>
          </a:xfrm>
          <a:prstGeom prst="rect">
            <a:avLst/>
          </a:prstGeom>
        </p:spPr>
      </p:pic>
    </p:spTree>
    <p:extLst>
      <p:ext uri="{BB962C8B-B14F-4D97-AF65-F5344CB8AC3E}">
        <p14:creationId xmlns:p14="http://schemas.microsoft.com/office/powerpoint/2010/main" val="13388804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a:t>
            </a:r>
            <a:r>
              <a:rPr lang="en-US" sz="3600" dirty="0" smtClean="0">
                <a:ln>
                  <a:solidFill>
                    <a:schemeClr val="accent6"/>
                  </a:solidFill>
                </a:ln>
                <a:solidFill>
                  <a:schemeClr val="tx1"/>
                </a:solidFill>
              </a:rPr>
              <a:t>in Quasars: Summary</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Orientation effects exist, likely a </a:t>
            </a:r>
            <a:r>
              <a:rPr lang="en-US" sz="2400" i="1" dirty="0" smtClean="0">
                <a:solidFill>
                  <a:schemeClr val="tx1"/>
                </a:solidFill>
                <a:ea typeface="+mn-ea"/>
                <a:cs typeface="+mn-cs"/>
              </a:rPr>
              <a:t>sin </a:t>
            </a:r>
            <a:r>
              <a:rPr lang="en-US" sz="2400" i="1" dirty="0" err="1" smtClean="0">
                <a:solidFill>
                  <a:schemeClr val="tx1"/>
                </a:solidFill>
                <a:ea typeface="+mn-ea"/>
                <a:cs typeface="+mn-cs"/>
              </a:rPr>
              <a:t>i</a:t>
            </a:r>
            <a:r>
              <a:rPr lang="en-US" sz="2400" dirty="0" smtClean="0">
                <a:solidFill>
                  <a:schemeClr val="tx1"/>
                </a:solidFill>
                <a:ea typeface="+mn-ea"/>
                <a:cs typeface="+mn-cs"/>
              </a:rPr>
              <a:t> factor due to the inner BLR being a flattened disk of some sort.  This affects Hβ strongly, but only the broad, </a:t>
            </a:r>
            <a:r>
              <a:rPr lang="en-US" sz="2400" dirty="0" err="1" smtClean="0">
                <a:solidFill>
                  <a:schemeClr val="tx1"/>
                </a:solidFill>
                <a:ea typeface="+mn-ea"/>
                <a:cs typeface="+mn-cs"/>
              </a:rPr>
              <a:t>virial</a:t>
            </a:r>
            <a:r>
              <a:rPr lang="en-US" sz="2400" dirty="0" smtClean="0">
                <a:solidFill>
                  <a:schemeClr val="tx1"/>
                </a:solidFill>
                <a:ea typeface="+mn-ea"/>
                <a:cs typeface="+mn-cs"/>
              </a:rPr>
              <a:t> part of C IV (</a:t>
            </a:r>
            <a:r>
              <a:rPr lang="en-US" sz="2400" dirty="0" err="1" smtClean="0">
                <a:solidFill>
                  <a:schemeClr val="tx1"/>
                </a:solidFill>
                <a:ea typeface="+mn-ea"/>
                <a:cs typeface="+mn-cs"/>
              </a:rPr>
              <a:t>Runnoe</a:t>
            </a:r>
            <a:r>
              <a:rPr lang="en-US" sz="2400" dirty="0" smtClean="0">
                <a:solidFill>
                  <a:schemeClr val="tx1"/>
                </a:solidFill>
                <a:ea typeface="+mn-ea"/>
                <a:cs typeface="+mn-cs"/>
              </a:rPr>
              <a:t> et al. 2014).  This can be corrected for in radio-loud quasars, and perhaps also radio-quiet quasars in the future.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Eigenvector 1 (i.e., the amount of contamination of a non-</a:t>
            </a:r>
            <a:r>
              <a:rPr lang="en-US" sz="2400" dirty="0" err="1" smtClean="0">
                <a:solidFill>
                  <a:schemeClr val="tx1"/>
                </a:solidFill>
                <a:ea typeface="+mn-ea"/>
                <a:cs typeface="+mn-cs"/>
              </a:rPr>
              <a:t>virial</a:t>
            </a:r>
            <a:r>
              <a:rPr lang="en-US" sz="2400" dirty="0" smtClean="0">
                <a:solidFill>
                  <a:schemeClr val="tx1"/>
                </a:solidFill>
                <a:ea typeface="+mn-ea"/>
                <a:cs typeface="+mn-cs"/>
              </a:rPr>
              <a:t> ILR component in C </a:t>
            </a:r>
            <a:r>
              <a:rPr lang="en-US" sz="2400" dirty="0" smtClean="0">
                <a:solidFill>
                  <a:schemeClr val="tx1"/>
                </a:solidFill>
                <a:ea typeface="+mn-ea"/>
                <a:cs typeface="+mn-cs"/>
              </a:rPr>
              <a:t>IV, correlated with the </a:t>
            </a:r>
            <a:r>
              <a:rPr lang="en-US" sz="2400" dirty="0" err="1" smtClean="0">
                <a:solidFill>
                  <a:schemeClr val="tx1"/>
                </a:solidFill>
                <a:ea typeface="+mn-ea"/>
                <a:cs typeface="+mn-cs"/>
              </a:rPr>
              <a:t>Eddington</a:t>
            </a:r>
            <a:r>
              <a:rPr lang="en-US" sz="2400" dirty="0" smtClean="0">
                <a:solidFill>
                  <a:schemeClr val="tx1"/>
                </a:solidFill>
                <a:ea typeface="+mn-ea"/>
                <a:cs typeface="+mn-cs"/>
              </a:rPr>
              <a:t> fraction) </a:t>
            </a:r>
            <a:r>
              <a:rPr lang="en-US" sz="2400" dirty="0" smtClean="0">
                <a:solidFill>
                  <a:schemeClr val="tx1"/>
                </a:solidFill>
                <a:ea typeface="+mn-ea"/>
                <a:cs typeface="+mn-cs"/>
              </a:rPr>
              <a:t>creates scatter and biases in black hole mass estimates.  Can </a:t>
            </a:r>
            <a:r>
              <a:rPr lang="en-US" sz="2400" dirty="0" smtClean="0">
                <a:solidFill>
                  <a:schemeClr val="tx1"/>
                </a:solidFill>
                <a:ea typeface="+mn-ea"/>
                <a:cs typeface="+mn-cs"/>
              </a:rPr>
              <a:t>be </a:t>
            </a:r>
            <a:r>
              <a:rPr lang="en-US" sz="2400" dirty="0" smtClean="0">
                <a:solidFill>
                  <a:schemeClr val="tx1"/>
                </a:solidFill>
                <a:ea typeface="+mn-ea"/>
                <a:cs typeface="+mn-cs"/>
              </a:rPr>
              <a:t>corrected for by using EV1 indicators in optical and/or UV.</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Can we get SE masses within a factor of 2?</a:t>
            </a:r>
            <a:endParaRPr lang="en-US" sz="2400" dirty="0">
              <a:solidFill>
                <a:schemeClr val="tx1"/>
              </a:solidFill>
              <a:ea typeface="+mn-ea"/>
              <a:cs typeface="+mn-cs"/>
            </a:endParaRPr>
          </a:p>
        </p:txBody>
      </p:sp>
    </p:spTree>
    <p:extLst>
      <p:ext uri="{BB962C8B-B14F-4D97-AF65-F5344CB8AC3E}">
        <p14:creationId xmlns:p14="http://schemas.microsoft.com/office/powerpoint/2010/main" val="3068721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057400" y="381000"/>
            <a:ext cx="4454158" cy="6096000"/>
          </a:xfrm>
          <a:prstGeom prst="rect">
            <a:avLst/>
          </a:prstGeom>
        </p:spPr>
      </p:pic>
    </p:spTree>
    <p:extLst>
      <p:ext uri="{BB962C8B-B14F-4D97-AF65-F5344CB8AC3E}">
        <p14:creationId xmlns:p14="http://schemas.microsoft.com/office/powerpoint/2010/main" val="21989159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ln>
                  <a:solidFill>
                    <a:schemeClr val="accent6"/>
                  </a:solidFill>
                </a:ln>
              </a:rPr>
              <a:t>Eddington</a:t>
            </a:r>
            <a:r>
              <a:rPr lang="en-US" dirty="0" smtClean="0">
                <a:ln>
                  <a:solidFill>
                    <a:schemeClr val="accent6"/>
                  </a:solidFill>
                </a:ln>
              </a:rPr>
              <a:t> Fraction Relationships</a:t>
            </a:r>
            <a:endParaRPr lang="en-US" dirty="0">
              <a:ln>
                <a:solidFill>
                  <a:schemeClr val="accent6"/>
                </a:solidFill>
              </a:ln>
            </a:endParaRPr>
          </a:p>
        </p:txBody>
      </p:sp>
      <p:sp>
        <p:nvSpPr>
          <p:cNvPr id="38" name="Rectangle 37"/>
          <p:cNvSpPr/>
          <p:nvPr/>
        </p:nvSpPr>
        <p:spPr>
          <a:xfrm rot="16200000">
            <a:off x="-574774" y="4286392"/>
            <a:ext cx="1727264" cy="3112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ontent Placeholder 19"/>
          <p:cNvSpPr>
            <a:spLocks noGrp="1"/>
          </p:cNvSpPr>
          <p:nvPr>
            <p:ph idx="4294967295"/>
          </p:nvPr>
        </p:nvSpPr>
        <p:spPr>
          <a:xfrm>
            <a:off x="1130165" y="6049818"/>
            <a:ext cx="3244985" cy="569244"/>
          </a:xfrm>
          <a:prstGeom prst="rect">
            <a:avLst/>
          </a:prstGeom>
        </p:spPr>
        <p:txBody>
          <a:bodyPr>
            <a:normAutofit/>
          </a:bodyPr>
          <a:lstStyle/>
          <a:p>
            <a:pPr>
              <a:buFont typeface="Courier New" pitchFamily="1" charset="0"/>
              <a:buChar char="o"/>
            </a:pPr>
            <a:r>
              <a:rPr lang="en-US" dirty="0" err="1" smtClean="0"/>
              <a:t>Shen</a:t>
            </a:r>
            <a:r>
              <a:rPr lang="en-US" dirty="0" smtClean="0"/>
              <a:t> &amp; Ho (2014)</a:t>
            </a:r>
          </a:p>
          <a:p>
            <a:pPr>
              <a:buNone/>
            </a:pPr>
            <a:endParaRPr lang="en-US" dirty="0" smtClean="0"/>
          </a:p>
        </p:txBody>
      </p:sp>
      <p:sp>
        <p:nvSpPr>
          <p:cNvPr id="11" name="Content Placeholder 19"/>
          <p:cNvSpPr txBox="1">
            <a:spLocks/>
          </p:cNvSpPr>
          <p:nvPr/>
        </p:nvSpPr>
        <p:spPr>
          <a:xfrm>
            <a:off x="5321165" y="6029036"/>
            <a:ext cx="3244985" cy="569244"/>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1" charset="0"/>
              <a:buChar char="o"/>
            </a:pPr>
            <a:r>
              <a:rPr lang="en-US" dirty="0" err="1" smtClean="0"/>
              <a:t>Boroson</a:t>
            </a:r>
            <a:r>
              <a:rPr lang="en-US" dirty="0" smtClean="0"/>
              <a:t> (2002)</a:t>
            </a:r>
          </a:p>
          <a:p>
            <a:pPr>
              <a:buFont typeface="Wingdings" pitchFamily="2" charset="2"/>
              <a:buNone/>
            </a:pPr>
            <a:endParaRPr lang="en-US" dirty="0" smtClean="0"/>
          </a:p>
        </p:txBody>
      </p:sp>
      <p:pic>
        <p:nvPicPr>
          <p:cNvPr id="3" name="Picture 2"/>
          <p:cNvPicPr>
            <a:picLocks noChangeAspect="1"/>
          </p:cNvPicPr>
          <p:nvPr/>
        </p:nvPicPr>
        <p:blipFill>
          <a:blip r:embed="rId3"/>
          <a:stretch>
            <a:fillRect/>
          </a:stretch>
        </p:blipFill>
        <p:spPr>
          <a:xfrm>
            <a:off x="0" y="2062018"/>
            <a:ext cx="4565449" cy="3967018"/>
          </a:xfrm>
          <a:prstGeom prst="rect">
            <a:avLst/>
          </a:prstGeom>
        </p:spPr>
      </p:pic>
      <p:pic>
        <p:nvPicPr>
          <p:cNvPr id="6" name="Picture 5" descr="fg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449" y="2062018"/>
            <a:ext cx="4823326" cy="3642644"/>
          </a:xfrm>
          <a:prstGeom prst="rect">
            <a:avLst/>
          </a:prstGeom>
        </p:spPr>
      </p:pic>
    </p:spTree>
    <p:extLst>
      <p:ext uri="{BB962C8B-B14F-4D97-AF65-F5344CB8AC3E}">
        <p14:creationId xmlns:p14="http://schemas.microsoft.com/office/powerpoint/2010/main" val="35046059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From our sun to the galactic core</a:t>
            </a:r>
            <a:endParaRPr lang="en-US" dirty="0"/>
          </a:p>
        </p:txBody>
      </p:sp>
      <p:pic>
        <p:nvPicPr>
          <p:cNvPr id="4" name="Picture 7" descr="Genzel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891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0200" y="1689100"/>
            <a:ext cx="2921000" cy="3785652"/>
          </a:xfrm>
          <a:prstGeom prst="rect">
            <a:avLst/>
          </a:prstGeom>
          <a:noFill/>
        </p:spPr>
        <p:txBody>
          <a:bodyPr wrap="square" rtlCol="0">
            <a:spAutoFit/>
          </a:bodyPr>
          <a:lstStyle/>
          <a:p>
            <a:r>
              <a:rPr lang="en-US" sz="2400" dirty="0" smtClean="0"/>
              <a:t>Groups at Max Planck and UCLA have been observing the center of the Milky Way for over two decades, tracing the orbits of stars.  The mass of the central dark object lurking there is about 4 </a:t>
            </a:r>
            <a:r>
              <a:rPr lang="en-US" sz="2400" u="sng" dirty="0" smtClean="0"/>
              <a:t>million</a:t>
            </a:r>
            <a:r>
              <a:rPr lang="en-US" sz="2400" dirty="0" smtClean="0"/>
              <a:t> solar masses.</a:t>
            </a:r>
            <a:endParaRPr lang="en-US" sz="2400" dirty="0"/>
          </a:p>
        </p:txBody>
      </p:sp>
    </p:spTree>
    <p:extLst>
      <p:ext uri="{BB962C8B-B14F-4D97-AF65-F5344CB8AC3E}">
        <p14:creationId xmlns:p14="http://schemas.microsoft.com/office/powerpoint/2010/main" val="12416347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4"/>
          <p:cNvSpPr>
            <a:spLocks noGrp="1"/>
          </p:cNvSpPr>
          <p:nvPr>
            <p:ph type="subTitle" idx="1"/>
          </p:nvPr>
        </p:nvSpPr>
        <p:spPr>
          <a:xfrm>
            <a:off x="-1625600" y="1587500"/>
            <a:ext cx="7924800" cy="457200"/>
          </a:xfrm>
        </p:spPr>
        <p:txBody>
          <a:bodyPr>
            <a:normAutofit fontScale="25000" lnSpcReduction="20000"/>
          </a:bodyPr>
          <a:lstStyle/>
          <a:p>
            <a:r>
              <a:rPr lang="en-US" sz="8000" dirty="0">
                <a:solidFill>
                  <a:schemeClr val="tx1"/>
                </a:solidFill>
                <a:latin typeface="Arial" charset="0"/>
              </a:rPr>
              <a:t>Brotherton et al. </a:t>
            </a:r>
            <a:r>
              <a:rPr lang="en-US" sz="8000" dirty="0" smtClean="0">
                <a:solidFill>
                  <a:schemeClr val="tx1"/>
                </a:solidFill>
                <a:latin typeface="Arial" charset="0"/>
              </a:rPr>
              <a:t>(2015)</a:t>
            </a:r>
            <a:endParaRPr lang="en-US" sz="8000" dirty="0">
              <a:solidFill>
                <a:schemeClr val="tx1"/>
              </a:solidFill>
              <a:latin typeface="Arial" charset="0"/>
            </a:endParaRP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381000" y="762000"/>
            <a:ext cx="85725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M</a:t>
            </a:r>
            <a:r>
              <a:rPr lang="en-US" sz="3600" baseline="-25000" dirty="0" smtClean="0">
                <a:ln>
                  <a:solidFill>
                    <a:schemeClr val="accent6"/>
                  </a:solidFill>
                </a:ln>
                <a:solidFill>
                  <a:schemeClr val="tx1"/>
                </a:solidFill>
              </a:rPr>
              <a:t>BH</a:t>
            </a:r>
            <a:r>
              <a:rPr lang="en-US" sz="3600" dirty="0" smtClean="0">
                <a:ln>
                  <a:solidFill>
                    <a:schemeClr val="accent6"/>
                  </a:solidFill>
                </a:ln>
                <a:solidFill>
                  <a:schemeClr val="tx1"/>
                </a:solidFill>
              </a:rPr>
              <a:t> from C IV: Eigenvector 1 in RM Samples</a:t>
            </a:r>
            <a:endParaRPr lang="en-US" sz="3600" dirty="0">
              <a:ln>
                <a:solidFill>
                  <a:schemeClr val="accent6"/>
                </a:solidFill>
              </a:ln>
              <a:solidFill>
                <a:schemeClr val="tx1"/>
              </a:solidFill>
            </a:endParaRPr>
          </a:p>
        </p:txBody>
      </p:sp>
      <p:sp>
        <p:nvSpPr>
          <p:cNvPr id="13315" name="Content Placeholder 4"/>
          <p:cNvSpPr txBox="1">
            <a:spLocks/>
          </p:cNvSpPr>
          <p:nvPr/>
        </p:nvSpPr>
        <p:spPr bwMode="auto">
          <a:xfrm>
            <a:off x="304800" y="5867400"/>
            <a:ext cx="457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RM samples for C IV based black hole mass estimation are biased toward large [O III]/Fe II values.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pic>
        <p:nvPicPr>
          <p:cNvPr id="13316" name="Picture 1" descr="ev1bias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3657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ev1bia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Content Placeholder 4"/>
          <p:cNvSpPr txBox="1">
            <a:spLocks/>
          </p:cNvSpPr>
          <p:nvPr/>
        </p:nvSpPr>
        <p:spPr bwMode="auto">
          <a:xfrm>
            <a:off x="4800600" y="5867400"/>
            <a:ext cx="426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RM samples for C IV based black hole mass estimation are biased toward small 1400/C IV values. </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spTree>
    <p:extLst>
      <p:ext uri="{BB962C8B-B14F-4D97-AF65-F5344CB8AC3E}">
        <p14:creationId xmlns:p14="http://schemas.microsoft.com/office/powerpoint/2010/main" val="2607446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4"/>
          <p:cNvSpPr>
            <a:spLocks noGrp="1"/>
          </p:cNvSpPr>
          <p:nvPr>
            <p:ph type="subTitle" idx="1"/>
          </p:nvPr>
        </p:nvSpPr>
        <p:spPr>
          <a:xfrm>
            <a:off x="457200" y="1600200"/>
            <a:ext cx="7924800" cy="457200"/>
          </a:xfrm>
        </p:spPr>
        <p:txBody>
          <a:bodyPr>
            <a:normAutofit fontScale="25000" lnSpcReduction="20000"/>
          </a:bodyPr>
          <a:lstStyle/>
          <a:p>
            <a:r>
              <a:rPr lang="en-US" sz="7200" dirty="0">
                <a:solidFill>
                  <a:schemeClr val="tx1"/>
                </a:solidFill>
                <a:latin typeface="Arial" charset="0"/>
              </a:rPr>
              <a:t>Brotherton et al. </a:t>
            </a:r>
            <a:r>
              <a:rPr lang="en-US" sz="7200" dirty="0" smtClean="0">
                <a:solidFill>
                  <a:schemeClr val="tx1"/>
                </a:solidFill>
                <a:latin typeface="Arial" charset="0"/>
              </a:rPr>
              <a:t>(2015)</a:t>
            </a:r>
            <a:endParaRPr lang="en-US" sz="7200" dirty="0">
              <a:solidFill>
                <a:schemeClr val="tx1"/>
              </a:solidFill>
              <a:latin typeface="Arial" charset="0"/>
            </a:endParaRPr>
          </a:p>
          <a:p>
            <a:r>
              <a:rPr lang="en-US" dirty="0">
                <a:solidFill>
                  <a:srgbClr val="404040"/>
                </a:solidFill>
                <a:latin typeface="Arial" charset="0"/>
              </a:rPr>
              <a:t>	</a:t>
            </a:r>
          </a:p>
          <a:p>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pPr algn="r"/>
            <a:endParaRPr lang="en-US" dirty="0">
              <a:solidFill>
                <a:srgbClr val="404040"/>
              </a:solidFill>
              <a:latin typeface="Arial" charset="0"/>
            </a:endParaRPr>
          </a:p>
          <a:p>
            <a:r>
              <a:rPr lang="en-US" sz="2400" dirty="0">
                <a:solidFill>
                  <a:srgbClr val="404040"/>
                </a:solidFill>
                <a:latin typeface="Arial" charset="0"/>
              </a:rPr>
              <a:t>										</a:t>
            </a:r>
            <a:r>
              <a:rPr lang="en-US" dirty="0">
                <a:solidFill>
                  <a:srgbClr val="404040"/>
                </a:solidFill>
                <a:latin typeface="Arial" charset="0"/>
              </a:rPr>
              <a:t>	</a:t>
            </a:r>
          </a:p>
        </p:txBody>
      </p:sp>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200" dirty="0" smtClean="0">
                <a:ln>
                  <a:solidFill>
                    <a:schemeClr val="accent6"/>
                  </a:solidFill>
                </a:ln>
                <a:solidFill>
                  <a:schemeClr val="tx1"/>
                </a:solidFill>
              </a:rPr>
              <a:t>M</a:t>
            </a:r>
            <a:r>
              <a:rPr lang="en-US" sz="3200" baseline="-25000" dirty="0" smtClean="0">
                <a:ln>
                  <a:solidFill>
                    <a:schemeClr val="accent6"/>
                  </a:solidFill>
                </a:ln>
                <a:solidFill>
                  <a:schemeClr val="tx1"/>
                </a:solidFill>
              </a:rPr>
              <a:t>BH</a:t>
            </a:r>
            <a:r>
              <a:rPr lang="en-US" sz="3200" dirty="0" smtClean="0">
                <a:ln>
                  <a:solidFill>
                    <a:schemeClr val="accent6"/>
                  </a:solidFill>
                </a:ln>
                <a:solidFill>
                  <a:schemeClr val="tx1"/>
                </a:solidFill>
              </a:rPr>
              <a:t> from C IV: Eigenvector 1 in RM samples</a:t>
            </a:r>
            <a:endParaRPr lang="en-US" sz="3200" dirty="0">
              <a:ln>
                <a:solidFill>
                  <a:schemeClr val="accent6"/>
                </a:solidFill>
              </a:ln>
              <a:solidFill>
                <a:schemeClr val="tx1"/>
              </a:solidFill>
            </a:endParaRPr>
          </a:p>
        </p:txBody>
      </p:sp>
      <p:sp>
        <p:nvSpPr>
          <p:cNvPr id="14339" name="Content Placeholder 4"/>
          <p:cNvSpPr txBox="1">
            <a:spLocks/>
          </p:cNvSpPr>
          <p:nvPr/>
        </p:nvSpPr>
        <p:spPr bwMode="auto">
          <a:xfrm>
            <a:off x="304800" y="58674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20000"/>
              </a:spcBef>
              <a:buFont typeface="Arial" charset="0"/>
              <a:buNone/>
            </a:pPr>
            <a:r>
              <a:rPr lang="en-US" sz="1800" dirty="0"/>
              <a:t>A sample bias in EV1 creates a corresponding shift in black hole masses.  For </a:t>
            </a:r>
            <a:r>
              <a:rPr lang="en-US" sz="1800" dirty="0" err="1"/>
              <a:t>Vestergaard</a:t>
            </a:r>
            <a:r>
              <a:rPr lang="en-US" sz="1800" dirty="0"/>
              <a:t> &amp; Peterson (2006) and Park et al. (2013) the C IV scaling relations predict masses about 0.2 </a:t>
            </a:r>
            <a:r>
              <a:rPr lang="en-US" sz="1800" dirty="0" err="1"/>
              <a:t>dex</a:t>
            </a:r>
            <a:r>
              <a:rPr lang="en-US" sz="1800" dirty="0"/>
              <a:t> or 50% too high.</a:t>
            </a:r>
          </a:p>
          <a:p>
            <a:pP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algn="r" eaLnBrk="1" hangingPunct="1">
              <a:spcBef>
                <a:spcPct val="20000"/>
              </a:spcBef>
              <a:buFont typeface="Arial" charset="0"/>
              <a:buNone/>
            </a:pPr>
            <a:endParaRPr lang="en-US" sz="3200" dirty="0">
              <a:solidFill>
                <a:srgbClr val="404040"/>
              </a:solidFill>
            </a:endParaRPr>
          </a:p>
          <a:p>
            <a:pPr eaLnBrk="1" hangingPunct="1">
              <a:spcBef>
                <a:spcPct val="20000"/>
              </a:spcBef>
              <a:buFont typeface="Arial" charset="0"/>
              <a:buNone/>
            </a:pPr>
            <a:r>
              <a:rPr lang="en-US" dirty="0">
                <a:solidFill>
                  <a:srgbClr val="404040"/>
                </a:solidFill>
              </a:rPr>
              <a:t>										</a:t>
            </a:r>
            <a:r>
              <a:rPr lang="en-US" sz="3200" dirty="0">
                <a:solidFill>
                  <a:srgbClr val="404040"/>
                </a:solidFill>
              </a:rPr>
              <a:t>	</a:t>
            </a:r>
          </a:p>
        </p:txBody>
      </p:sp>
      <p:pic>
        <p:nvPicPr>
          <p:cNvPr id="14340" name="Picture 3" descr="ev1bias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39814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ev1bias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057400"/>
            <a:ext cx="38862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689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6166"/>
            <a:ext cx="7924800" cy="761471"/>
          </a:xfrm>
        </p:spPr>
        <p:txBody>
          <a:bodyPr/>
          <a:lstStyle/>
          <a:p>
            <a:pPr algn="ctr"/>
            <a:r>
              <a:rPr lang="en-US" dirty="0" smtClean="0"/>
              <a:t>“</a:t>
            </a:r>
            <a:r>
              <a:rPr lang="en-US" dirty="0" err="1" smtClean="0"/>
              <a:t>Gargantua</a:t>
            </a:r>
            <a:r>
              <a:rPr lang="en-US" dirty="0" smtClean="0"/>
              <a:t>” from </a:t>
            </a:r>
            <a:r>
              <a:rPr lang="en-US" i="1" dirty="0" smtClean="0"/>
              <a:t>interstellar</a:t>
            </a:r>
            <a:r>
              <a:rPr lang="en-US" dirty="0" smtClean="0"/>
              <a:t>	</a:t>
            </a:r>
            <a:endParaRPr lang="en-US" dirty="0"/>
          </a:p>
        </p:txBody>
      </p:sp>
      <p:pic>
        <p:nvPicPr>
          <p:cNvPr id="4" name="Content Placeholder 3" descr="gargantua_by_kvikki-d8777dk.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8309" b="18309"/>
          <a:stretch>
            <a:fillRect/>
          </a:stretch>
        </p:blipFill>
        <p:spPr/>
      </p:pic>
      <p:sp>
        <p:nvSpPr>
          <p:cNvPr id="5" name="TextBox 4"/>
          <p:cNvSpPr txBox="1"/>
          <p:nvPr/>
        </p:nvSpPr>
        <p:spPr>
          <a:xfrm>
            <a:off x="3081867" y="6017737"/>
            <a:ext cx="2990272" cy="461665"/>
          </a:xfrm>
          <a:prstGeom prst="rect">
            <a:avLst/>
          </a:prstGeom>
          <a:noFill/>
        </p:spPr>
        <p:txBody>
          <a:bodyPr wrap="none" rtlCol="0">
            <a:spAutoFit/>
          </a:bodyPr>
          <a:lstStyle/>
          <a:p>
            <a:pPr algn="ctr"/>
            <a:r>
              <a:rPr lang="en-US" sz="2400" dirty="0" smtClean="0"/>
              <a:t>100 Million Solar Masses</a:t>
            </a:r>
            <a:endParaRPr lang="en-US" sz="2400" dirty="0"/>
          </a:p>
        </p:txBody>
      </p:sp>
    </p:spTree>
    <p:extLst>
      <p:ext uri="{BB962C8B-B14F-4D97-AF65-F5344CB8AC3E}">
        <p14:creationId xmlns:p14="http://schemas.microsoft.com/office/powerpoint/2010/main" val="2905835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4">
            <a:extLst>
              <a:ext uri="{28A0092B-C50C-407E-A947-70E740481C1C}">
                <a14:useLocalDpi xmlns:a14="http://schemas.microsoft.com/office/drawing/2010/main" val="0"/>
              </a:ext>
            </a:extLst>
          </a:blip>
          <a:srcRect l="3036" t="66383" r="2779" b="5647"/>
          <a:stretch>
            <a:fillRect/>
          </a:stretch>
        </p:blipFill>
        <p:spPr bwMode="auto">
          <a:xfrm>
            <a:off x="517526" y="3584575"/>
            <a:ext cx="8312812"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2540145659"/>
              </p:ext>
            </p:extLst>
          </p:nvPr>
        </p:nvGraphicFramePr>
        <p:xfrm>
          <a:off x="3155950" y="1981200"/>
          <a:ext cx="2887663" cy="1277938"/>
        </p:xfrm>
        <a:graphic>
          <a:graphicData uri="http://schemas.openxmlformats.org/presentationml/2006/ole">
            <mc:AlternateContent xmlns:mc="http://schemas.openxmlformats.org/markup-compatibility/2006">
              <mc:Choice xmlns:v="urn:schemas-microsoft-com:vml" Requires="v">
                <p:oleObj spid="_x0000_s4127" name="Equation" r:id="rId5" imgW="889000" imgH="393700" progId="Equation.3">
                  <p:embed/>
                </p:oleObj>
              </mc:Choice>
              <mc:Fallback>
                <p:oleObj name="Equation" r:id="rId5" imgW="889000" imgH="393700" progId="Equation.3">
                  <p:embed/>
                  <p:pic>
                    <p:nvPicPr>
                      <p:cNvPr id="0" name=""/>
                      <p:cNvPicPr>
                        <a:picLocks noChangeAspect="1" noChangeArrowheads="1"/>
                      </p:cNvPicPr>
                      <p:nvPr/>
                    </p:nvPicPr>
                    <p:blipFill>
                      <a:blip r:embed="rId6"/>
                      <a:srcRect/>
                      <a:stretch>
                        <a:fillRect/>
                      </a:stretch>
                    </p:blipFill>
                    <p:spPr bwMode="auto">
                      <a:xfrm>
                        <a:off x="3155950" y="1981200"/>
                        <a:ext cx="2887663" cy="1277938"/>
                      </a:xfrm>
                      <a:prstGeom prst="rect">
                        <a:avLst/>
                      </a:prstGeom>
                      <a:solidFill>
                        <a:schemeClr val="tx1"/>
                      </a:solidFill>
                      <a:ln>
                        <a:noFill/>
                      </a:ln>
                    </p:spPr>
                  </p:pic>
                </p:oleObj>
              </mc:Fallback>
            </mc:AlternateContent>
          </a:graphicData>
        </a:graphic>
      </p:graphicFrame>
      <p:sp>
        <p:nvSpPr>
          <p:cNvPr id="1031" name="TextBox 33"/>
          <p:cNvSpPr txBox="1">
            <a:spLocks noChangeArrowheads="1"/>
          </p:cNvSpPr>
          <p:nvPr/>
        </p:nvSpPr>
        <p:spPr bwMode="auto">
          <a:xfrm>
            <a:off x="3276600" y="6214269"/>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45902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900" y="4973638"/>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528888" y="5038724"/>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4381498"/>
            <a:ext cx="54451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8" y="4213720"/>
            <a:ext cx="1031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smtClean="0"/>
              <a:t>Virial</a:t>
            </a:r>
            <a:r>
              <a:rPr lang="en-US" sz="3200" dirty="0" smtClean="0"/>
              <a:t> Black </a:t>
            </a:r>
            <a:r>
              <a:rPr lang="en-US" sz="3200" dirty="0" smtClean="0"/>
              <a:t>Hole </a:t>
            </a:r>
            <a:r>
              <a:rPr lang="en-US" sz="3200" dirty="0" smtClean="0"/>
              <a:t>Masses in Quasars</a:t>
            </a:r>
            <a:endParaRPr lang="en-US" sz="3200" dirty="0"/>
          </a:p>
        </p:txBody>
      </p:sp>
    </p:spTree>
    <p:extLst>
      <p:ext uri="{BB962C8B-B14F-4D97-AF65-F5344CB8AC3E}">
        <p14:creationId xmlns:p14="http://schemas.microsoft.com/office/powerpoint/2010/main" val="24816899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smtClean="0">
                <a:cs typeface="+mj-cs"/>
              </a:rPr>
              <a:t>Reverberation Mapping (RM)</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smtClean="0">
                <a:cs typeface="+mn-cs"/>
              </a:rPr>
              <a:t>Broad lines are </a:t>
            </a:r>
            <a:r>
              <a:rPr lang="en-US" sz="2000" i="1" dirty="0" err="1" smtClean="0">
                <a:cs typeface="+mn-cs"/>
              </a:rPr>
              <a:t>photoionized</a:t>
            </a:r>
            <a:r>
              <a:rPr lang="en-US" sz="2000" dirty="0" smtClean="0">
                <a:cs typeface="+mn-cs"/>
              </a:rPr>
              <a:t> by the central continuum, which </a:t>
            </a:r>
            <a:r>
              <a:rPr lang="en-US" sz="2000" i="1" dirty="0" smtClean="0">
                <a:cs typeface="+mn-cs"/>
              </a:rPr>
              <a:t>varies</a:t>
            </a:r>
            <a:r>
              <a:rPr lang="en-US" sz="2000" dirty="0" smtClean="0">
                <a:cs typeface="+mn-cs"/>
              </a:rPr>
              <a:t>.  The line flux follows the continuum with a time lag t which is set by the size of the broad-line emitting region and the speed of light.  Recombination timescales are very short, </a:t>
            </a:r>
            <a:r>
              <a:rPr lang="en-US" sz="2000" u="sng" dirty="0" smtClean="0">
                <a:cs typeface="+mn-cs"/>
              </a:rPr>
              <a:t>BLR</a:t>
            </a:r>
            <a:r>
              <a:rPr lang="en-US" sz="2000" dirty="0" smtClean="0">
                <a:cs typeface="+mn-cs"/>
              </a:rPr>
              <a:t> stable, and continuum source small and central.</a:t>
            </a:r>
          </a:p>
        </p:txBody>
      </p:sp>
      <p:pic>
        <p:nvPicPr>
          <p:cNvPr id="2" name="Picture 1" descr="Screen Shot 2016-11-30 at 4.2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63" y="1143000"/>
            <a:ext cx="4476674" cy="3708400"/>
          </a:xfrm>
          <a:prstGeom prst="rect">
            <a:avLst/>
          </a:prstGeom>
        </p:spPr>
      </p:pic>
      <p:pic>
        <p:nvPicPr>
          <p:cNvPr id="3" name="Picture 2" descr="Screen Shot 2016-11-30 at 4.2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4851400"/>
            <a:ext cx="4495800" cy="370940"/>
          </a:xfrm>
          <a:prstGeom prst="rect">
            <a:avLst/>
          </a:prstGeom>
        </p:spPr>
      </p:pic>
      <p:sp>
        <p:nvSpPr>
          <p:cNvPr id="8" name="Text Box 5"/>
          <p:cNvSpPr txBox="1">
            <a:spLocks noChangeArrowheads="1"/>
          </p:cNvSpPr>
          <p:nvPr/>
        </p:nvSpPr>
        <p:spPr bwMode="auto">
          <a:xfrm>
            <a:off x="2946400" y="5222340"/>
            <a:ext cx="2971800" cy="33855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smtClean="0">
                <a:cs typeface="+mn-cs"/>
              </a:rPr>
              <a:t>Fassnaugh</a:t>
            </a:r>
            <a:r>
              <a:rPr lang="en-US" sz="1600" dirty="0" smtClean="0">
                <a:cs typeface="+mn-cs"/>
              </a:rPr>
              <a:t> et al. (2016)</a:t>
            </a:r>
            <a:endParaRPr lang="el-GR" sz="1600" dirty="0">
              <a:cs typeface="+mn-cs"/>
            </a:endParaRPr>
          </a:p>
        </p:txBody>
      </p:sp>
    </p:spTree>
    <p:extLst>
      <p:ext uri="{BB962C8B-B14F-4D97-AF65-F5344CB8AC3E}">
        <p14:creationId xmlns:p14="http://schemas.microsoft.com/office/powerpoint/2010/main" val="31085451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Does the BLR obey the </a:t>
            </a:r>
            <a:r>
              <a:rPr lang="en-US" sz="3200" dirty="0" err="1" smtClean="0">
                <a:cs typeface="+mj-cs"/>
              </a:rPr>
              <a:t>Virial</a:t>
            </a:r>
            <a:r>
              <a:rPr lang="en-US" sz="3200" dirty="0" smtClean="0">
                <a:cs typeface="+mj-cs"/>
              </a:rPr>
              <a:t> Theorem?</a:t>
            </a:r>
          </a:p>
        </p:txBody>
      </p:sp>
      <p:sp>
        <p:nvSpPr>
          <p:cNvPr id="313347" name="Rectangle 3"/>
          <p:cNvSpPr>
            <a:spLocks noGrp="1" noChangeArrowheads="1"/>
          </p:cNvSpPr>
          <p:nvPr>
            <p:ph type="body" idx="4294967295"/>
          </p:nvPr>
        </p:nvSpPr>
        <p:spPr>
          <a:xfrm>
            <a:off x="5105400" y="1143000"/>
            <a:ext cx="3886200" cy="5562600"/>
          </a:xfrm>
          <a:prstGeom prst="rect">
            <a:avLst/>
          </a:prstGeom>
        </p:spPr>
        <p:txBody>
          <a:bodyPr/>
          <a:lstStyle/>
          <a:p>
            <a:pPr eaLnBrk="1" hangingPunct="1">
              <a:defRPr/>
            </a:pPr>
            <a:r>
              <a:rPr lang="en-US" sz="2400" dirty="0" smtClean="0">
                <a:cs typeface="+mn-cs"/>
              </a:rPr>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smtClean="0">
                <a:cs typeface="+mn-cs"/>
              </a:rPr>
              <a:t>NGC7469: 8.4x10</a:t>
            </a:r>
            <a:r>
              <a:rPr lang="en-US" sz="2400" baseline="30000" dirty="0" smtClean="0">
                <a:cs typeface="+mn-cs"/>
              </a:rPr>
              <a:t>6</a:t>
            </a:r>
            <a:r>
              <a:rPr lang="en-US" sz="2400" dirty="0" smtClean="0">
                <a:cs typeface="+mn-cs"/>
              </a:rPr>
              <a:t> M</a:t>
            </a:r>
            <a:r>
              <a:rPr lang="en-US" sz="2400" baseline="-25000" dirty="0" smtClean="0">
                <a:cs typeface="Arial" charset="0"/>
              </a:rPr>
              <a:t>☼</a:t>
            </a:r>
          </a:p>
          <a:p>
            <a:pPr eaLnBrk="1" hangingPunct="1">
              <a:defRPr/>
            </a:pPr>
            <a:r>
              <a:rPr lang="en-US" sz="2400" dirty="0" smtClean="0">
                <a:cs typeface="+mn-cs"/>
              </a:rPr>
              <a:t>NGC3783: 8.7x10</a:t>
            </a:r>
            <a:r>
              <a:rPr lang="en-US" sz="2400" baseline="30000" dirty="0" smtClean="0">
                <a:cs typeface="+mn-cs"/>
              </a:rPr>
              <a:t>6</a:t>
            </a:r>
            <a:r>
              <a:rPr lang="en-US" sz="2400" dirty="0" smtClean="0">
                <a:cs typeface="+mn-cs"/>
              </a:rPr>
              <a:t> M</a:t>
            </a:r>
            <a:r>
              <a:rPr lang="en-US" sz="2400" baseline="-25000" dirty="0" smtClean="0">
                <a:cs typeface="Arial" charset="0"/>
              </a:rPr>
              <a:t>☼</a:t>
            </a:r>
            <a:endParaRPr lang="en-US" sz="2400" dirty="0" smtClean="0">
              <a:cs typeface="+mn-cs"/>
            </a:endParaRPr>
          </a:p>
          <a:p>
            <a:pPr eaLnBrk="1" hangingPunct="1">
              <a:defRPr/>
            </a:pPr>
            <a:r>
              <a:rPr lang="en-US" sz="2400" dirty="0" smtClean="0">
                <a:cs typeface="+mn-cs"/>
              </a:rPr>
              <a:t>NGC5548: 5.9x10</a:t>
            </a:r>
            <a:r>
              <a:rPr lang="en-US" sz="2400" baseline="30000" dirty="0" smtClean="0">
                <a:cs typeface="+mn-cs"/>
              </a:rPr>
              <a:t>7</a:t>
            </a:r>
            <a:r>
              <a:rPr lang="en-US" sz="2400" dirty="0" smtClean="0">
                <a:cs typeface="+mn-cs"/>
              </a:rPr>
              <a:t> M</a:t>
            </a:r>
            <a:r>
              <a:rPr lang="en-US" sz="2400" baseline="-25000" dirty="0" smtClean="0">
                <a:cs typeface="Arial" charset="0"/>
              </a:rPr>
              <a:t>☼</a:t>
            </a:r>
            <a:endParaRPr lang="en-US" sz="2400" dirty="0" smtClean="0">
              <a:cs typeface="+mn-cs"/>
            </a:endParaRPr>
          </a:p>
          <a:p>
            <a:pPr eaLnBrk="1" hangingPunct="1">
              <a:defRPr/>
            </a:pPr>
            <a:r>
              <a:rPr lang="en-US" sz="2400" dirty="0" smtClean="0">
                <a:cs typeface="+mn-cs"/>
              </a:rPr>
              <a:t>3C 390.3:  3.2x10</a:t>
            </a:r>
            <a:r>
              <a:rPr lang="en-US" sz="2400" baseline="30000" dirty="0" smtClean="0">
                <a:cs typeface="+mn-cs"/>
              </a:rPr>
              <a:t>8</a:t>
            </a:r>
            <a:r>
              <a:rPr lang="en-US" sz="2400" dirty="0" smtClean="0">
                <a:cs typeface="+mn-cs"/>
              </a:rPr>
              <a:t> M</a:t>
            </a:r>
            <a:r>
              <a:rPr lang="en-US" sz="2400" baseline="-25000" dirty="0" smtClean="0">
                <a:cs typeface="Arial" charset="0"/>
              </a:rPr>
              <a:t>☼</a:t>
            </a:r>
          </a:p>
        </p:txBody>
      </p:sp>
      <p:sp>
        <p:nvSpPr>
          <p:cNvPr id="313348" name="Text Box 4"/>
          <p:cNvSpPr txBox="1">
            <a:spLocks noChangeArrowheads="1"/>
          </p:cNvSpPr>
          <p:nvPr/>
        </p:nvSpPr>
        <p:spPr bwMode="auto">
          <a:xfrm>
            <a:off x="1384300" y="6049962"/>
            <a:ext cx="271780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smtClean="0">
                <a:cs typeface="+mn-cs"/>
              </a:rPr>
              <a:t>Peterson </a:t>
            </a:r>
            <a:r>
              <a:rPr lang="en-US" sz="2000" dirty="0">
                <a:cs typeface="+mn-cs"/>
              </a:rPr>
              <a:t>(</a:t>
            </a:r>
            <a:r>
              <a:rPr lang="en-US" sz="2000" dirty="0" smtClean="0">
                <a:cs typeface="+mn-cs"/>
              </a:rPr>
              <a:t>2011)</a:t>
            </a:r>
            <a:endParaRPr lang="el-GR" sz="2000" dirty="0">
              <a:cs typeface="+mn-cs"/>
            </a:endParaRPr>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441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757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How to calibrate the (average) f factor?</a:t>
            </a:r>
            <a:endParaRPr lang="en-US" sz="3200" dirty="0" smtClean="0">
              <a:cs typeface="+mj-cs"/>
            </a:endParaRPr>
          </a:p>
        </p:txBody>
      </p:sp>
      <p:sp>
        <p:nvSpPr>
          <p:cNvPr id="314371" name="Rectangle 3"/>
          <p:cNvSpPr>
            <a:spLocks noGrp="1" noChangeArrowheads="1"/>
          </p:cNvSpPr>
          <p:nvPr>
            <p:ph type="body" idx="4294967295"/>
          </p:nvPr>
        </p:nvSpPr>
        <p:spPr>
          <a:xfrm>
            <a:off x="5105400" y="1143000"/>
            <a:ext cx="3886200" cy="5562600"/>
          </a:xfrm>
          <a:prstGeom prst="rect">
            <a:avLst/>
          </a:prstGeom>
        </p:spPr>
        <p:txBody>
          <a:bodyPr>
            <a:normAutofit/>
          </a:bodyPr>
          <a:lstStyle/>
          <a:p>
            <a:pPr eaLnBrk="1" hangingPunct="1">
              <a:defRPr/>
            </a:pPr>
            <a:r>
              <a:rPr lang="en-US" sz="2400" dirty="0" smtClean="0">
                <a:cs typeface="+mn-cs"/>
              </a:rPr>
              <a:t>RM-derived masses follow the </a:t>
            </a:r>
            <a:r>
              <a:rPr lang="en-US" sz="2400" i="1" dirty="0" smtClean="0">
                <a:cs typeface="+mn-cs"/>
              </a:rPr>
              <a:t>same</a:t>
            </a:r>
            <a:r>
              <a:rPr lang="en-US" sz="2400" dirty="0" smtClean="0">
                <a:cs typeface="+mn-cs"/>
              </a:rPr>
              <a:t> M-sigma relationship </a:t>
            </a:r>
            <a:r>
              <a:rPr lang="en-US" sz="2400" dirty="0" smtClean="0">
                <a:cs typeface="+mn-cs"/>
              </a:rPr>
              <a:t>(fitting f) </a:t>
            </a:r>
            <a:r>
              <a:rPr lang="en-US" sz="2400" dirty="0" smtClean="0">
                <a:cs typeface="+mn-cs"/>
              </a:rPr>
              <a:t>as seen for normal galaxies that have black hole masses measured from HST spatially resolved gas or stellar dynamics.</a:t>
            </a:r>
          </a:p>
          <a:p>
            <a:pPr eaLnBrk="1" hangingPunct="1">
              <a:defRPr/>
            </a:pPr>
            <a:r>
              <a:rPr lang="en-US" sz="2400" dirty="0" smtClean="0">
                <a:cs typeface="+mn-cs"/>
              </a:rPr>
              <a:t>Good </a:t>
            </a:r>
            <a:r>
              <a:rPr lang="en-US" sz="2400" dirty="0" smtClean="0">
                <a:cs typeface="+mn-cs"/>
              </a:rPr>
              <a:t>to 0.5 </a:t>
            </a:r>
            <a:r>
              <a:rPr lang="en-US" sz="2400" dirty="0" err="1" smtClean="0">
                <a:cs typeface="+mn-cs"/>
              </a:rPr>
              <a:t>dex</a:t>
            </a:r>
            <a:r>
              <a:rPr lang="en-US" sz="2400" dirty="0" smtClean="0">
                <a:cs typeface="+mn-cs"/>
              </a:rPr>
              <a:t> in plot, 0.3 </a:t>
            </a:r>
            <a:r>
              <a:rPr lang="en-US" sz="2400" dirty="0" err="1" smtClean="0">
                <a:cs typeface="+mn-cs"/>
              </a:rPr>
              <a:t>dex</a:t>
            </a:r>
            <a:r>
              <a:rPr lang="en-US" sz="2400" dirty="0" smtClean="0">
                <a:cs typeface="+mn-cs"/>
              </a:rPr>
              <a:t> in more recent </a:t>
            </a:r>
            <a:r>
              <a:rPr lang="en-US" sz="2400" dirty="0" smtClean="0">
                <a:cs typeface="+mn-cs"/>
              </a:rPr>
              <a:t>work.</a:t>
            </a:r>
            <a:endParaRPr lang="en-US" sz="2400" dirty="0" smtClean="0">
              <a:cs typeface="+mn-cs"/>
            </a:endParaRPr>
          </a:p>
          <a:p>
            <a:pPr eaLnBrk="1" hangingPunct="1">
              <a:defRPr/>
            </a:pPr>
            <a:endParaRPr lang="en-US" sz="2400" baseline="-25000" dirty="0" smtClean="0">
              <a:cs typeface="Arial" charset="0"/>
            </a:endParaRPr>
          </a:p>
        </p:txBody>
      </p:sp>
      <p:sp>
        <p:nvSpPr>
          <p:cNvPr id="314372" name="Text Box 4"/>
          <p:cNvSpPr txBox="1">
            <a:spLocks noChangeArrowheads="1"/>
          </p:cNvSpPr>
          <p:nvPr/>
        </p:nvSpPr>
        <p:spPr bwMode="auto">
          <a:xfrm>
            <a:off x="1079500" y="6330950"/>
            <a:ext cx="266700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000" dirty="0" err="1">
                <a:cs typeface="+mn-cs"/>
              </a:rPr>
              <a:t>Ferrarese</a:t>
            </a:r>
            <a:r>
              <a:rPr lang="en-US" sz="2000" dirty="0">
                <a:cs typeface="+mn-cs"/>
              </a:rPr>
              <a:t> et al.  (2001)</a:t>
            </a:r>
            <a:endParaRPr lang="el-GR" sz="2000" dirty="0">
              <a:cs typeface="+mn-cs"/>
            </a:endParaRPr>
          </a:p>
        </p:txBody>
      </p:sp>
      <p:pic>
        <p:nvPicPr>
          <p:cNvPr id="103428" name="Picture 5" descr="ferretal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1900"/>
            <a:ext cx="4629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7335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Expect that BLR Scales With Luminosity</a:t>
            </a:r>
          </a:p>
        </p:txBody>
      </p:sp>
      <p:sp>
        <p:nvSpPr>
          <p:cNvPr id="315395" name="Rectangle 3"/>
          <p:cNvSpPr>
            <a:spLocks noGrp="1" noChangeArrowheads="1"/>
          </p:cNvSpPr>
          <p:nvPr>
            <p:ph type="body" idx="4294967295"/>
          </p:nvPr>
        </p:nvSpPr>
        <p:spPr>
          <a:xfrm>
            <a:off x="609600" y="1143000"/>
            <a:ext cx="8382000" cy="5562600"/>
          </a:xfrm>
          <a:prstGeom prst="rect">
            <a:avLst/>
          </a:prstGeom>
          <a:extLst>
            <a:ext uri="{909E8E84-426E-40dd-AFC4-6F175D3DCCD1}">
              <a14:hiddenFill xmlns:a14="http://schemas.microsoft.com/office/drawing/2010/main">
                <a:solidFill>
                  <a:schemeClr val="bg2"/>
                </a:solidFill>
              </a14:hiddenFill>
            </a:ext>
          </a:extLst>
        </p:spPr>
        <p:txBody>
          <a:bodyPr>
            <a:normAutofit/>
          </a:bodyPr>
          <a:lstStyle/>
          <a:p>
            <a:pPr eaLnBrk="1" hangingPunct="1">
              <a:defRPr/>
            </a:pPr>
            <a:r>
              <a:rPr lang="en-US" sz="2800" dirty="0" smtClean="0">
                <a:cs typeface="Arial" charset="0"/>
              </a:rPr>
              <a:t>Photoionization Models (Baldwin et al. 1996) suggest that strong selection effects make line emission come from gas with the same physical conditions (same U, n)</a:t>
            </a:r>
          </a:p>
          <a:p>
            <a:pPr eaLnBrk="1" hangingPunct="1">
              <a:defRPr/>
            </a:pPr>
            <a:endParaRPr lang="en-US" sz="2800" dirty="0" smtClean="0">
              <a:cs typeface="Arial" charset="0"/>
            </a:endParaRPr>
          </a:p>
          <a:p>
            <a:pPr eaLnBrk="1" hangingPunct="1">
              <a:defRPr/>
            </a:pPr>
            <a:r>
              <a:rPr lang="en-US" sz="2800" dirty="0" smtClean="0">
                <a:cs typeface="Arial" charset="0"/>
              </a:rPr>
              <a:t>U = Q(H)/4</a:t>
            </a:r>
            <a:r>
              <a:rPr lang="el-GR" sz="2800" dirty="0" smtClean="0">
                <a:cs typeface="Arial" charset="0"/>
              </a:rPr>
              <a:t>π</a:t>
            </a:r>
            <a:r>
              <a:rPr lang="en-US" sz="2800" dirty="0" smtClean="0">
                <a:cs typeface="Arial" charset="0"/>
              </a:rPr>
              <a:t>R</a:t>
            </a:r>
            <a:r>
              <a:rPr lang="en-US" sz="2800" baseline="30000" dirty="0" smtClean="0">
                <a:cs typeface="Arial" charset="0"/>
              </a:rPr>
              <a:t>2</a:t>
            </a:r>
            <a:r>
              <a:rPr lang="en-US" sz="2800" dirty="0" smtClean="0">
                <a:cs typeface="Arial" charset="0"/>
              </a:rPr>
              <a:t>n</a:t>
            </a:r>
            <a:r>
              <a:rPr lang="en-US" sz="2800" baseline="-25000" dirty="0" smtClean="0">
                <a:cs typeface="Arial" charset="0"/>
              </a:rPr>
              <a:t>H</a:t>
            </a:r>
            <a:r>
              <a:rPr lang="en-US" sz="2800" dirty="0" smtClean="0">
                <a:cs typeface="Arial" charset="0"/>
              </a:rPr>
              <a:t>c ~ L/n</a:t>
            </a:r>
            <a:r>
              <a:rPr lang="en-US" sz="2800" baseline="-25000" dirty="0" smtClean="0">
                <a:cs typeface="Arial" charset="0"/>
              </a:rPr>
              <a:t>H</a:t>
            </a:r>
            <a:r>
              <a:rPr lang="en-US" sz="2800" dirty="0" smtClean="0">
                <a:cs typeface="Arial" charset="0"/>
              </a:rPr>
              <a:t>R</a:t>
            </a:r>
            <a:r>
              <a:rPr lang="en-US" sz="2800" baseline="30000" dirty="0" smtClean="0">
                <a:cs typeface="Arial" charset="0"/>
              </a:rPr>
              <a:t>2</a:t>
            </a:r>
          </a:p>
          <a:p>
            <a:pPr lvl="1" eaLnBrk="1" hangingPunct="1">
              <a:defRPr/>
            </a:pPr>
            <a:r>
              <a:rPr lang="en-US" sz="2800" dirty="0" smtClean="0">
                <a:cs typeface="Arial" charset="0"/>
              </a:rPr>
              <a:t>So, for same U, </a:t>
            </a:r>
            <a:r>
              <a:rPr lang="en-US" sz="2800" dirty="0" err="1" smtClean="0">
                <a:cs typeface="Arial" charset="0"/>
              </a:rPr>
              <a:t>n</a:t>
            </a:r>
            <a:r>
              <a:rPr lang="en-US" sz="2800" baseline="-25000" dirty="0" err="1" smtClean="0">
                <a:cs typeface="Arial" charset="0"/>
              </a:rPr>
              <a:t>H</a:t>
            </a:r>
            <a:r>
              <a:rPr lang="en-US" sz="2800" dirty="0" smtClean="0">
                <a:cs typeface="Arial" charset="0"/>
              </a:rPr>
              <a:t>, then expect that…</a:t>
            </a:r>
          </a:p>
          <a:p>
            <a:pPr lvl="1" eaLnBrk="1" hangingPunct="1">
              <a:defRPr/>
            </a:pPr>
            <a:r>
              <a:rPr lang="en-US" sz="2800" dirty="0" smtClean="0">
                <a:cs typeface="Arial" charset="0"/>
              </a:rPr>
              <a:t> </a:t>
            </a:r>
            <a:r>
              <a:rPr lang="en-US" sz="2800" b="1" i="1" u="sng" dirty="0" smtClean="0">
                <a:cs typeface="Arial" charset="0"/>
              </a:rPr>
              <a:t>R ~ L</a:t>
            </a:r>
            <a:r>
              <a:rPr lang="en-US" sz="2800" b="1" i="1" u="sng" baseline="30000" dirty="0" smtClean="0">
                <a:cs typeface="Arial" charset="0"/>
              </a:rPr>
              <a:t>0.5</a:t>
            </a:r>
          </a:p>
          <a:p>
            <a:pPr lvl="1" eaLnBrk="1" hangingPunct="1">
              <a:defRPr/>
            </a:pPr>
            <a:endParaRPr lang="en-US" sz="2800" b="1" i="1" u="sng" baseline="30000" dirty="0" smtClean="0">
              <a:cs typeface="Arial" charset="0"/>
            </a:endParaRPr>
          </a:p>
          <a:p>
            <a:pPr eaLnBrk="1" hangingPunct="1">
              <a:defRPr/>
            </a:pPr>
            <a:r>
              <a:rPr lang="en-US" sz="2800" dirty="0" smtClean="0">
                <a:cs typeface="Arial" charset="0"/>
              </a:rPr>
              <a:t>If it works empirically, single epoch (SE) masses viable.</a:t>
            </a:r>
            <a:endParaRPr lang="en-US" sz="2800" dirty="0" smtClean="0">
              <a:cs typeface="Arial" charset="0"/>
            </a:endParaRPr>
          </a:p>
        </p:txBody>
      </p:sp>
    </p:spTree>
    <p:extLst>
      <p:ext uri="{BB962C8B-B14F-4D97-AF65-F5344CB8AC3E}">
        <p14:creationId xmlns:p14="http://schemas.microsoft.com/office/powerpoint/2010/main" val="40541265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3236</TotalTime>
  <Words>1687</Words>
  <Application>Microsoft Macintosh PowerPoint</Application>
  <PresentationFormat>On-screen Show (4:3)</PresentationFormat>
  <Paragraphs>293</Paragraphs>
  <Slides>31</Slides>
  <Notes>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Horizon</vt:lpstr>
      <vt:lpstr>Microsoft Equation</vt:lpstr>
      <vt:lpstr>Equation</vt:lpstr>
      <vt:lpstr>How to Better Weigh a Black Hole and Other Adventures in Quasar Physics</vt:lpstr>
      <vt:lpstr>How Can We Measure Masses in space?</vt:lpstr>
      <vt:lpstr>From our sun to the galactic core</vt:lpstr>
      <vt:lpstr>“Gargantua” from interstellar </vt:lpstr>
      <vt:lpstr>PowerPoint Presentation</vt:lpstr>
      <vt:lpstr>Reverberation Mapping (RM)</vt:lpstr>
      <vt:lpstr>Does the BLR obey the Virial Theorem?</vt:lpstr>
      <vt:lpstr>How to calibrate the (average) f factor?</vt:lpstr>
      <vt:lpstr>Expect that BLR Scales With Luminosity</vt:lpstr>
      <vt:lpstr>Empirically BLR Scales With Luminosity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More Practical: Single-Epoch C IV Masses vs. Mg II</vt:lpstr>
      <vt:lpstr>Single-Epoch C IV Masses vs. Mg II</vt:lpstr>
      <vt:lpstr>SE C IV Mass Corrections (vs. Mg II)</vt:lpstr>
      <vt:lpstr>SE C IV Mass Corrections (vs. Mg II)</vt:lpstr>
      <vt:lpstr>PowerPoint Presentation</vt:lpstr>
      <vt:lpstr>PowerPoint Presentation</vt:lpstr>
      <vt:lpstr>Eddington Fraction Relationships</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Weigh a Black Hole and Other Adventures in Quasar Physics</dc:title>
  <dc:creator>Mike Brotherton</dc:creator>
  <cp:lastModifiedBy>Mike Brotherton</cp:lastModifiedBy>
  <cp:revision>34</cp:revision>
  <dcterms:created xsi:type="dcterms:W3CDTF">2015-03-22T00:17:02Z</dcterms:created>
  <dcterms:modified xsi:type="dcterms:W3CDTF">2016-12-01T19:49:08Z</dcterms:modified>
</cp:coreProperties>
</file>