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30"/>
  </p:notesMasterIdLst>
  <p:sldIdLst>
    <p:sldId id="256" r:id="rId2"/>
    <p:sldId id="294" r:id="rId3"/>
    <p:sldId id="295" r:id="rId4"/>
    <p:sldId id="296" r:id="rId5"/>
    <p:sldId id="355" r:id="rId6"/>
    <p:sldId id="356" r:id="rId7"/>
    <p:sldId id="357" r:id="rId8"/>
    <p:sldId id="258" r:id="rId9"/>
    <p:sldId id="359" r:id="rId10"/>
    <p:sldId id="358" r:id="rId11"/>
    <p:sldId id="360" r:id="rId12"/>
    <p:sldId id="361" r:id="rId13"/>
    <p:sldId id="362" r:id="rId14"/>
    <p:sldId id="363" r:id="rId15"/>
    <p:sldId id="257" r:id="rId16"/>
    <p:sldId id="366" r:id="rId17"/>
    <p:sldId id="364" r:id="rId18"/>
    <p:sldId id="365" r:id="rId19"/>
    <p:sldId id="371" r:id="rId20"/>
    <p:sldId id="277" r:id="rId21"/>
    <p:sldId id="263" r:id="rId22"/>
    <p:sldId id="265" r:id="rId23"/>
    <p:sldId id="367" r:id="rId24"/>
    <p:sldId id="369" r:id="rId25"/>
    <p:sldId id="370" r:id="rId26"/>
    <p:sldId id="266" r:id="rId27"/>
    <p:sldId id="368" r:id="rId28"/>
    <p:sldId id="26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2"/>
    <p:restoredTop sz="99420" autoAdjust="0"/>
  </p:normalViewPr>
  <p:slideViewPr>
    <p:cSldViewPr snapToGrid="0" snapToObjects="1">
      <p:cViewPr varScale="1">
        <p:scale>
          <a:sx n="118" d="100"/>
          <a:sy n="118" d="100"/>
        </p:scale>
        <p:origin x="24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16DAF-B558-2745-855E-1C6CDC35EED8}" type="datetimeFigureOut">
              <a:rPr lang="en-US" smtClean="0"/>
              <a:t>2/13/21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DB0AB-B179-A442-B4E7-0EB194443DF7}" type="slidenum">
              <a:rPr lang="en-US" smtClean="0"/>
              <a:t>‹#›</a:t>
            </a:fld>
            <a:endParaRPr lang="en-US"/>
          </a:p>
        </p:txBody>
      </p:sp>
    </p:spTree>
    <p:extLst>
      <p:ext uri="{BB962C8B-B14F-4D97-AF65-F5344CB8AC3E}">
        <p14:creationId xmlns:p14="http://schemas.microsoft.com/office/powerpoint/2010/main" val="15579287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6EC320-CB3D-3042-85EE-4703E887D6A4}"/>
              </a:ext>
            </a:extLst>
          </p:cNvPr>
          <p:cNvSpPr>
            <a:spLocks noGrp="1" noChangeArrowheads="1"/>
          </p:cNvSpPr>
          <p:nvPr>
            <p:ph type="sldNum"/>
          </p:nvPr>
        </p:nvSpPr>
        <p:spPr>
          <a:ln/>
        </p:spPr>
        <p:txBody>
          <a:bodyPr/>
          <a:lstStyle/>
          <a:p>
            <a:fld id="{7EAA9274-C289-E44B-B1A4-C30463C272A1}" type="slidenum">
              <a:rPr lang="en-US" altLang="en-US"/>
              <a:pPr/>
              <a:t>5</a:t>
            </a:fld>
            <a:endParaRPr lang="en-US" altLang="en-US"/>
          </a:p>
        </p:txBody>
      </p:sp>
      <p:sp>
        <p:nvSpPr>
          <p:cNvPr id="218113" name="Text Box 1">
            <a:extLst>
              <a:ext uri="{FF2B5EF4-FFF2-40B4-BE49-F238E27FC236}">
                <a16:creationId xmlns:a16="http://schemas.microsoft.com/office/drawing/2014/main" id="{D39DAD17-1607-8C44-933D-C3F391BBF2C2}"/>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8114" name="Text Box 2">
            <a:extLst>
              <a:ext uri="{FF2B5EF4-FFF2-40B4-BE49-F238E27FC236}">
                <a16:creationId xmlns:a16="http://schemas.microsoft.com/office/drawing/2014/main" id="{7C2FC7D1-A548-4140-BACF-2504D042D181}"/>
              </a:ext>
            </a:extLst>
          </p:cNvPr>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2610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4050C2-8D74-CE48-971B-FD4E0385183A}" type="slidenum">
              <a:rPr lang="en-US"/>
              <a:pPr>
                <a:defRPr/>
              </a:pPr>
              <a:t>28</a:t>
            </a:fld>
            <a:endParaRPr lang="en-US"/>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B45073-C49E-7944-8C37-02941B0118D5}"/>
              </a:ext>
            </a:extLst>
          </p:cNvPr>
          <p:cNvSpPr>
            <a:spLocks noGrp="1" noChangeArrowheads="1"/>
          </p:cNvSpPr>
          <p:nvPr>
            <p:ph type="sldNum"/>
          </p:nvPr>
        </p:nvSpPr>
        <p:spPr>
          <a:ln/>
        </p:spPr>
        <p:txBody>
          <a:bodyPr/>
          <a:lstStyle/>
          <a:p>
            <a:fld id="{486A24D7-5B37-8540-A266-F1EDE1AE2EB7}" type="slidenum">
              <a:rPr lang="en-US" altLang="en-US"/>
              <a:pPr/>
              <a:t>6</a:t>
            </a:fld>
            <a:endParaRPr lang="en-US" altLang="en-US"/>
          </a:p>
        </p:txBody>
      </p:sp>
      <p:sp>
        <p:nvSpPr>
          <p:cNvPr id="219137" name="Text Box 1">
            <a:extLst>
              <a:ext uri="{FF2B5EF4-FFF2-40B4-BE49-F238E27FC236}">
                <a16:creationId xmlns:a16="http://schemas.microsoft.com/office/drawing/2014/main" id="{1A883DAC-C4CE-9841-AA6B-A2A40ACA0F7C}"/>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9138" name="Text Box 2">
            <a:extLst>
              <a:ext uri="{FF2B5EF4-FFF2-40B4-BE49-F238E27FC236}">
                <a16:creationId xmlns:a16="http://schemas.microsoft.com/office/drawing/2014/main" id="{054D02CC-3C65-C444-B446-C07AFEA2B94C}"/>
              </a:ext>
            </a:extLst>
          </p:cNvPr>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2970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017FCF-2FBB-C945-966B-C0E12C021059}"/>
              </a:ext>
            </a:extLst>
          </p:cNvPr>
          <p:cNvSpPr>
            <a:spLocks noGrp="1" noChangeArrowheads="1"/>
          </p:cNvSpPr>
          <p:nvPr>
            <p:ph type="sldNum"/>
          </p:nvPr>
        </p:nvSpPr>
        <p:spPr>
          <a:ln/>
        </p:spPr>
        <p:txBody>
          <a:bodyPr/>
          <a:lstStyle/>
          <a:p>
            <a:fld id="{E905A9ED-88FB-FF42-B706-4DA961ED0881}" type="slidenum">
              <a:rPr lang="en-US" altLang="en-US"/>
              <a:pPr/>
              <a:t>7</a:t>
            </a:fld>
            <a:endParaRPr lang="en-US" altLang="en-US"/>
          </a:p>
        </p:txBody>
      </p:sp>
      <p:sp>
        <p:nvSpPr>
          <p:cNvPr id="220161" name="Text Box 1">
            <a:extLst>
              <a:ext uri="{FF2B5EF4-FFF2-40B4-BE49-F238E27FC236}">
                <a16:creationId xmlns:a16="http://schemas.microsoft.com/office/drawing/2014/main" id="{43749E88-E46C-6643-A08E-9E5E2601AAE5}"/>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0162" name="Text Box 2">
            <a:extLst>
              <a:ext uri="{FF2B5EF4-FFF2-40B4-BE49-F238E27FC236}">
                <a16:creationId xmlns:a16="http://schemas.microsoft.com/office/drawing/2014/main" id="{A946624B-9F2F-BE48-A92F-24A3F61BD509}"/>
              </a:ext>
            </a:extLst>
          </p:cNvPr>
          <p:cNvSpPr txBox="1">
            <a:spLocks noGrp="1"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7277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rPr>
              <a:t>Another important parameter in AGN is the black hole mass, which isn’t necessarily a typical SED project but I can really get at this with my quasi-simultaneous spectra.</a:t>
            </a:r>
          </a:p>
          <a:p>
            <a:endParaRPr lang="en-US">
              <a:latin typeface="Calibri" charset="0"/>
            </a:endParaRPr>
          </a:p>
          <a:p>
            <a:r>
              <a:rPr lang="en-US">
                <a:latin typeface="Calibri" charset="0"/>
              </a:rPr>
              <a:t>How do you measure M in AGN?</a:t>
            </a:r>
          </a:p>
          <a:p>
            <a:endParaRPr lang="en-US">
              <a:latin typeface="Calibri" charset="0"/>
            </a:endParaRPr>
          </a:p>
          <a:p>
            <a:r>
              <a:rPr lang="en-US">
                <a:latin typeface="Calibri" charset="0"/>
              </a:rPr>
              <a:t>Spectrum, CIV at high redshift and H</a:t>
            </a:r>
            <a:r>
              <a:rPr lang="el-GR">
                <a:latin typeface="Calibri" charset="0"/>
              </a:rPr>
              <a:t>β</a:t>
            </a:r>
            <a:r>
              <a:rPr lang="en-US">
                <a:latin typeface="Calibri" charset="0"/>
              </a:rPr>
              <a:t> at low.</a:t>
            </a:r>
          </a:p>
          <a:p>
            <a:endParaRPr lang="en-US">
              <a:latin typeface="Calibri" charset="0"/>
            </a:endParaRPr>
          </a:p>
          <a:p>
            <a:r>
              <a:rPr lang="en-US">
                <a:latin typeface="Calibri" charset="0"/>
              </a:rPr>
              <a:t>Ideally measurements using these lines in the same object would agree, but there’s scatter of a factor of a few between them.</a:t>
            </a:r>
          </a:p>
          <a:p>
            <a:endParaRPr lang="en-US">
              <a:latin typeface="Calibri" charset="0"/>
            </a:endParaRPr>
          </a:p>
          <a:p>
            <a:r>
              <a:rPr lang="en-US">
                <a:latin typeface="Calibri" charset="0"/>
              </a:rPr>
              <a:t>I’m interested in understanding this scatter so that I can reduce it.  </a:t>
            </a:r>
          </a:p>
        </p:txBody>
      </p:sp>
      <p:sp>
        <p:nvSpPr>
          <p:cNvPr id="204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7C41B5F-0076-1047-BAD0-9CA7C5949977}" type="slidenum">
              <a:rPr lang="en-US" sz="1200"/>
              <a:pPr/>
              <a:t>21</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2EE3BD-B7DA-4F4D-B99B-7D93F7242C81}" type="slidenum">
              <a:rPr lang="en-US"/>
              <a:pPr>
                <a:defRPr/>
              </a:pPr>
              <a:t>22</a:t>
            </a:fld>
            <a:endParaRPr lang="en-US"/>
          </a:p>
        </p:txBody>
      </p:sp>
      <p:sp>
        <p:nvSpPr>
          <p:cNvPr id="4157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57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2EE3BD-B7DA-4F4D-B99B-7D93F7242C81}" type="slidenum">
              <a:rPr lang="en-US"/>
              <a:pPr>
                <a:defRPr/>
              </a:pPr>
              <a:t>23</a:t>
            </a:fld>
            <a:endParaRPr lang="en-US"/>
          </a:p>
        </p:txBody>
      </p:sp>
      <p:sp>
        <p:nvSpPr>
          <p:cNvPr id="4157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574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29045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2EE3BD-B7DA-4F4D-B99B-7D93F7242C81}" type="slidenum">
              <a:rPr lang="en-US"/>
              <a:pPr>
                <a:defRPr/>
              </a:pPr>
              <a:t>24</a:t>
            </a:fld>
            <a:endParaRPr lang="en-US"/>
          </a:p>
        </p:txBody>
      </p:sp>
      <p:sp>
        <p:nvSpPr>
          <p:cNvPr id="4157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574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428100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0FB5B7-05DB-934F-AF56-0C04AF790E6A}" type="slidenum">
              <a:rPr lang="en-US"/>
              <a:pPr>
                <a:defRPr/>
              </a:pPr>
              <a:t>26</a:t>
            </a:fld>
            <a:endParaRPr lang="en-US"/>
          </a:p>
        </p:txBody>
      </p:sp>
      <p:sp>
        <p:nvSpPr>
          <p:cNvPr id="416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67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2EE3BD-B7DA-4F4D-B99B-7D93F7242C81}" type="slidenum">
              <a:rPr lang="en-US"/>
              <a:pPr>
                <a:defRPr/>
              </a:pPr>
              <a:t>27</a:t>
            </a:fld>
            <a:endParaRPr lang="en-US"/>
          </a:p>
        </p:txBody>
      </p:sp>
      <p:sp>
        <p:nvSpPr>
          <p:cNvPr id="4157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574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191604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2/13/21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4C003-38E8-486A-9BFD-47E55D87241C}" type="datetime1">
              <a:rPr lang="en-US" smtClean="0"/>
              <a:pPr/>
              <a:t>2/13/21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9EAA3-934B-41DB-B3B1-806F4BE5CC37}" type="datetime1">
              <a:rPr lang="en-US" smtClean="0"/>
              <a:pPr/>
              <a:t>2/13/21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6567-6861-954D-A804-944161C69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4B185-FCB7-214F-AF4A-0EFE9B5F90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5BCE-34C8-144C-ADA5-91BAF72D3F34}"/>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C53F6EE-8CFF-EF4C-9756-7A60478D47C8}"/>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E57438-D10A-474F-8012-14A1A8C2EC4D}"/>
              </a:ext>
            </a:extLst>
          </p:cNvPr>
          <p:cNvSpPr>
            <a:spLocks noGrp="1"/>
          </p:cNvSpPr>
          <p:nvPr>
            <p:ph type="sldNum" idx="12"/>
          </p:nvPr>
        </p:nvSpPr>
        <p:spPr/>
        <p:txBody>
          <a:bodyPr/>
          <a:lstStyle>
            <a:lvl1pPr>
              <a:defRPr/>
            </a:lvl1pPr>
          </a:lstStyle>
          <a:p>
            <a:fld id="{A1297244-F9D3-7E4A-AF32-8D0A9784A905}" type="slidenum">
              <a:rPr lang="en-US" altLang="en-US"/>
              <a:pPr/>
              <a:t>‹#›</a:t>
            </a:fld>
            <a:endParaRPr lang="en-US" altLang="en-US"/>
          </a:p>
        </p:txBody>
      </p:sp>
    </p:spTree>
    <p:extLst>
      <p:ext uri="{BB962C8B-B14F-4D97-AF65-F5344CB8AC3E}">
        <p14:creationId xmlns:p14="http://schemas.microsoft.com/office/powerpoint/2010/main" val="144606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2/13/21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2/13/21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2/13/21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2/13/21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2/13/21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2/13/21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2/13/21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2/13/21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2/13/21</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65475" y="3886200"/>
            <a:ext cx="5246913" cy="882645"/>
          </a:xfrm>
        </p:spPr>
        <p:txBody>
          <a:bodyPr>
            <a:noAutofit/>
          </a:bodyPr>
          <a:lstStyle/>
          <a:p>
            <a:r>
              <a:rPr lang="en-US" sz="4000" dirty="0">
                <a:solidFill>
                  <a:schemeClr val="tx1"/>
                </a:solidFill>
              </a:rPr>
              <a:t>Michael Brotherton</a:t>
            </a:r>
          </a:p>
        </p:txBody>
      </p:sp>
      <p:sp>
        <p:nvSpPr>
          <p:cNvPr id="3" name="Title 2"/>
          <p:cNvSpPr>
            <a:spLocks noGrp="1"/>
          </p:cNvSpPr>
          <p:nvPr>
            <p:ph type="ctrTitle"/>
          </p:nvPr>
        </p:nvSpPr>
        <p:spPr>
          <a:xfrm>
            <a:off x="266700" y="1291167"/>
            <a:ext cx="8644467" cy="2186747"/>
          </a:xfrm>
        </p:spPr>
        <p:txBody>
          <a:bodyPr/>
          <a:lstStyle/>
          <a:p>
            <a:r>
              <a:rPr lang="en-US" sz="6600" dirty="0"/>
              <a:t>Supermassive </a:t>
            </a:r>
            <a:br>
              <a:rPr lang="en-US" sz="6600" dirty="0"/>
            </a:br>
            <a:r>
              <a:rPr lang="en-US" sz="6600" dirty="0"/>
              <a:t>Black Holes</a:t>
            </a:r>
          </a:p>
        </p:txBody>
      </p:sp>
      <p:pic>
        <p:nvPicPr>
          <p:cNvPr id="4" name="Picture 3" descr="University_of_Wyoming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885" y="4649102"/>
            <a:ext cx="4990091" cy="1272726"/>
          </a:xfrm>
          <a:prstGeom prst="rect">
            <a:avLst/>
          </a:prstGeom>
          <a:effectLst>
            <a:glow rad="12700">
              <a:srgbClr val="FFFF00">
                <a:alpha val="75000"/>
              </a:srgbClr>
            </a:glow>
          </a:effectLst>
        </p:spPr>
      </p:pic>
    </p:spTree>
    <p:extLst>
      <p:ext uri="{BB962C8B-B14F-4D97-AF65-F5344CB8AC3E}">
        <p14:creationId xmlns:p14="http://schemas.microsoft.com/office/powerpoint/2010/main" val="39735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From our sun to the galactic core</a:t>
            </a:r>
          </a:p>
        </p:txBody>
      </p:sp>
      <p:sp>
        <p:nvSpPr>
          <p:cNvPr id="5" name="TextBox 4"/>
          <p:cNvSpPr txBox="1"/>
          <p:nvPr/>
        </p:nvSpPr>
        <p:spPr>
          <a:xfrm>
            <a:off x="5105400" y="1437851"/>
            <a:ext cx="3429000" cy="4524315"/>
          </a:xfrm>
          <a:prstGeom prst="rect">
            <a:avLst/>
          </a:prstGeom>
          <a:noFill/>
        </p:spPr>
        <p:txBody>
          <a:bodyPr wrap="square" rtlCol="0">
            <a:spAutoFit/>
          </a:bodyPr>
          <a:lstStyle/>
          <a:p>
            <a:r>
              <a:rPr lang="en-US" sz="2400" dirty="0"/>
              <a:t>Groups at Max Planck and </a:t>
            </a:r>
            <a:r>
              <a:rPr lang="en-US" sz="2400" u="sng" dirty="0"/>
              <a:t>UCLA</a:t>
            </a:r>
            <a:r>
              <a:rPr lang="en-US" sz="2400" dirty="0"/>
              <a:t> have been observing the center of the Milky Way for over two decades, tracing the orbits of stars using the Keck and VLT telescopes.  The mass of the central dark object lurking there is about 4 </a:t>
            </a:r>
            <a:r>
              <a:rPr lang="en-US" sz="2400" u="sng" dirty="0"/>
              <a:t>million</a:t>
            </a:r>
            <a:r>
              <a:rPr lang="en-US" sz="2400" dirty="0"/>
              <a:t> solar masses.  That’s </a:t>
            </a:r>
            <a:r>
              <a:rPr lang="en-US" sz="2400" b="1" dirty="0"/>
              <a:t>SUPERMASSIVE</a:t>
            </a:r>
            <a:r>
              <a:rPr lang="en-US" sz="2400" dirty="0"/>
              <a:t>!  And also worth the Nobel Prize in Physics in 2020.</a:t>
            </a:r>
          </a:p>
        </p:txBody>
      </p:sp>
      <p:pic>
        <p:nvPicPr>
          <p:cNvPr id="6" name="Picture 5">
            <a:extLst>
              <a:ext uri="{FF2B5EF4-FFF2-40B4-BE49-F238E27FC236}">
                <a16:creationId xmlns:a16="http://schemas.microsoft.com/office/drawing/2014/main" id="{716636F8-EBCB-7A4D-A5E2-4DAB3733B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20" y="1544213"/>
            <a:ext cx="4226379" cy="4179935"/>
          </a:xfrm>
          <a:prstGeom prst="rect">
            <a:avLst/>
          </a:prstGeom>
        </p:spPr>
      </p:pic>
    </p:spTree>
    <p:extLst>
      <p:ext uri="{BB962C8B-B14F-4D97-AF65-F5344CB8AC3E}">
        <p14:creationId xmlns:p14="http://schemas.microsoft.com/office/powerpoint/2010/main" val="119438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88FB88-9A30-284B-AD73-8E40CE79E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43" y="949552"/>
            <a:ext cx="7609114" cy="5002288"/>
          </a:xfrm>
          <a:prstGeom prst="rect">
            <a:avLst/>
          </a:prstGeom>
        </p:spPr>
      </p:pic>
      <p:sp>
        <p:nvSpPr>
          <p:cNvPr id="2" name="Title 1"/>
          <p:cNvSpPr>
            <a:spLocks noGrp="1"/>
          </p:cNvSpPr>
          <p:nvPr>
            <p:ph type="title"/>
          </p:nvPr>
        </p:nvSpPr>
        <p:spPr>
          <a:xfrm>
            <a:off x="609600" y="274638"/>
            <a:ext cx="7924800" cy="759505"/>
          </a:xfrm>
        </p:spPr>
        <p:txBody>
          <a:bodyPr/>
          <a:lstStyle/>
          <a:p>
            <a:pPr algn="ctr"/>
            <a:r>
              <a:rPr lang="en-US" dirty="0"/>
              <a:t>Hubble Doing its Job for Other Galaxies</a:t>
            </a:r>
          </a:p>
        </p:txBody>
      </p:sp>
      <p:sp>
        <p:nvSpPr>
          <p:cNvPr id="5" name="TextBox 4"/>
          <p:cNvSpPr txBox="1"/>
          <p:nvPr/>
        </p:nvSpPr>
        <p:spPr>
          <a:xfrm>
            <a:off x="609600" y="5951840"/>
            <a:ext cx="8730343" cy="461665"/>
          </a:xfrm>
          <a:prstGeom prst="rect">
            <a:avLst/>
          </a:prstGeom>
          <a:noFill/>
        </p:spPr>
        <p:txBody>
          <a:bodyPr wrap="square" rtlCol="0">
            <a:spAutoFit/>
          </a:bodyPr>
          <a:lstStyle/>
          <a:p>
            <a:r>
              <a:rPr lang="en-US" sz="2400" dirty="0"/>
              <a:t>About 300 </a:t>
            </a:r>
            <a:r>
              <a:rPr lang="en-US" sz="2400" u="sng" dirty="0"/>
              <a:t>million</a:t>
            </a:r>
            <a:r>
              <a:rPr lang="en-US" sz="2400" dirty="0"/>
              <a:t> solar masses.  That’s even more </a:t>
            </a:r>
            <a:r>
              <a:rPr lang="en-US" sz="2400" b="1" dirty="0"/>
              <a:t>SUPERMASSIVE</a:t>
            </a:r>
            <a:r>
              <a:rPr lang="en-US" sz="2400" dirty="0"/>
              <a:t>!</a:t>
            </a:r>
          </a:p>
        </p:txBody>
      </p:sp>
    </p:spTree>
    <p:extLst>
      <p:ext uri="{BB962C8B-B14F-4D97-AF65-F5344CB8AC3E}">
        <p14:creationId xmlns:p14="http://schemas.microsoft.com/office/powerpoint/2010/main" val="234928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59505"/>
          </a:xfrm>
        </p:spPr>
        <p:txBody>
          <a:bodyPr/>
          <a:lstStyle/>
          <a:p>
            <a:pPr algn="ctr"/>
            <a:r>
              <a:rPr lang="en-US" dirty="0"/>
              <a:t>The Water Maser Disk in NGC 4258</a:t>
            </a:r>
          </a:p>
        </p:txBody>
      </p:sp>
      <p:sp>
        <p:nvSpPr>
          <p:cNvPr id="5" name="TextBox 4"/>
          <p:cNvSpPr txBox="1"/>
          <p:nvPr/>
        </p:nvSpPr>
        <p:spPr>
          <a:xfrm>
            <a:off x="435428" y="5962726"/>
            <a:ext cx="8273143" cy="461665"/>
          </a:xfrm>
          <a:prstGeom prst="rect">
            <a:avLst/>
          </a:prstGeom>
          <a:noFill/>
        </p:spPr>
        <p:txBody>
          <a:bodyPr wrap="square" rtlCol="0">
            <a:spAutoFit/>
          </a:bodyPr>
          <a:lstStyle/>
          <a:p>
            <a:r>
              <a:rPr lang="en-US" sz="2400" dirty="0"/>
              <a:t>NRAO/Greenhill.  About 36 </a:t>
            </a:r>
            <a:r>
              <a:rPr lang="en-US" sz="2400" u="sng" dirty="0"/>
              <a:t>million</a:t>
            </a:r>
            <a:r>
              <a:rPr lang="en-US" sz="2400" dirty="0"/>
              <a:t> solar masses.  Still </a:t>
            </a:r>
            <a:r>
              <a:rPr lang="en-US" sz="2400" b="1" dirty="0"/>
              <a:t>SUPERMASSIVE</a:t>
            </a:r>
            <a:r>
              <a:rPr lang="en-US" sz="2400" dirty="0"/>
              <a:t>!</a:t>
            </a:r>
          </a:p>
        </p:txBody>
      </p:sp>
      <p:pic>
        <p:nvPicPr>
          <p:cNvPr id="4" name="Picture 3">
            <a:extLst>
              <a:ext uri="{FF2B5EF4-FFF2-40B4-BE49-F238E27FC236}">
                <a16:creationId xmlns:a16="http://schemas.microsoft.com/office/drawing/2014/main" id="{5EC4C565-BC81-B44E-97EF-4AC25E658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00" y="1143000"/>
            <a:ext cx="3276600" cy="4572000"/>
          </a:xfrm>
          <a:prstGeom prst="rect">
            <a:avLst/>
          </a:prstGeom>
        </p:spPr>
      </p:pic>
    </p:spTree>
    <p:extLst>
      <p:ext uri="{BB962C8B-B14F-4D97-AF65-F5344CB8AC3E}">
        <p14:creationId xmlns:p14="http://schemas.microsoft.com/office/powerpoint/2010/main" val="2758791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6" y="332657"/>
            <a:ext cx="8773886" cy="759505"/>
          </a:xfrm>
        </p:spPr>
        <p:txBody>
          <a:bodyPr/>
          <a:lstStyle/>
          <a:p>
            <a:pPr algn="ctr"/>
            <a:r>
              <a:rPr lang="en-US" dirty="0" err="1"/>
              <a:t>AlMA</a:t>
            </a:r>
            <a:r>
              <a:rPr lang="en-US" dirty="0"/>
              <a:t> Resolves Molecular Gas (CO) in NGC 1332</a:t>
            </a:r>
          </a:p>
        </p:txBody>
      </p:sp>
      <p:sp>
        <p:nvSpPr>
          <p:cNvPr id="5" name="TextBox 4"/>
          <p:cNvSpPr txBox="1"/>
          <p:nvPr/>
        </p:nvSpPr>
        <p:spPr>
          <a:xfrm>
            <a:off x="435428" y="5962726"/>
            <a:ext cx="8273143" cy="461665"/>
          </a:xfrm>
          <a:prstGeom prst="rect">
            <a:avLst/>
          </a:prstGeom>
          <a:noFill/>
        </p:spPr>
        <p:txBody>
          <a:bodyPr wrap="square" rtlCol="0">
            <a:spAutoFit/>
          </a:bodyPr>
          <a:lstStyle/>
          <a:p>
            <a:r>
              <a:rPr lang="en-US" sz="2400" dirty="0"/>
              <a:t>Barth et al (2016).  About 660 </a:t>
            </a:r>
            <a:r>
              <a:rPr lang="en-US" sz="2400" u="sng" dirty="0"/>
              <a:t>million</a:t>
            </a:r>
            <a:r>
              <a:rPr lang="en-US" sz="2400" dirty="0"/>
              <a:t> solar masses. </a:t>
            </a:r>
            <a:r>
              <a:rPr lang="en-US" sz="2400" b="1" dirty="0"/>
              <a:t>SUPERMASSIVE</a:t>
            </a:r>
            <a:r>
              <a:rPr lang="en-US" sz="2400" dirty="0"/>
              <a:t>!</a:t>
            </a:r>
          </a:p>
        </p:txBody>
      </p:sp>
      <p:pic>
        <p:nvPicPr>
          <p:cNvPr id="6" name="Picture 5">
            <a:extLst>
              <a:ext uri="{FF2B5EF4-FFF2-40B4-BE49-F238E27FC236}">
                <a16:creationId xmlns:a16="http://schemas.microsoft.com/office/drawing/2014/main" id="{D1576E54-8D4B-6943-93E9-51B361013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289050"/>
            <a:ext cx="5715000" cy="4279900"/>
          </a:xfrm>
          <a:prstGeom prst="rect">
            <a:avLst/>
          </a:prstGeom>
        </p:spPr>
      </p:pic>
    </p:spTree>
    <p:extLst>
      <p:ext uri="{BB962C8B-B14F-4D97-AF65-F5344CB8AC3E}">
        <p14:creationId xmlns:p14="http://schemas.microsoft.com/office/powerpoint/2010/main" val="1111040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6" y="713657"/>
            <a:ext cx="8773886" cy="759505"/>
          </a:xfrm>
        </p:spPr>
        <p:txBody>
          <a:bodyPr/>
          <a:lstStyle/>
          <a:p>
            <a:pPr algn="ctr"/>
            <a:r>
              <a:rPr lang="en-US" dirty="0"/>
              <a:t>The Key to Measuring Black Hole Masses </a:t>
            </a:r>
            <a:br>
              <a:rPr lang="en-US" dirty="0"/>
            </a:br>
            <a:r>
              <a:rPr lang="en-US" dirty="0"/>
              <a:t>In the Milky Way and Other Galaxies?</a:t>
            </a:r>
          </a:p>
        </p:txBody>
      </p:sp>
      <p:sp>
        <p:nvSpPr>
          <p:cNvPr id="5" name="TextBox 4"/>
          <p:cNvSpPr txBox="1"/>
          <p:nvPr/>
        </p:nvSpPr>
        <p:spPr>
          <a:xfrm>
            <a:off x="435427" y="2403098"/>
            <a:ext cx="8273143" cy="3416320"/>
          </a:xfrm>
          <a:prstGeom prst="rect">
            <a:avLst/>
          </a:prstGeom>
          <a:noFill/>
        </p:spPr>
        <p:txBody>
          <a:bodyPr wrap="square" rtlCol="0">
            <a:spAutoFit/>
          </a:bodyPr>
          <a:lstStyle/>
          <a:p>
            <a:r>
              <a:rPr lang="en-US" sz="2400" dirty="0"/>
              <a:t>Spatial Resolution! </a:t>
            </a:r>
          </a:p>
          <a:p>
            <a:endParaRPr lang="en-US" sz="2400" dirty="0"/>
          </a:p>
          <a:p>
            <a:r>
              <a:rPr lang="en-US" sz="2400" dirty="0"/>
              <a:t>The Hubble Space Telescope, </a:t>
            </a:r>
          </a:p>
          <a:p>
            <a:r>
              <a:rPr lang="en-US" sz="2400" dirty="0"/>
              <a:t>Keck and VLT (using Adaptive Optics)</a:t>
            </a:r>
          </a:p>
          <a:p>
            <a:r>
              <a:rPr lang="en-US" sz="2400" dirty="0"/>
              <a:t>Very Long Baseline Interferometry in Radio,</a:t>
            </a:r>
          </a:p>
          <a:p>
            <a:r>
              <a:rPr lang="en-US" sz="2400" dirty="0"/>
              <a:t>ALMA (Interferometry at millimeter wavelengths)</a:t>
            </a:r>
          </a:p>
          <a:p>
            <a:endParaRPr lang="en-US" sz="2400" dirty="0"/>
          </a:p>
          <a:p>
            <a:r>
              <a:rPr lang="en-US" sz="2400" dirty="0"/>
              <a:t>More Challenging in Distant Active Galaxies, the Quasars….They’re generally too far away to resolve their solar-system-sized structures.</a:t>
            </a:r>
          </a:p>
        </p:txBody>
      </p:sp>
    </p:spTree>
    <p:extLst>
      <p:ext uri="{BB962C8B-B14F-4D97-AF65-F5344CB8AC3E}">
        <p14:creationId xmlns:p14="http://schemas.microsoft.com/office/powerpoint/2010/main" val="77841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6166"/>
            <a:ext cx="7924800" cy="761471"/>
          </a:xfrm>
        </p:spPr>
        <p:txBody>
          <a:bodyPr/>
          <a:lstStyle/>
          <a:p>
            <a:pPr algn="ctr"/>
            <a:r>
              <a:rPr lang="en-US" dirty="0"/>
              <a:t>“Pictures” of</a:t>
            </a:r>
            <a:br>
              <a:rPr lang="en-US" dirty="0"/>
            </a:br>
            <a:r>
              <a:rPr lang="en-US" dirty="0"/>
              <a:t>Active Galactic Nuclei or Quasars	</a:t>
            </a:r>
          </a:p>
        </p:txBody>
      </p:sp>
      <p:sp>
        <p:nvSpPr>
          <p:cNvPr id="5" name="TextBox 4"/>
          <p:cNvSpPr txBox="1"/>
          <p:nvPr/>
        </p:nvSpPr>
        <p:spPr>
          <a:xfrm>
            <a:off x="3081867" y="6017737"/>
            <a:ext cx="2990272" cy="461665"/>
          </a:xfrm>
          <a:prstGeom prst="rect">
            <a:avLst/>
          </a:prstGeom>
          <a:noFill/>
        </p:spPr>
        <p:txBody>
          <a:bodyPr wrap="none" rtlCol="0">
            <a:spAutoFit/>
          </a:bodyPr>
          <a:lstStyle/>
          <a:p>
            <a:pPr algn="ctr"/>
            <a:r>
              <a:rPr lang="en-US" sz="2400" dirty="0"/>
              <a:t>100 Million Solar Masses</a:t>
            </a:r>
          </a:p>
        </p:txBody>
      </p:sp>
      <p:pic>
        <p:nvPicPr>
          <p:cNvPr id="8" name="Content Placeholder 7">
            <a:extLst>
              <a:ext uri="{FF2B5EF4-FFF2-40B4-BE49-F238E27FC236}">
                <a16:creationId xmlns:a16="http://schemas.microsoft.com/office/drawing/2014/main" id="{D0CC2E70-C519-FB4C-BC6C-DA02A8D3117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2655" y="1600200"/>
            <a:ext cx="7318690" cy="4114800"/>
          </a:xfrm>
        </p:spPr>
      </p:pic>
    </p:spTree>
    <p:extLst>
      <p:ext uri="{BB962C8B-B14F-4D97-AF65-F5344CB8AC3E}">
        <p14:creationId xmlns:p14="http://schemas.microsoft.com/office/powerpoint/2010/main" val="2905835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6166"/>
            <a:ext cx="7924800" cy="761471"/>
          </a:xfrm>
        </p:spPr>
        <p:txBody>
          <a:bodyPr/>
          <a:lstStyle/>
          <a:p>
            <a:pPr algn="ctr"/>
            <a:r>
              <a:rPr lang="en-US" dirty="0"/>
              <a:t>“Pictures” of</a:t>
            </a:r>
            <a:br>
              <a:rPr lang="en-US" dirty="0"/>
            </a:br>
            <a:r>
              <a:rPr lang="en-US" dirty="0"/>
              <a:t>Active Galactic Nuclei or Quasars	</a:t>
            </a:r>
          </a:p>
        </p:txBody>
      </p:sp>
      <p:pic>
        <p:nvPicPr>
          <p:cNvPr id="7" name="Content Placeholder 6">
            <a:extLst>
              <a:ext uri="{FF2B5EF4-FFF2-40B4-BE49-F238E27FC236}">
                <a16:creationId xmlns:a16="http://schemas.microsoft.com/office/drawing/2014/main" id="{146C6998-83AD-8A42-B194-B7A4C0C2DF8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8933" y="1600200"/>
            <a:ext cx="7186133" cy="4114800"/>
          </a:xfrm>
        </p:spPr>
      </p:pic>
    </p:spTree>
    <p:extLst>
      <p:ext uri="{BB962C8B-B14F-4D97-AF65-F5344CB8AC3E}">
        <p14:creationId xmlns:p14="http://schemas.microsoft.com/office/powerpoint/2010/main" val="2454097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6166"/>
            <a:ext cx="7924800" cy="761471"/>
          </a:xfrm>
        </p:spPr>
        <p:txBody>
          <a:bodyPr/>
          <a:lstStyle/>
          <a:p>
            <a:pPr algn="ctr"/>
            <a:r>
              <a:rPr lang="en-US" dirty="0"/>
              <a:t>“</a:t>
            </a:r>
            <a:r>
              <a:rPr lang="en-US" dirty="0" err="1"/>
              <a:t>Gargantua</a:t>
            </a:r>
            <a:r>
              <a:rPr lang="en-US" dirty="0"/>
              <a:t>” from </a:t>
            </a:r>
            <a:r>
              <a:rPr lang="en-US" i="1" dirty="0"/>
              <a:t>interstellar</a:t>
            </a:r>
            <a:r>
              <a:rPr lang="en-US" dirty="0"/>
              <a:t>	</a:t>
            </a:r>
          </a:p>
        </p:txBody>
      </p:sp>
      <p:pic>
        <p:nvPicPr>
          <p:cNvPr id="4" name="Content Placeholder 3" descr="gargantua_by_kvikki-d8777dk.jp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t="18309" b="18309"/>
          <a:stretch>
            <a:fillRect/>
          </a:stretch>
        </p:blipFill>
        <p:spPr/>
      </p:pic>
      <p:sp>
        <p:nvSpPr>
          <p:cNvPr id="5" name="TextBox 4"/>
          <p:cNvSpPr txBox="1"/>
          <p:nvPr/>
        </p:nvSpPr>
        <p:spPr>
          <a:xfrm>
            <a:off x="3081867" y="6017737"/>
            <a:ext cx="2990272" cy="461665"/>
          </a:xfrm>
          <a:prstGeom prst="rect">
            <a:avLst/>
          </a:prstGeom>
          <a:noFill/>
        </p:spPr>
        <p:txBody>
          <a:bodyPr wrap="none" rtlCol="0">
            <a:spAutoFit/>
          </a:bodyPr>
          <a:lstStyle/>
          <a:p>
            <a:pPr algn="ctr"/>
            <a:r>
              <a:rPr lang="en-US" sz="2400" dirty="0"/>
              <a:t>100 Million Solar Masses</a:t>
            </a:r>
          </a:p>
        </p:txBody>
      </p:sp>
    </p:spTree>
    <p:extLst>
      <p:ext uri="{BB962C8B-B14F-4D97-AF65-F5344CB8AC3E}">
        <p14:creationId xmlns:p14="http://schemas.microsoft.com/office/powerpoint/2010/main" val="19222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6166"/>
            <a:ext cx="7924800" cy="1401233"/>
          </a:xfrm>
        </p:spPr>
        <p:txBody>
          <a:bodyPr/>
          <a:lstStyle/>
          <a:p>
            <a:pPr algn="ctr"/>
            <a:r>
              <a:rPr lang="en-US" dirty="0"/>
              <a:t>More Scientifically Accurate “Gargantua” from </a:t>
            </a:r>
            <a:r>
              <a:rPr lang="en-US" i="1" dirty="0"/>
              <a:t>interstellar</a:t>
            </a:r>
            <a:br>
              <a:rPr lang="en-US" i="1" dirty="0"/>
            </a:br>
            <a:r>
              <a:rPr lang="en-US" i="1" dirty="0"/>
              <a:t>(</a:t>
            </a:r>
            <a:r>
              <a:rPr lang="en-US" dirty="0"/>
              <a:t>James et al. 2015)</a:t>
            </a:r>
          </a:p>
        </p:txBody>
      </p:sp>
      <p:sp>
        <p:nvSpPr>
          <p:cNvPr id="5" name="TextBox 4"/>
          <p:cNvSpPr txBox="1"/>
          <p:nvPr/>
        </p:nvSpPr>
        <p:spPr>
          <a:xfrm>
            <a:off x="3081867" y="6017737"/>
            <a:ext cx="2990272" cy="461665"/>
          </a:xfrm>
          <a:prstGeom prst="rect">
            <a:avLst/>
          </a:prstGeom>
          <a:noFill/>
        </p:spPr>
        <p:txBody>
          <a:bodyPr wrap="none" rtlCol="0">
            <a:spAutoFit/>
          </a:bodyPr>
          <a:lstStyle/>
          <a:p>
            <a:pPr algn="ctr"/>
            <a:r>
              <a:rPr lang="en-US" sz="2400" dirty="0"/>
              <a:t>100 Million Solar Masses</a:t>
            </a:r>
          </a:p>
        </p:txBody>
      </p:sp>
      <p:pic>
        <p:nvPicPr>
          <p:cNvPr id="8" name="Content Placeholder 7">
            <a:extLst>
              <a:ext uri="{FF2B5EF4-FFF2-40B4-BE49-F238E27FC236}">
                <a16:creationId xmlns:a16="http://schemas.microsoft.com/office/drawing/2014/main" id="{4402F1FE-FCD1-8E40-AE83-2812943A9C6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39168" y="2057399"/>
            <a:ext cx="7192601" cy="3352801"/>
          </a:xfrm>
        </p:spPr>
      </p:pic>
    </p:spTree>
    <p:extLst>
      <p:ext uri="{BB962C8B-B14F-4D97-AF65-F5344CB8AC3E}">
        <p14:creationId xmlns:p14="http://schemas.microsoft.com/office/powerpoint/2010/main" val="2277644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6830"/>
            <a:ext cx="7924800" cy="1210808"/>
          </a:xfrm>
        </p:spPr>
        <p:txBody>
          <a:bodyPr/>
          <a:lstStyle/>
          <a:p>
            <a:pPr algn="ctr"/>
            <a:r>
              <a:rPr lang="en-US" dirty="0"/>
              <a:t>The real thing: </a:t>
            </a:r>
            <a:br>
              <a:rPr lang="en-US" dirty="0"/>
            </a:br>
            <a:r>
              <a:rPr lang="en-US" dirty="0"/>
              <a:t>m87 with the Event Horizon Telescope</a:t>
            </a:r>
          </a:p>
        </p:txBody>
      </p:sp>
      <p:sp>
        <p:nvSpPr>
          <p:cNvPr id="5" name="TextBox 4"/>
          <p:cNvSpPr txBox="1"/>
          <p:nvPr/>
        </p:nvSpPr>
        <p:spPr>
          <a:xfrm>
            <a:off x="1224168" y="6017737"/>
            <a:ext cx="6705683" cy="461665"/>
          </a:xfrm>
          <a:prstGeom prst="rect">
            <a:avLst/>
          </a:prstGeom>
          <a:noFill/>
        </p:spPr>
        <p:txBody>
          <a:bodyPr wrap="none" rtlCol="0">
            <a:spAutoFit/>
          </a:bodyPr>
          <a:lstStyle/>
          <a:p>
            <a:pPr algn="ctr"/>
            <a:r>
              <a:rPr lang="en-US" sz="2400" dirty="0"/>
              <a:t>~6 Billion Solar Masses, about 40 micro-</a:t>
            </a:r>
            <a:r>
              <a:rPr lang="en-US" sz="2400" dirty="0" err="1"/>
              <a:t>arseconds</a:t>
            </a:r>
            <a:r>
              <a:rPr lang="en-US" sz="2400" dirty="0"/>
              <a:t> across</a:t>
            </a:r>
          </a:p>
        </p:txBody>
      </p:sp>
      <p:pic>
        <p:nvPicPr>
          <p:cNvPr id="5122" name="Picture 2" descr="A dark spot surrounded by doughnut shaped orange-yellow ring">
            <a:extLst>
              <a:ext uri="{FF2B5EF4-FFF2-40B4-BE49-F238E27FC236}">
                <a16:creationId xmlns:a16="http://schemas.microsoft.com/office/drawing/2014/main" id="{7B72D020-F3CB-A24E-B6CD-C92A0CF2F570}"/>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2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What is a Black Hole?</a:t>
            </a:r>
          </a:p>
        </p:txBody>
      </p:sp>
      <p:pic>
        <p:nvPicPr>
          <p:cNvPr id="4" name="Picture 4" descr="18_12_FigureC">
            <a:extLst>
              <a:ext uri="{FF2B5EF4-FFF2-40B4-BE49-F238E27FC236}">
                <a16:creationId xmlns:a16="http://schemas.microsoft.com/office/drawing/2014/main" id="{E4DD3BA3-527C-7946-8E2C-93899C5A4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8194"/>
          <a:stretch>
            <a:fillRect/>
          </a:stretch>
        </p:blipFill>
        <p:spPr bwMode="auto">
          <a:xfrm>
            <a:off x="1518950" y="1850571"/>
            <a:ext cx="6106099" cy="439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5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ile:Black hole - Messier 87 (cropped).jpg">
            <a:extLst>
              <a:ext uri="{FF2B5EF4-FFF2-40B4-BE49-F238E27FC236}">
                <a16:creationId xmlns:a16="http://schemas.microsoft.com/office/drawing/2014/main" id="{4ED73DC2-4F49-2F4B-8E88-F03395502B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57" t="31054" r="32313" b="42518"/>
          <a:stretch/>
        </p:blipFill>
        <p:spPr bwMode="auto">
          <a:xfrm>
            <a:off x="1" y="868011"/>
            <a:ext cx="7129303"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a:extLst>
              <a:ext uri="{FF2B5EF4-FFF2-40B4-BE49-F238E27FC236}">
                <a16:creationId xmlns:a16="http://schemas.microsoft.com/office/drawing/2014/main" id="{50B2B20D-1826-B24E-9D1C-177524D6CEAF}"/>
              </a:ext>
            </a:extLst>
          </p:cNvPr>
          <p:cNvPicPr>
            <a:picLocks noGrp="1" noChangeAspect="1"/>
          </p:cNvPicPr>
          <p:nvPr>
            <p:ph idx="1"/>
          </p:nvPr>
        </p:nvPicPr>
        <p:blipFill>
          <a:blip r:embed="rId3"/>
          <a:stretch>
            <a:fillRect/>
          </a:stretch>
        </p:blipFill>
        <p:spPr>
          <a:xfrm>
            <a:off x="4055418" y="857250"/>
            <a:ext cx="6029459" cy="5165022"/>
          </a:xfrm>
        </p:spPr>
      </p:pic>
      <p:sp>
        <p:nvSpPr>
          <p:cNvPr id="2" name="Title 1">
            <a:extLst>
              <a:ext uri="{FF2B5EF4-FFF2-40B4-BE49-F238E27FC236}">
                <a16:creationId xmlns:a16="http://schemas.microsoft.com/office/drawing/2014/main" id="{6C3B3455-4CC9-2842-AA81-975E1FE965D4}"/>
              </a:ext>
            </a:extLst>
          </p:cNvPr>
          <p:cNvSpPr>
            <a:spLocks noGrp="1"/>
          </p:cNvSpPr>
          <p:nvPr>
            <p:ph type="title"/>
          </p:nvPr>
        </p:nvSpPr>
        <p:spPr>
          <a:xfrm>
            <a:off x="0" y="902155"/>
            <a:ext cx="9144000" cy="682669"/>
          </a:xfrm>
        </p:spPr>
        <p:txBody>
          <a:bodyPr>
            <a:normAutofit fontScale="90000"/>
          </a:bodyPr>
          <a:lstStyle/>
          <a:p>
            <a:pPr algn="ctr"/>
            <a:r>
              <a:rPr lang="en-US" sz="4000" dirty="0"/>
              <a:t>  Science &amp; Science Fiction</a:t>
            </a:r>
          </a:p>
        </p:txBody>
      </p:sp>
      <p:sp>
        <p:nvSpPr>
          <p:cNvPr id="6" name="Rectangle 5">
            <a:extLst>
              <a:ext uri="{FF2B5EF4-FFF2-40B4-BE49-F238E27FC236}">
                <a16:creationId xmlns:a16="http://schemas.microsoft.com/office/drawing/2014/main" id="{75FE5469-9AA7-7F45-90B7-03309DB7E35B}"/>
              </a:ext>
            </a:extLst>
          </p:cNvPr>
          <p:cNvSpPr/>
          <p:nvPr/>
        </p:nvSpPr>
        <p:spPr>
          <a:xfrm>
            <a:off x="1" y="5410084"/>
            <a:ext cx="4055417" cy="369332"/>
          </a:xfrm>
          <a:prstGeom prst="rect">
            <a:avLst/>
          </a:prstGeom>
        </p:spPr>
        <p:txBody>
          <a:bodyPr wrap="square">
            <a:spAutoFit/>
          </a:bodyPr>
          <a:lstStyle/>
          <a:p>
            <a:r>
              <a:rPr lang="en-US" dirty="0">
                <a:solidFill>
                  <a:schemeClr val="bg1"/>
                </a:solidFill>
                <a:latin typeface="Helvetica" pitchFamily="2" charset="0"/>
              </a:rPr>
              <a:t>M87: Event Horizon Telescope (2019)</a:t>
            </a:r>
          </a:p>
        </p:txBody>
      </p:sp>
      <p:sp>
        <p:nvSpPr>
          <p:cNvPr id="13" name="Rectangle 12">
            <a:extLst>
              <a:ext uri="{FF2B5EF4-FFF2-40B4-BE49-F238E27FC236}">
                <a16:creationId xmlns:a16="http://schemas.microsoft.com/office/drawing/2014/main" id="{28A8A50F-7DEA-7043-9E69-F76DE2F15083}"/>
              </a:ext>
            </a:extLst>
          </p:cNvPr>
          <p:cNvSpPr/>
          <p:nvPr/>
        </p:nvSpPr>
        <p:spPr>
          <a:xfrm>
            <a:off x="4055418" y="5380158"/>
            <a:ext cx="4972049" cy="646331"/>
          </a:xfrm>
          <a:prstGeom prst="rect">
            <a:avLst/>
          </a:prstGeom>
        </p:spPr>
        <p:txBody>
          <a:bodyPr wrap="square">
            <a:spAutoFit/>
          </a:bodyPr>
          <a:lstStyle/>
          <a:p>
            <a:r>
              <a:rPr lang="en-US" dirty="0">
                <a:latin typeface="Helvetica" pitchFamily="2" charset="0"/>
              </a:rPr>
              <a:t>Double Negative artists/DNGR/</a:t>
            </a:r>
            <a:r>
              <a:rPr lang="en-US" baseline="30000" dirty="0">
                <a:latin typeface="Helvetica" pitchFamily="2" charset="0"/>
              </a:rPr>
              <a:t>TM </a:t>
            </a:r>
            <a:r>
              <a:rPr lang="en-US" dirty="0">
                <a:latin typeface="Helvetica" pitchFamily="2" charset="0"/>
              </a:rPr>
              <a:t>&amp; </a:t>
            </a:r>
          </a:p>
          <a:p>
            <a:r>
              <a:rPr lang="en-US" dirty="0">
                <a:latin typeface="Helvetica" pitchFamily="2" charset="0"/>
              </a:rPr>
              <a:t>© Warner Bros. </a:t>
            </a:r>
            <a:r>
              <a:rPr lang="en-US">
                <a:latin typeface="Helvetica" pitchFamily="2" charset="0"/>
              </a:rPr>
              <a:t>Entertainment (2014)</a:t>
            </a:r>
            <a:endParaRPr lang="en-US" dirty="0">
              <a:latin typeface="Helvetica" pitchFamily="2" charset="0"/>
            </a:endParaRPr>
          </a:p>
        </p:txBody>
      </p:sp>
    </p:spTree>
    <p:extLst>
      <p:ext uri="{BB962C8B-B14F-4D97-AF65-F5344CB8AC3E}">
        <p14:creationId xmlns:p14="http://schemas.microsoft.com/office/powerpoint/2010/main" val="157455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31" descr="MRK509spex.png"/>
          <p:cNvPicPr>
            <a:picLocks noChangeAspect="1"/>
          </p:cNvPicPr>
          <p:nvPr/>
        </p:nvPicPr>
        <p:blipFill>
          <a:blip r:embed="rId4">
            <a:extLst>
              <a:ext uri="{28A0092B-C50C-407E-A947-70E740481C1C}">
                <a14:useLocalDpi xmlns:a14="http://schemas.microsoft.com/office/drawing/2010/main" val="0"/>
              </a:ext>
            </a:extLst>
          </a:blip>
          <a:srcRect l="3036" t="66383" r="2779" b="5647"/>
          <a:stretch>
            <a:fillRect/>
          </a:stretch>
        </p:blipFill>
        <p:spPr bwMode="auto">
          <a:xfrm>
            <a:off x="517526" y="3584575"/>
            <a:ext cx="8312812" cy="2629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extBox 70"/>
          <p:cNvSpPr txBox="1">
            <a:spLocks noChangeArrowheads="1"/>
          </p:cNvSpPr>
          <p:nvPr/>
        </p:nvSpPr>
        <p:spPr bwMode="auto">
          <a:xfrm>
            <a:off x="4343400" y="3244850"/>
            <a:ext cx="36576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solidFill>
                  <a:srgbClr val="000000"/>
                </a:solidFill>
              </a:rPr>
              <a:t>e.g., Vestergaard et al. (2006, 2009)</a:t>
            </a:r>
          </a:p>
        </p:txBody>
      </p:sp>
      <p:graphicFrame>
        <p:nvGraphicFramePr>
          <p:cNvPr id="1028" name="Object 6"/>
          <p:cNvGraphicFramePr>
            <a:graphicFrameLocks noChangeAspect="1"/>
          </p:cNvGraphicFramePr>
          <p:nvPr>
            <p:extLst>
              <p:ext uri="{D42A27DB-BD31-4B8C-83A1-F6EECF244321}">
                <p14:modId xmlns:p14="http://schemas.microsoft.com/office/powerpoint/2010/main" val="2540145659"/>
              </p:ext>
            </p:extLst>
          </p:nvPr>
        </p:nvGraphicFramePr>
        <p:xfrm>
          <a:off x="3155950" y="1981200"/>
          <a:ext cx="2887663" cy="1277938"/>
        </p:xfrm>
        <a:graphic>
          <a:graphicData uri="http://schemas.openxmlformats.org/presentationml/2006/ole">
            <mc:AlternateContent xmlns:mc="http://schemas.openxmlformats.org/markup-compatibility/2006">
              <mc:Choice xmlns:v="urn:schemas-microsoft-com:vml" Requires="v">
                <p:oleObj spid="_x0000_s4154" name="Equation" r:id="rId5" imgW="889000" imgH="393700" progId="Equation.3">
                  <p:embed/>
                </p:oleObj>
              </mc:Choice>
              <mc:Fallback>
                <p:oleObj name="Equation" r:id="rId5" imgW="889000" imgH="393700" progId="Equation.3">
                  <p:embed/>
                  <p:pic>
                    <p:nvPicPr>
                      <p:cNvPr id="0" name=""/>
                      <p:cNvPicPr>
                        <a:picLocks noChangeAspect="1" noChangeArrowheads="1"/>
                      </p:cNvPicPr>
                      <p:nvPr/>
                    </p:nvPicPr>
                    <p:blipFill>
                      <a:blip r:embed="rId6"/>
                      <a:srcRect/>
                      <a:stretch>
                        <a:fillRect/>
                      </a:stretch>
                    </p:blipFill>
                    <p:spPr bwMode="auto">
                      <a:xfrm>
                        <a:off x="3155950" y="1981200"/>
                        <a:ext cx="2887663" cy="1277938"/>
                      </a:xfrm>
                      <a:prstGeom prst="rect">
                        <a:avLst/>
                      </a:prstGeom>
                      <a:solidFill>
                        <a:schemeClr val="tx1"/>
                      </a:solidFill>
                      <a:ln>
                        <a:noFill/>
                      </a:ln>
                    </p:spPr>
                  </p:pic>
                </p:oleObj>
              </mc:Fallback>
            </mc:AlternateContent>
          </a:graphicData>
        </a:graphic>
      </p:graphicFrame>
      <p:sp>
        <p:nvSpPr>
          <p:cNvPr id="1031" name="TextBox 33"/>
          <p:cNvSpPr txBox="1">
            <a:spLocks noChangeArrowheads="1"/>
          </p:cNvSpPr>
          <p:nvPr/>
        </p:nvSpPr>
        <p:spPr bwMode="auto">
          <a:xfrm>
            <a:off x="3276600" y="6214269"/>
            <a:ext cx="2895600" cy="461962"/>
          </a:xfrm>
          <a:prstGeom prst="rect">
            <a:avLst/>
          </a:prstGeom>
          <a:solidFill>
            <a:schemeClr val="tx1"/>
          </a:solidFill>
          <a:ln w="9525">
            <a:solidFill>
              <a:srgbClr val="000000"/>
            </a:solidFill>
            <a:miter lim="800000"/>
            <a:headEnd/>
            <a:tailEnd/>
          </a:ln>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dirty="0">
                <a:solidFill>
                  <a:srgbClr val="000000"/>
                </a:solidFill>
              </a:rPr>
              <a:t> Rest </a:t>
            </a:r>
            <a:r>
              <a:rPr lang="en-US" dirty="0" err="1">
                <a:solidFill>
                  <a:srgbClr val="000000"/>
                </a:solidFill>
              </a:rPr>
              <a:t>λ</a:t>
            </a:r>
            <a:r>
              <a:rPr lang="en-US" dirty="0">
                <a:solidFill>
                  <a:srgbClr val="000000"/>
                </a:solidFill>
              </a:rPr>
              <a:t> (Angstroms)</a:t>
            </a:r>
          </a:p>
        </p:txBody>
      </p:sp>
      <p:sp>
        <p:nvSpPr>
          <p:cNvPr id="1032" name="TextBox 18"/>
          <p:cNvSpPr txBox="1">
            <a:spLocks noChangeArrowheads="1"/>
          </p:cNvSpPr>
          <p:nvPr/>
        </p:nvSpPr>
        <p:spPr bwMode="auto">
          <a:xfrm rot="-5400000">
            <a:off x="-271462" y="4590256"/>
            <a:ext cx="1116013" cy="461963"/>
          </a:xfrm>
          <a:prstGeom prst="rect">
            <a:avLst/>
          </a:prstGeom>
          <a:solidFill>
            <a:schemeClr val="tx1"/>
          </a:solidFill>
          <a:ln>
            <a:noFill/>
          </a:ln>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dirty="0">
                <a:solidFill>
                  <a:srgbClr val="000000"/>
                </a:solidFill>
              </a:rPr>
              <a:t>log(F</a:t>
            </a:r>
            <a:r>
              <a:rPr lang="el-GR" baseline="-25000" dirty="0">
                <a:solidFill>
                  <a:srgbClr val="000000"/>
                </a:solidFill>
              </a:rPr>
              <a:t>λ</a:t>
            </a:r>
            <a:r>
              <a:rPr lang="en-US" dirty="0">
                <a:solidFill>
                  <a:srgbClr val="000000"/>
                </a:solidFill>
              </a:rPr>
              <a:t>)</a:t>
            </a:r>
          </a:p>
        </p:txBody>
      </p:sp>
      <p:sp>
        <p:nvSpPr>
          <p:cNvPr id="1033" name="TextBox 26"/>
          <p:cNvSpPr txBox="1">
            <a:spLocks noChangeArrowheads="1"/>
          </p:cNvSpPr>
          <p:nvPr/>
        </p:nvSpPr>
        <p:spPr bwMode="auto">
          <a:xfrm rot="-5400000">
            <a:off x="1104900" y="4973638"/>
            <a:ext cx="5365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1400" dirty="0">
                <a:solidFill>
                  <a:schemeClr val="accent1"/>
                </a:solidFill>
              </a:rPr>
              <a:t>C IV</a:t>
            </a:r>
          </a:p>
        </p:txBody>
      </p:sp>
      <p:sp>
        <p:nvSpPr>
          <p:cNvPr id="1034" name="TextBox 27"/>
          <p:cNvSpPr txBox="1">
            <a:spLocks noChangeArrowheads="1"/>
          </p:cNvSpPr>
          <p:nvPr/>
        </p:nvSpPr>
        <p:spPr bwMode="auto">
          <a:xfrm rot="-5400000">
            <a:off x="2528888" y="5038724"/>
            <a:ext cx="7429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1400" dirty="0">
                <a:solidFill>
                  <a:schemeClr val="accent1"/>
                </a:solidFill>
              </a:rPr>
              <a:t>Mg II</a:t>
            </a:r>
          </a:p>
        </p:txBody>
      </p:sp>
      <p:sp>
        <p:nvSpPr>
          <p:cNvPr id="1035" name="TextBox 28"/>
          <p:cNvSpPr txBox="1">
            <a:spLocks noChangeArrowheads="1"/>
          </p:cNvSpPr>
          <p:nvPr/>
        </p:nvSpPr>
        <p:spPr bwMode="auto">
          <a:xfrm rot="-5400000">
            <a:off x="5463381" y="4381498"/>
            <a:ext cx="544511"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1400" dirty="0">
                <a:solidFill>
                  <a:schemeClr val="accent1"/>
                </a:solidFill>
              </a:rPr>
              <a:t>H</a:t>
            </a:r>
            <a:r>
              <a:rPr lang="el-GR" sz="1400" dirty="0">
                <a:solidFill>
                  <a:schemeClr val="accent1"/>
                </a:solidFill>
              </a:rPr>
              <a:t>β</a:t>
            </a:r>
            <a:endParaRPr lang="en-US" sz="1400" dirty="0">
              <a:solidFill>
                <a:schemeClr val="accent1"/>
              </a:solidFill>
            </a:endParaRPr>
          </a:p>
        </p:txBody>
      </p:sp>
      <p:sp>
        <p:nvSpPr>
          <p:cNvPr id="1036" name="TextBox 34"/>
          <p:cNvSpPr txBox="1">
            <a:spLocks noChangeArrowheads="1"/>
          </p:cNvSpPr>
          <p:nvPr/>
        </p:nvSpPr>
        <p:spPr bwMode="auto">
          <a:xfrm rot="-5400000">
            <a:off x="7485458" y="4213720"/>
            <a:ext cx="103108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1400" dirty="0">
                <a:solidFill>
                  <a:schemeClr val="accent1"/>
                </a:solidFill>
              </a:rPr>
              <a:t>H</a:t>
            </a:r>
            <a:r>
              <a:rPr lang="el-GR" sz="1400" dirty="0">
                <a:solidFill>
                  <a:schemeClr val="accent1"/>
                </a:solidFill>
              </a:rPr>
              <a:t>α</a:t>
            </a:r>
            <a:endParaRPr lang="en-US" sz="1400" dirty="0">
              <a:solidFill>
                <a:schemeClr val="accent1"/>
              </a:solidFill>
            </a:endParaRPr>
          </a:p>
        </p:txBody>
      </p:sp>
      <p:sp>
        <p:nvSpPr>
          <p:cNvPr id="17" name="Title 1"/>
          <p:cNvSpPr txBox="1">
            <a:spLocks/>
          </p:cNvSpPr>
          <p:nvPr/>
        </p:nvSpPr>
        <p:spPr>
          <a:xfrm>
            <a:off x="762000" y="427038"/>
            <a:ext cx="79248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t>Black Hole Masses in Quasars from their Spectral Broad Emission Lines</a:t>
            </a:r>
          </a:p>
        </p:txBody>
      </p:sp>
    </p:spTree>
    <p:extLst>
      <p:ext uri="{BB962C8B-B14F-4D97-AF65-F5344CB8AC3E}">
        <p14:creationId xmlns:p14="http://schemas.microsoft.com/office/powerpoint/2010/main" val="2481689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0" y="0"/>
            <a:ext cx="9144000" cy="1143000"/>
          </a:xfrm>
        </p:spPr>
        <p:txBody>
          <a:bodyPr/>
          <a:lstStyle/>
          <a:p>
            <a:pPr algn="ctr" eaLnBrk="1" hangingPunct="1">
              <a:defRPr/>
            </a:pPr>
            <a:r>
              <a:rPr lang="en-US" sz="3600" dirty="0">
                <a:cs typeface="+mj-cs"/>
              </a:rPr>
              <a:t>My own Reverberation Mapping (RM)</a:t>
            </a:r>
          </a:p>
        </p:txBody>
      </p:sp>
      <p:sp>
        <p:nvSpPr>
          <p:cNvPr id="312323" name="Rectangle 3"/>
          <p:cNvSpPr>
            <a:spLocks noGrp="1" noChangeArrowheads="1"/>
          </p:cNvSpPr>
          <p:nvPr>
            <p:ph type="body" idx="4294967295"/>
          </p:nvPr>
        </p:nvSpPr>
        <p:spPr>
          <a:xfrm>
            <a:off x="304800" y="5588000"/>
            <a:ext cx="8686800" cy="1117600"/>
          </a:xfrm>
          <a:prstGeom prst="rect">
            <a:avLst/>
          </a:prstGeom>
        </p:spPr>
        <p:txBody>
          <a:bodyPr>
            <a:normAutofit fontScale="92500" lnSpcReduction="10000"/>
          </a:bodyPr>
          <a:lstStyle/>
          <a:p>
            <a:pPr eaLnBrk="1" hangingPunct="1">
              <a:lnSpc>
                <a:spcPct val="90000"/>
              </a:lnSpc>
              <a:defRPr/>
            </a:pPr>
            <a:r>
              <a:rPr lang="en-US" sz="2000" dirty="0">
                <a:cs typeface="+mn-cs"/>
              </a:rPr>
              <a:t>Broad lines are </a:t>
            </a:r>
            <a:r>
              <a:rPr lang="en-US" sz="2000" i="1" dirty="0" err="1">
                <a:cs typeface="+mn-cs"/>
              </a:rPr>
              <a:t>photoionized</a:t>
            </a:r>
            <a:r>
              <a:rPr lang="en-US" sz="2000" dirty="0">
                <a:cs typeface="+mn-cs"/>
              </a:rPr>
              <a:t> by the central continuum, which </a:t>
            </a:r>
            <a:r>
              <a:rPr lang="en-US" sz="2000" i="1" dirty="0">
                <a:cs typeface="+mn-cs"/>
              </a:rPr>
              <a:t>varies</a:t>
            </a:r>
            <a:r>
              <a:rPr lang="en-US" sz="2000" dirty="0">
                <a:cs typeface="+mn-cs"/>
              </a:rPr>
              <a:t>.  The line flux follows the continuum with a time lag t which is set by the size of the broad-line emitting region and the speed of light.  Recombination timescales are very short, </a:t>
            </a:r>
            <a:r>
              <a:rPr lang="en-US" sz="2000" u="sng" dirty="0">
                <a:cs typeface="+mn-cs"/>
              </a:rPr>
              <a:t>BLR</a:t>
            </a:r>
            <a:r>
              <a:rPr lang="en-US" sz="2000" dirty="0">
                <a:cs typeface="+mn-cs"/>
              </a:rPr>
              <a:t> stable, and continuum source small and central.  </a:t>
            </a:r>
            <a:r>
              <a:rPr lang="en-US" sz="2000" dirty="0" err="1">
                <a:cs typeface="+mn-cs"/>
              </a:rPr>
              <a:t>Mrk</a:t>
            </a:r>
            <a:r>
              <a:rPr lang="en-US" sz="2000" dirty="0">
                <a:cs typeface="+mn-cs"/>
              </a:rPr>
              <a:t> 79 ~ 80 million solar masses!</a:t>
            </a:r>
          </a:p>
        </p:txBody>
      </p:sp>
      <p:sp>
        <p:nvSpPr>
          <p:cNvPr id="8" name="Text Box 5"/>
          <p:cNvSpPr txBox="1">
            <a:spLocks noChangeArrowheads="1"/>
          </p:cNvSpPr>
          <p:nvPr/>
        </p:nvSpPr>
        <p:spPr bwMode="auto">
          <a:xfrm>
            <a:off x="2946400" y="5222340"/>
            <a:ext cx="2971800" cy="338554"/>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spcBef>
                <a:spcPct val="50000"/>
              </a:spcBef>
              <a:defRPr/>
            </a:pPr>
            <a:r>
              <a:rPr lang="en-US" sz="1600" dirty="0">
                <a:cs typeface="+mn-cs"/>
              </a:rPr>
              <a:t>Brotherton et al. (2020)</a:t>
            </a:r>
            <a:endParaRPr lang="el-GR" sz="1600" dirty="0">
              <a:cs typeface="+mn-cs"/>
            </a:endParaRPr>
          </a:p>
        </p:txBody>
      </p:sp>
      <p:pic>
        <p:nvPicPr>
          <p:cNvPr id="4" name="Picture 3">
            <a:extLst>
              <a:ext uri="{FF2B5EF4-FFF2-40B4-BE49-F238E27FC236}">
                <a16:creationId xmlns:a16="http://schemas.microsoft.com/office/drawing/2014/main" id="{0686A5F7-7BE4-6549-8707-205A1406BAE9}"/>
              </a:ext>
            </a:extLst>
          </p:cNvPr>
          <p:cNvPicPr>
            <a:picLocks noChangeAspect="1"/>
          </p:cNvPicPr>
          <p:nvPr/>
        </p:nvPicPr>
        <p:blipFill>
          <a:blip r:embed="rId3"/>
          <a:stretch>
            <a:fillRect/>
          </a:stretch>
        </p:blipFill>
        <p:spPr>
          <a:xfrm>
            <a:off x="1992085" y="1279897"/>
            <a:ext cx="4909458" cy="3828476"/>
          </a:xfrm>
          <a:prstGeom prst="rect">
            <a:avLst/>
          </a:prstGeom>
        </p:spPr>
      </p:pic>
      <p:pic>
        <p:nvPicPr>
          <p:cNvPr id="5" name="Picture 4">
            <a:extLst>
              <a:ext uri="{FF2B5EF4-FFF2-40B4-BE49-F238E27FC236}">
                <a16:creationId xmlns:a16="http://schemas.microsoft.com/office/drawing/2014/main" id="{73716156-B553-0245-8FE3-1FF022CC0245}"/>
              </a:ext>
            </a:extLst>
          </p:cNvPr>
          <p:cNvPicPr>
            <a:picLocks noChangeAspect="1"/>
          </p:cNvPicPr>
          <p:nvPr/>
        </p:nvPicPr>
        <p:blipFill>
          <a:blip r:embed="rId4"/>
          <a:stretch>
            <a:fillRect/>
          </a:stretch>
        </p:blipFill>
        <p:spPr>
          <a:xfrm>
            <a:off x="1992085" y="1324760"/>
            <a:ext cx="3229071" cy="1675080"/>
          </a:xfrm>
          <a:prstGeom prst="rect">
            <a:avLst/>
          </a:prstGeom>
        </p:spPr>
      </p:pic>
    </p:spTree>
    <p:extLst>
      <p:ext uri="{BB962C8B-B14F-4D97-AF65-F5344CB8AC3E}">
        <p14:creationId xmlns:p14="http://schemas.microsoft.com/office/powerpoint/2010/main" val="3108545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0" y="0"/>
            <a:ext cx="9144000" cy="804447"/>
          </a:xfrm>
        </p:spPr>
        <p:txBody>
          <a:bodyPr/>
          <a:lstStyle/>
          <a:p>
            <a:pPr algn="ctr" eaLnBrk="1" hangingPunct="1">
              <a:defRPr/>
            </a:pPr>
            <a:r>
              <a:rPr lang="en-US" sz="2800" dirty="0">
                <a:cs typeface="+mj-cs"/>
              </a:rPr>
              <a:t>A Decade of Reverberation Mapping of 3c 273</a:t>
            </a:r>
          </a:p>
        </p:txBody>
      </p:sp>
      <p:sp>
        <p:nvSpPr>
          <p:cNvPr id="312323" name="Rectangle 3"/>
          <p:cNvSpPr>
            <a:spLocks noGrp="1" noChangeArrowheads="1"/>
          </p:cNvSpPr>
          <p:nvPr>
            <p:ph type="body" idx="4294967295"/>
          </p:nvPr>
        </p:nvSpPr>
        <p:spPr>
          <a:xfrm>
            <a:off x="315686" y="5947229"/>
            <a:ext cx="8686800" cy="1117600"/>
          </a:xfrm>
          <a:prstGeom prst="rect">
            <a:avLst/>
          </a:prstGeom>
        </p:spPr>
        <p:txBody>
          <a:bodyPr>
            <a:normAutofit/>
          </a:bodyPr>
          <a:lstStyle/>
          <a:p>
            <a:pPr eaLnBrk="1" hangingPunct="1">
              <a:lnSpc>
                <a:spcPct val="90000"/>
              </a:lnSpc>
              <a:defRPr/>
            </a:pPr>
            <a:r>
              <a:rPr lang="en-US" sz="2000" dirty="0">
                <a:cs typeface="+mn-cs"/>
              </a:rPr>
              <a:t>Hydrogen broad line region size about 147 light-days, plus or minus 10%</a:t>
            </a:r>
          </a:p>
        </p:txBody>
      </p:sp>
      <p:sp>
        <p:nvSpPr>
          <p:cNvPr id="8" name="Text Box 5"/>
          <p:cNvSpPr txBox="1">
            <a:spLocks noChangeArrowheads="1"/>
          </p:cNvSpPr>
          <p:nvPr/>
        </p:nvSpPr>
        <p:spPr bwMode="auto">
          <a:xfrm>
            <a:off x="2935514" y="5516254"/>
            <a:ext cx="2971800" cy="338554"/>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spcBef>
                <a:spcPct val="50000"/>
              </a:spcBef>
              <a:defRPr/>
            </a:pPr>
            <a:r>
              <a:rPr lang="en-US" sz="1600" dirty="0">
                <a:cs typeface="+mn-cs"/>
              </a:rPr>
              <a:t>Zhang et al. (2018)</a:t>
            </a:r>
            <a:endParaRPr lang="el-GR" sz="1600" dirty="0">
              <a:cs typeface="+mn-cs"/>
            </a:endParaRPr>
          </a:p>
        </p:txBody>
      </p:sp>
      <p:pic>
        <p:nvPicPr>
          <p:cNvPr id="5" name="Picture 4">
            <a:extLst>
              <a:ext uri="{FF2B5EF4-FFF2-40B4-BE49-F238E27FC236}">
                <a16:creationId xmlns:a16="http://schemas.microsoft.com/office/drawing/2014/main" id="{B663E907-DD98-A243-A4F8-21DA3DE7E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149" y="804447"/>
            <a:ext cx="4644529" cy="4576781"/>
          </a:xfrm>
          <a:prstGeom prst="rect">
            <a:avLst/>
          </a:prstGeom>
        </p:spPr>
      </p:pic>
    </p:spTree>
    <p:extLst>
      <p:ext uri="{BB962C8B-B14F-4D97-AF65-F5344CB8AC3E}">
        <p14:creationId xmlns:p14="http://schemas.microsoft.com/office/powerpoint/2010/main" val="600279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0" y="0"/>
            <a:ext cx="9144000" cy="804447"/>
          </a:xfrm>
        </p:spPr>
        <p:txBody>
          <a:bodyPr/>
          <a:lstStyle/>
          <a:p>
            <a:pPr algn="ctr" eaLnBrk="1" hangingPunct="1">
              <a:defRPr/>
            </a:pPr>
            <a:r>
              <a:rPr lang="en-US" sz="2800" dirty="0">
                <a:cs typeface="+mj-cs"/>
              </a:rPr>
              <a:t>VLT Interferometry of Hydrogen in 3c 273</a:t>
            </a:r>
          </a:p>
        </p:txBody>
      </p:sp>
      <p:sp>
        <p:nvSpPr>
          <p:cNvPr id="312323" name="Rectangle 3"/>
          <p:cNvSpPr>
            <a:spLocks noGrp="1" noChangeArrowheads="1"/>
          </p:cNvSpPr>
          <p:nvPr>
            <p:ph type="body" idx="4294967295"/>
          </p:nvPr>
        </p:nvSpPr>
        <p:spPr>
          <a:xfrm>
            <a:off x="315686" y="5947229"/>
            <a:ext cx="8686800" cy="1117600"/>
          </a:xfrm>
          <a:prstGeom prst="rect">
            <a:avLst/>
          </a:prstGeom>
        </p:spPr>
        <p:txBody>
          <a:bodyPr>
            <a:normAutofit/>
          </a:bodyPr>
          <a:lstStyle/>
          <a:p>
            <a:pPr eaLnBrk="1" hangingPunct="1">
              <a:lnSpc>
                <a:spcPct val="90000"/>
              </a:lnSpc>
              <a:defRPr/>
            </a:pPr>
            <a:r>
              <a:rPr lang="en-US" sz="2000" dirty="0">
                <a:cs typeface="+mn-cs"/>
              </a:rPr>
              <a:t>Hydrogen broad line region size about 150 light-days, the same!  </a:t>
            </a:r>
            <a:r>
              <a:rPr lang="en-US" sz="2000" dirty="0"/>
              <a:t>At its distance requires </a:t>
            </a:r>
            <a:r>
              <a:rPr lang="en-US" sz="2000" b="1" i="1" dirty="0"/>
              <a:t>10 micro arcsecond </a:t>
            </a:r>
            <a:r>
              <a:rPr lang="en-US" sz="2000" dirty="0"/>
              <a:t>spatial resolution!!!  300 million solar mass black hole.</a:t>
            </a:r>
            <a:endParaRPr lang="en-US" sz="2000" dirty="0">
              <a:cs typeface="+mn-cs"/>
            </a:endParaRPr>
          </a:p>
        </p:txBody>
      </p:sp>
      <p:sp>
        <p:nvSpPr>
          <p:cNvPr id="8" name="Text Box 5"/>
          <p:cNvSpPr txBox="1">
            <a:spLocks noChangeArrowheads="1"/>
          </p:cNvSpPr>
          <p:nvPr/>
        </p:nvSpPr>
        <p:spPr bwMode="auto">
          <a:xfrm>
            <a:off x="2935514" y="5516254"/>
            <a:ext cx="2971800" cy="338554"/>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spcBef>
                <a:spcPct val="50000"/>
              </a:spcBef>
              <a:defRPr/>
            </a:pPr>
            <a:r>
              <a:rPr lang="en-US" sz="1600" dirty="0">
                <a:cs typeface="+mn-cs"/>
              </a:rPr>
              <a:t>The GRAVITY Collaboration. (2018)</a:t>
            </a:r>
            <a:endParaRPr lang="el-GR" sz="1600" dirty="0">
              <a:cs typeface="+mn-cs"/>
            </a:endParaRPr>
          </a:p>
        </p:txBody>
      </p:sp>
      <p:pic>
        <p:nvPicPr>
          <p:cNvPr id="3" name="Picture 2">
            <a:extLst>
              <a:ext uri="{FF2B5EF4-FFF2-40B4-BE49-F238E27FC236}">
                <a16:creationId xmlns:a16="http://schemas.microsoft.com/office/drawing/2014/main" id="{D3DA019D-7CD9-B440-93C3-898400356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554" y="896868"/>
            <a:ext cx="5259719" cy="4427890"/>
          </a:xfrm>
          <a:prstGeom prst="rect">
            <a:avLst/>
          </a:prstGeom>
        </p:spPr>
      </p:pic>
    </p:spTree>
    <p:extLst>
      <p:ext uri="{BB962C8B-B14F-4D97-AF65-F5344CB8AC3E}">
        <p14:creationId xmlns:p14="http://schemas.microsoft.com/office/powerpoint/2010/main" val="3891865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6" y="713657"/>
            <a:ext cx="8773886" cy="759505"/>
          </a:xfrm>
        </p:spPr>
        <p:txBody>
          <a:bodyPr/>
          <a:lstStyle/>
          <a:p>
            <a:pPr algn="ctr"/>
            <a:r>
              <a:rPr lang="en-US" dirty="0"/>
              <a:t>AWESOME TECHNOLOGICAL PROGRESS BUT</a:t>
            </a:r>
            <a:br>
              <a:rPr lang="en-US" dirty="0"/>
            </a:br>
            <a:r>
              <a:rPr lang="en-US" dirty="0"/>
              <a:t>Big Questions remain</a:t>
            </a:r>
          </a:p>
        </p:txBody>
      </p:sp>
      <p:sp>
        <p:nvSpPr>
          <p:cNvPr id="5" name="TextBox 4"/>
          <p:cNvSpPr txBox="1"/>
          <p:nvPr/>
        </p:nvSpPr>
        <p:spPr>
          <a:xfrm>
            <a:off x="402771" y="1956784"/>
            <a:ext cx="8556171" cy="3416320"/>
          </a:xfrm>
          <a:prstGeom prst="rect">
            <a:avLst/>
          </a:prstGeom>
          <a:noFill/>
        </p:spPr>
        <p:txBody>
          <a:bodyPr wrap="square" rtlCol="0">
            <a:spAutoFit/>
          </a:bodyPr>
          <a:lstStyle/>
          <a:p>
            <a:r>
              <a:rPr lang="en-US" sz="2400" dirty="0"/>
              <a:t>Supermassive black holes in the form of quasars seen in the very early universe (&lt; 1 billion years old).</a:t>
            </a:r>
          </a:p>
          <a:p>
            <a:endParaRPr lang="en-US" sz="2400" dirty="0"/>
          </a:p>
          <a:p>
            <a:r>
              <a:rPr lang="en-US" sz="2400" dirty="0"/>
              <a:t>How did such black holes form so fast?</a:t>
            </a:r>
          </a:p>
          <a:p>
            <a:endParaRPr lang="en-US" sz="2400" dirty="0"/>
          </a:p>
          <a:p>
            <a:r>
              <a:rPr lang="en-US" sz="2400" dirty="0"/>
              <a:t>Did they precede galaxy formation, or form within young galaxies?</a:t>
            </a:r>
          </a:p>
          <a:p>
            <a:endParaRPr lang="en-US" sz="2400" dirty="0"/>
          </a:p>
          <a:p>
            <a:r>
              <a:rPr lang="en-US" sz="2400" dirty="0"/>
              <a:t>No, they won’t suck in their host galaxies!!!  </a:t>
            </a:r>
          </a:p>
          <a:p>
            <a:r>
              <a:rPr lang="en-US" sz="2400" dirty="0"/>
              <a:t>But maybe Matthew McConaughey…</a:t>
            </a:r>
            <a:r>
              <a:rPr lang="en-US" sz="2400" b="1" dirty="0"/>
              <a:t>THANK YOU!</a:t>
            </a:r>
          </a:p>
        </p:txBody>
      </p:sp>
    </p:spTree>
    <p:extLst>
      <p:ext uri="{BB962C8B-B14F-4D97-AF65-F5344CB8AC3E}">
        <p14:creationId xmlns:p14="http://schemas.microsoft.com/office/powerpoint/2010/main" val="351181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0" y="0"/>
            <a:ext cx="9144000" cy="1143000"/>
          </a:xfrm>
        </p:spPr>
        <p:txBody>
          <a:bodyPr/>
          <a:lstStyle/>
          <a:p>
            <a:pPr algn="ctr" eaLnBrk="1" hangingPunct="1">
              <a:defRPr/>
            </a:pPr>
            <a:r>
              <a:rPr lang="en-US" sz="3200" dirty="0"/>
              <a:t>Are Different Lines Consistent?</a:t>
            </a:r>
            <a:endParaRPr lang="en-US" sz="3200" dirty="0">
              <a:cs typeface="+mj-cs"/>
            </a:endParaRPr>
          </a:p>
        </p:txBody>
      </p:sp>
      <p:sp>
        <p:nvSpPr>
          <p:cNvPr id="313347" name="Rectangle 3"/>
          <p:cNvSpPr>
            <a:spLocks noGrp="1" noChangeArrowheads="1"/>
          </p:cNvSpPr>
          <p:nvPr>
            <p:ph type="body" idx="4294967295"/>
          </p:nvPr>
        </p:nvSpPr>
        <p:spPr>
          <a:xfrm>
            <a:off x="5105400" y="1143000"/>
            <a:ext cx="3886200" cy="5562600"/>
          </a:xfrm>
          <a:prstGeom prst="rect">
            <a:avLst/>
          </a:prstGeom>
        </p:spPr>
        <p:txBody>
          <a:bodyPr/>
          <a:lstStyle/>
          <a:p>
            <a:pPr eaLnBrk="1" hangingPunct="1">
              <a:defRPr/>
            </a:pPr>
            <a:r>
              <a:rPr lang="en-US" sz="2400" dirty="0">
                <a:cs typeface="+mn-cs"/>
              </a:rPr>
              <a:t>Four well studied AGNs, RM of multiple emission lines shows the expected relationship (slope = -2) between time lags and velocities (note each of the three will have different central black hole masses).</a:t>
            </a:r>
          </a:p>
          <a:p>
            <a:pPr eaLnBrk="1" hangingPunct="1">
              <a:defRPr/>
            </a:pPr>
            <a:r>
              <a:rPr lang="en-US" sz="2400" dirty="0">
                <a:cs typeface="+mn-cs"/>
              </a:rPr>
              <a:t>NGC7469: 8.4x10</a:t>
            </a:r>
            <a:r>
              <a:rPr lang="en-US" sz="2400" baseline="30000" dirty="0">
                <a:cs typeface="+mn-cs"/>
              </a:rPr>
              <a:t>6</a:t>
            </a:r>
            <a:r>
              <a:rPr lang="en-US" sz="2400" dirty="0">
                <a:cs typeface="+mn-cs"/>
              </a:rPr>
              <a:t> M</a:t>
            </a:r>
            <a:r>
              <a:rPr lang="en-US" sz="2400" baseline="-25000" dirty="0">
                <a:cs typeface="Arial" charset="0"/>
              </a:rPr>
              <a:t>☼</a:t>
            </a:r>
          </a:p>
          <a:p>
            <a:pPr eaLnBrk="1" hangingPunct="1">
              <a:defRPr/>
            </a:pPr>
            <a:r>
              <a:rPr lang="en-US" sz="2400" dirty="0">
                <a:cs typeface="+mn-cs"/>
              </a:rPr>
              <a:t>NGC3783: 8.7x10</a:t>
            </a:r>
            <a:r>
              <a:rPr lang="en-US" sz="2400" baseline="30000" dirty="0">
                <a:cs typeface="+mn-cs"/>
              </a:rPr>
              <a:t>6</a:t>
            </a:r>
            <a:r>
              <a:rPr lang="en-US" sz="2400" dirty="0">
                <a:cs typeface="+mn-cs"/>
              </a:rPr>
              <a:t> M</a:t>
            </a:r>
            <a:r>
              <a:rPr lang="en-US" sz="2400" baseline="-25000" dirty="0">
                <a:cs typeface="Arial" charset="0"/>
              </a:rPr>
              <a:t>☼</a:t>
            </a:r>
            <a:endParaRPr lang="en-US" sz="2400" dirty="0">
              <a:cs typeface="+mn-cs"/>
            </a:endParaRPr>
          </a:p>
          <a:p>
            <a:pPr eaLnBrk="1" hangingPunct="1">
              <a:defRPr/>
            </a:pPr>
            <a:r>
              <a:rPr lang="en-US" sz="2400" dirty="0">
                <a:cs typeface="+mn-cs"/>
              </a:rPr>
              <a:t>NGC5548: 5.9x10</a:t>
            </a:r>
            <a:r>
              <a:rPr lang="en-US" sz="2400" baseline="30000" dirty="0">
                <a:cs typeface="+mn-cs"/>
              </a:rPr>
              <a:t>7</a:t>
            </a:r>
            <a:r>
              <a:rPr lang="en-US" sz="2400" dirty="0">
                <a:cs typeface="+mn-cs"/>
              </a:rPr>
              <a:t> M</a:t>
            </a:r>
            <a:r>
              <a:rPr lang="en-US" sz="2400" baseline="-25000" dirty="0">
                <a:cs typeface="Arial" charset="0"/>
              </a:rPr>
              <a:t>☼</a:t>
            </a:r>
            <a:endParaRPr lang="en-US" sz="2400" dirty="0">
              <a:cs typeface="+mn-cs"/>
            </a:endParaRPr>
          </a:p>
          <a:p>
            <a:pPr eaLnBrk="1" hangingPunct="1">
              <a:defRPr/>
            </a:pPr>
            <a:r>
              <a:rPr lang="en-US" sz="2400" dirty="0">
                <a:cs typeface="+mn-cs"/>
              </a:rPr>
              <a:t>3C 390.3:  3.2x10</a:t>
            </a:r>
            <a:r>
              <a:rPr lang="en-US" sz="2400" baseline="30000" dirty="0">
                <a:cs typeface="+mn-cs"/>
              </a:rPr>
              <a:t>8</a:t>
            </a:r>
            <a:r>
              <a:rPr lang="en-US" sz="2400" dirty="0">
                <a:cs typeface="+mn-cs"/>
              </a:rPr>
              <a:t> M</a:t>
            </a:r>
            <a:r>
              <a:rPr lang="en-US" sz="2400" baseline="-25000" dirty="0">
                <a:cs typeface="Arial" charset="0"/>
              </a:rPr>
              <a:t>☼</a:t>
            </a:r>
          </a:p>
        </p:txBody>
      </p:sp>
      <p:sp>
        <p:nvSpPr>
          <p:cNvPr id="313348" name="Text Box 4"/>
          <p:cNvSpPr txBox="1">
            <a:spLocks noChangeArrowheads="1"/>
          </p:cNvSpPr>
          <p:nvPr/>
        </p:nvSpPr>
        <p:spPr bwMode="auto">
          <a:xfrm>
            <a:off x="1384300" y="6049962"/>
            <a:ext cx="2717800" cy="396875"/>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spcBef>
                <a:spcPct val="50000"/>
              </a:spcBef>
              <a:defRPr/>
            </a:pPr>
            <a:r>
              <a:rPr lang="en-US" sz="2000" dirty="0">
                <a:cs typeface="+mn-cs"/>
              </a:rPr>
              <a:t>Peterson (2011)</a:t>
            </a:r>
            <a:endParaRPr lang="el-GR" sz="2000" dirty="0">
              <a:cs typeface="+mn-cs"/>
            </a:endParaRPr>
          </a:p>
        </p:txBody>
      </p:sp>
      <p:pic>
        <p:nvPicPr>
          <p:cNvPr id="101380" name="Picture 5" descr="onkenpeterson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44196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675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0" y="0"/>
            <a:ext cx="9144000" cy="1143000"/>
          </a:xfrm>
        </p:spPr>
        <p:txBody>
          <a:bodyPr/>
          <a:lstStyle/>
          <a:p>
            <a:pPr algn="ctr" eaLnBrk="1" hangingPunct="1">
              <a:defRPr/>
            </a:pPr>
            <a:r>
              <a:rPr lang="en-US" sz="3600" dirty="0">
                <a:cs typeface="+mj-cs"/>
              </a:rPr>
              <a:t>Reverberation Mapping (RM)</a:t>
            </a:r>
          </a:p>
        </p:txBody>
      </p:sp>
      <p:sp>
        <p:nvSpPr>
          <p:cNvPr id="312323" name="Rectangle 3"/>
          <p:cNvSpPr>
            <a:spLocks noGrp="1" noChangeArrowheads="1"/>
          </p:cNvSpPr>
          <p:nvPr>
            <p:ph type="body" idx="4294967295"/>
          </p:nvPr>
        </p:nvSpPr>
        <p:spPr>
          <a:xfrm>
            <a:off x="304800" y="5588000"/>
            <a:ext cx="8686800" cy="1117600"/>
          </a:xfrm>
          <a:prstGeom prst="rect">
            <a:avLst/>
          </a:prstGeom>
        </p:spPr>
        <p:txBody>
          <a:bodyPr>
            <a:normAutofit lnSpcReduction="10000"/>
          </a:bodyPr>
          <a:lstStyle/>
          <a:p>
            <a:pPr eaLnBrk="1" hangingPunct="1">
              <a:lnSpc>
                <a:spcPct val="90000"/>
              </a:lnSpc>
              <a:defRPr/>
            </a:pPr>
            <a:r>
              <a:rPr lang="en-US" sz="2000" dirty="0">
                <a:cs typeface="+mn-cs"/>
              </a:rPr>
              <a:t>Broad lines are </a:t>
            </a:r>
            <a:r>
              <a:rPr lang="en-US" sz="2000" i="1" dirty="0" err="1">
                <a:cs typeface="+mn-cs"/>
              </a:rPr>
              <a:t>photoionized</a:t>
            </a:r>
            <a:r>
              <a:rPr lang="en-US" sz="2000" dirty="0">
                <a:cs typeface="+mn-cs"/>
              </a:rPr>
              <a:t> by the central continuum, which </a:t>
            </a:r>
            <a:r>
              <a:rPr lang="en-US" sz="2000" i="1" dirty="0">
                <a:cs typeface="+mn-cs"/>
              </a:rPr>
              <a:t>varies</a:t>
            </a:r>
            <a:r>
              <a:rPr lang="en-US" sz="2000" dirty="0">
                <a:cs typeface="+mn-cs"/>
              </a:rPr>
              <a:t>.  The line flux follows the continuum with a time lag t which is set by the size of the broad-line emitting region and the speed of light.  Recombination timescales are very short, </a:t>
            </a:r>
            <a:r>
              <a:rPr lang="en-US" sz="2000" u="sng" dirty="0">
                <a:cs typeface="+mn-cs"/>
              </a:rPr>
              <a:t>BLR</a:t>
            </a:r>
            <a:r>
              <a:rPr lang="en-US" sz="2000" dirty="0">
                <a:cs typeface="+mn-cs"/>
              </a:rPr>
              <a:t> stable, and continuum source small and central.</a:t>
            </a:r>
          </a:p>
        </p:txBody>
      </p:sp>
      <p:pic>
        <p:nvPicPr>
          <p:cNvPr id="2" name="Picture 1" descr="Screen Shot 2016-11-30 at 4.23.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963" y="1143000"/>
            <a:ext cx="4476674" cy="3708400"/>
          </a:xfrm>
          <a:prstGeom prst="rect">
            <a:avLst/>
          </a:prstGeom>
        </p:spPr>
      </p:pic>
      <p:pic>
        <p:nvPicPr>
          <p:cNvPr id="3" name="Picture 2" descr="Screen Shot 2016-11-30 at 4.24.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400" y="4851400"/>
            <a:ext cx="4495800" cy="370940"/>
          </a:xfrm>
          <a:prstGeom prst="rect">
            <a:avLst/>
          </a:prstGeom>
        </p:spPr>
      </p:pic>
      <p:sp>
        <p:nvSpPr>
          <p:cNvPr id="8" name="Text Box 5"/>
          <p:cNvSpPr txBox="1">
            <a:spLocks noChangeArrowheads="1"/>
          </p:cNvSpPr>
          <p:nvPr/>
        </p:nvSpPr>
        <p:spPr bwMode="auto">
          <a:xfrm>
            <a:off x="2946400" y="5222340"/>
            <a:ext cx="2971800" cy="338554"/>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spcBef>
                <a:spcPct val="50000"/>
              </a:spcBef>
              <a:defRPr/>
            </a:pPr>
            <a:r>
              <a:rPr lang="en-US" sz="1600" dirty="0" err="1">
                <a:cs typeface="+mn-cs"/>
              </a:rPr>
              <a:t>Fassnaugh</a:t>
            </a:r>
            <a:r>
              <a:rPr lang="en-US" sz="1600" dirty="0">
                <a:cs typeface="+mn-cs"/>
              </a:rPr>
              <a:t> et al. (2016)</a:t>
            </a:r>
            <a:endParaRPr lang="el-GR" sz="1600" dirty="0">
              <a:cs typeface="+mn-cs"/>
            </a:endParaRPr>
          </a:p>
        </p:txBody>
      </p:sp>
    </p:spTree>
    <p:extLst>
      <p:ext uri="{BB962C8B-B14F-4D97-AF65-F5344CB8AC3E}">
        <p14:creationId xmlns:p14="http://schemas.microsoft.com/office/powerpoint/2010/main" val="11072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0" y="0"/>
            <a:ext cx="9144000" cy="1143000"/>
          </a:xfrm>
        </p:spPr>
        <p:txBody>
          <a:bodyPr/>
          <a:lstStyle/>
          <a:p>
            <a:pPr algn="ctr" eaLnBrk="1" hangingPunct="1">
              <a:defRPr/>
            </a:pPr>
            <a:r>
              <a:rPr lang="en-US" sz="3200" dirty="0">
                <a:cs typeface="+mj-cs"/>
              </a:rPr>
              <a:t>How to calibrate the (average) f factor?</a:t>
            </a:r>
          </a:p>
        </p:txBody>
      </p:sp>
      <p:sp>
        <p:nvSpPr>
          <p:cNvPr id="314371" name="Rectangle 3"/>
          <p:cNvSpPr>
            <a:spLocks noGrp="1" noChangeArrowheads="1"/>
          </p:cNvSpPr>
          <p:nvPr>
            <p:ph type="body" idx="4294967295"/>
          </p:nvPr>
        </p:nvSpPr>
        <p:spPr>
          <a:xfrm>
            <a:off x="5105400" y="1143000"/>
            <a:ext cx="3886200" cy="5562600"/>
          </a:xfrm>
          <a:prstGeom prst="rect">
            <a:avLst/>
          </a:prstGeom>
        </p:spPr>
        <p:txBody>
          <a:bodyPr>
            <a:normAutofit/>
          </a:bodyPr>
          <a:lstStyle/>
          <a:p>
            <a:pPr eaLnBrk="1" hangingPunct="1">
              <a:defRPr/>
            </a:pPr>
            <a:r>
              <a:rPr lang="en-US" sz="2400" dirty="0">
                <a:cs typeface="+mn-cs"/>
              </a:rPr>
              <a:t>RM-derived masses follow the </a:t>
            </a:r>
            <a:r>
              <a:rPr lang="en-US" sz="2400" i="1" dirty="0">
                <a:cs typeface="+mn-cs"/>
              </a:rPr>
              <a:t>same</a:t>
            </a:r>
            <a:r>
              <a:rPr lang="en-US" sz="2400" dirty="0">
                <a:cs typeface="+mn-cs"/>
              </a:rPr>
              <a:t> M-sigma relationship (fitting f) as seen for normal galaxies that have black hole masses measured from HST spatially resolved gas or stellar dynamics.</a:t>
            </a:r>
          </a:p>
          <a:p>
            <a:pPr eaLnBrk="1" hangingPunct="1">
              <a:defRPr/>
            </a:pPr>
            <a:r>
              <a:rPr lang="en-US" sz="2400" dirty="0">
                <a:cs typeface="+mn-cs"/>
              </a:rPr>
              <a:t>Good to 0.5 </a:t>
            </a:r>
            <a:r>
              <a:rPr lang="en-US" sz="2400" dirty="0" err="1">
                <a:cs typeface="+mn-cs"/>
              </a:rPr>
              <a:t>dex</a:t>
            </a:r>
            <a:r>
              <a:rPr lang="en-US" sz="2400" dirty="0">
                <a:cs typeface="+mn-cs"/>
              </a:rPr>
              <a:t> in plot, 0.3 </a:t>
            </a:r>
            <a:r>
              <a:rPr lang="en-US" sz="2400" dirty="0" err="1">
                <a:cs typeface="+mn-cs"/>
              </a:rPr>
              <a:t>dex</a:t>
            </a:r>
            <a:r>
              <a:rPr lang="en-US" sz="2400" dirty="0">
                <a:cs typeface="+mn-cs"/>
              </a:rPr>
              <a:t> in more recent work.</a:t>
            </a:r>
          </a:p>
          <a:p>
            <a:pPr eaLnBrk="1" hangingPunct="1">
              <a:defRPr/>
            </a:pPr>
            <a:endParaRPr lang="en-US" sz="2400" baseline="-25000" dirty="0">
              <a:cs typeface="Arial" charset="0"/>
            </a:endParaRPr>
          </a:p>
        </p:txBody>
      </p:sp>
      <p:sp>
        <p:nvSpPr>
          <p:cNvPr id="314372" name="Text Box 4"/>
          <p:cNvSpPr txBox="1">
            <a:spLocks noChangeArrowheads="1"/>
          </p:cNvSpPr>
          <p:nvPr/>
        </p:nvSpPr>
        <p:spPr bwMode="auto">
          <a:xfrm>
            <a:off x="1079500" y="6330950"/>
            <a:ext cx="2667000" cy="396875"/>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defRPr/>
            </a:pPr>
            <a:r>
              <a:rPr lang="en-US" sz="2000" dirty="0" err="1">
                <a:cs typeface="+mn-cs"/>
              </a:rPr>
              <a:t>Ferrarese</a:t>
            </a:r>
            <a:r>
              <a:rPr lang="en-US" sz="2000" dirty="0">
                <a:cs typeface="+mn-cs"/>
              </a:rPr>
              <a:t> et al.  (2001)</a:t>
            </a:r>
            <a:endParaRPr lang="el-GR" sz="2000" dirty="0">
              <a:cs typeface="+mn-cs"/>
            </a:endParaRPr>
          </a:p>
        </p:txBody>
      </p:sp>
      <p:pic>
        <p:nvPicPr>
          <p:cNvPr id="103428" name="Picture 5" descr="ferretal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31900"/>
            <a:ext cx="462915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73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What is a Black Hole?</a:t>
            </a:r>
          </a:p>
        </p:txBody>
      </p:sp>
      <p:sp>
        <p:nvSpPr>
          <p:cNvPr id="3" name="TextBox 2">
            <a:extLst>
              <a:ext uri="{FF2B5EF4-FFF2-40B4-BE49-F238E27FC236}">
                <a16:creationId xmlns:a16="http://schemas.microsoft.com/office/drawing/2014/main" id="{0B45F179-E293-8A4E-89F4-BD74CEC01BAA}"/>
              </a:ext>
            </a:extLst>
          </p:cNvPr>
          <p:cNvSpPr txBox="1"/>
          <p:nvPr/>
        </p:nvSpPr>
        <p:spPr>
          <a:xfrm>
            <a:off x="745672" y="2612572"/>
            <a:ext cx="7652656" cy="1477328"/>
          </a:xfrm>
          <a:prstGeom prst="rect">
            <a:avLst/>
          </a:prstGeom>
          <a:noFill/>
        </p:spPr>
        <p:txBody>
          <a:bodyPr wrap="square" rtlCol="0">
            <a:spAutoFit/>
          </a:bodyPr>
          <a:lstStyle/>
          <a:p>
            <a:r>
              <a:rPr lang="en-US" altLang="en-US" sz="3600" dirty="0"/>
              <a:t>A </a:t>
            </a:r>
            <a:r>
              <a:rPr lang="en-US" altLang="en-US" sz="3600" b="1" i="1" dirty="0"/>
              <a:t>black hole</a:t>
            </a:r>
            <a:r>
              <a:rPr lang="en-US" altLang="en-US" sz="3600" dirty="0"/>
              <a:t> is an object whose gravity is so powerful that not even light can escape it.</a:t>
            </a:r>
          </a:p>
          <a:p>
            <a:endParaRPr lang="en-US" dirty="0"/>
          </a:p>
        </p:txBody>
      </p:sp>
    </p:spTree>
    <p:extLst>
      <p:ext uri="{BB962C8B-B14F-4D97-AF65-F5344CB8AC3E}">
        <p14:creationId xmlns:p14="http://schemas.microsoft.com/office/powerpoint/2010/main" val="160438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Escape Velocity</a:t>
            </a:r>
          </a:p>
        </p:txBody>
      </p:sp>
      <p:sp>
        <p:nvSpPr>
          <p:cNvPr id="3" name="TextBox 2">
            <a:extLst>
              <a:ext uri="{FF2B5EF4-FFF2-40B4-BE49-F238E27FC236}">
                <a16:creationId xmlns:a16="http://schemas.microsoft.com/office/drawing/2014/main" id="{0B45F179-E293-8A4E-89F4-BD74CEC01BAA}"/>
              </a:ext>
            </a:extLst>
          </p:cNvPr>
          <p:cNvSpPr txBox="1"/>
          <p:nvPr/>
        </p:nvSpPr>
        <p:spPr>
          <a:xfrm>
            <a:off x="745672" y="2612572"/>
            <a:ext cx="7652656" cy="1477328"/>
          </a:xfrm>
          <a:prstGeom prst="rect">
            <a:avLst/>
          </a:prstGeom>
          <a:noFill/>
        </p:spPr>
        <p:txBody>
          <a:bodyPr wrap="square" rtlCol="0">
            <a:spAutoFit/>
          </a:bodyPr>
          <a:lstStyle/>
          <a:p>
            <a:r>
              <a:rPr lang="en-US" altLang="en-US" sz="3600" dirty="0"/>
              <a:t>A </a:t>
            </a:r>
            <a:r>
              <a:rPr lang="en-US" altLang="en-US" sz="3600" b="1" i="1" dirty="0"/>
              <a:t>black hole</a:t>
            </a:r>
            <a:r>
              <a:rPr lang="en-US" altLang="en-US" sz="3600" dirty="0"/>
              <a:t> is an object whose gravity is so powerful that not even light can escape it.</a:t>
            </a:r>
          </a:p>
          <a:p>
            <a:endParaRPr lang="en-US" dirty="0"/>
          </a:p>
        </p:txBody>
      </p:sp>
    </p:spTree>
    <p:extLst>
      <p:ext uri="{BB962C8B-B14F-4D97-AF65-F5344CB8AC3E}">
        <p14:creationId xmlns:p14="http://schemas.microsoft.com/office/powerpoint/2010/main" val="351048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
            <a:extLst>
              <a:ext uri="{FF2B5EF4-FFF2-40B4-BE49-F238E27FC236}">
                <a16:creationId xmlns:a16="http://schemas.microsoft.com/office/drawing/2014/main" id="{386ABE71-F7D7-F245-8538-83247FC2F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2762250" cy="4087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450" name="Rectangle 2">
            <a:extLst>
              <a:ext uri="{FF2B5EF4-FFF2-40B4-BE49-F238E27FC236}">
                <a16:creationId xmlns:a16="http://schemas.microsoft.com/office/drawing/2014/main" id="{F66F22C4-2FA3-CB43-AD77-18944AA32C5C}"/>
              </a:ext>
            </a:extLst>
          </p:cNvPr>
          <p:cNvSpPr>
            <a:spLocks noGrp="1" noChangeArrowheads="1"/>
          </p:cNvSpPr>
          <p:nvPr>
            <p:ph type="title"/>
          </p:nvPr>
        </p:nvSpPr>
        <p:spPr>
          <a:xfrm>
            <a:off x="533400" y="152400"/>
            <a:ext cx="8229600" cy="792163"/>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u="sng" dirty="0"/>
              <a:t>Escape Velocity</a:t>
            </a:r>
          </a:p>
        </p:txBody>
      </p:sp>
      <p:sp>
        <p:nvSpPr>
          <p:cNvPr id="104451" name="Text Box 3">
            <a:extLst>
              <a:ext uri="{FF2B5EF4-FFF2-40B4-BE49-F238E27FC236}">
                <a16:creationId xmlns:a16="http://schemas.microsoft.com/office/drawing/2014/main" id="{FBDCE6AC-DA30-F14F-B354-281F15A22026}"/>
              </a:ext>
            </a:extLst>
          </p:cNvPr>
          <p:cNvSpPr txBox="1">
            <a:spLocks noChangeArrowheads="1"/>
          </p:cNvSpPr>
          <p:nvPr/>
        </p:nvSpPr>
        <p:spPr bwMode="auto">
          <a:xfrm>
            <a:off x="3048794" y="909750"/>
            <a:ext cx="3200400" cy="160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400" dirty="0">
                <a:solidFill>
                  <a:schemeClr val="tx1"/>
                </a:solidFill>
              </a:rPr>
              <a:t>Velocity needed to escape Earth’s gravity from the surface: </a:t>
            </a:r>
            <a:r>
              <a:rPr lang="en-US" altLang="en-US" sz="2400" dirty="0" err="1">
                <a:solidFill>
                  <a:schemeClr val="tx1"/>
                </a:solidFill>
              </a:rPr>
              <a:t>v</a:t>
            </a:r>
            <a:r>
              <a:rPr lang="en-US" altLang="en-US" sz="2400" baseline="-25000" dirty="0" err="1">
                <a:solidFill>
                  <a:schemeClr val="tx1"/>
                </a:solidFill>
              </a:rPr>
              <a:t>esc</a:t>
            </a:r>
            <a:r>
              <a:rPr lang="en-US" altLang="en-US" sz="2400" dirty="0">
                <a:solidFill>
                  <a:schemeClr val="tx1"/>
                </a:solidFill>
              </a:rPr>
              <a:t> </a:t>
            </a:r>
            <a:r>
              <a:rPr lang="en-US" altLang="en-US" sz="2400" dirty="0">
                <a:solidFill>
                  <a:schemeClr val="tx1"/>
                </a:solidFill>
                <a:cs typeface="Arial" panose="020B0604020202020204" pitchFamily="34" charset="0"/>
              </a:rPr>
              <a:t>≈ </a:t>
            </a:r>
            <a:r>
              <a:rPr lang="en-US" altLang="en-US" sz="2400" dirty="0">
                <a:solidFill>
                  <a:schemeClr val="tx1"/>
                </a:solidFill>
              </a:rPr>
              <a:t>11.6 km/s. </a:t>
            </a:r>
          </a:p>
        </p:txBody>
      </p:sp>
      <p:sp>
        <p:nvSpPr>
          <p:cNvPr id="104452" name="Oval 4">
            <a:extLst>
              <a:ext uri="{FF2B5EF4-FFF2-40B4-BE49-F238E27FC236}">
                <a16:creationId xmlns:a16="http://schemas.microsoft.com/office/drawing/2014/main" id="{7CEC2650-A273-2E48-A060-F996F64FE393}"/>
              </a:ext>
            </a:extLst>
          </p:cNvPr>
          <p:cNvSpPr>
            <a:spLocks noChangeArrowheads="1"/>
          </p:cNvSpPr>
          <p:nvPr/>
        </p:nvSpPr>
        <p:spPr bwMode="auto">
          <a:xfrm>
            <a:off x="6553200" y="1371600"/>
            <a:ext cx="1295400" cy="1219200"/>
          </a:xfrm>
          <a:prstGeom prst="ellipse">
            <a:avLst/>
          </a:prstGeom>
          <a:solidFill>
            <a:schemeClr val="tx1"/>
          </a:solidFill>
          <a:ln w="9360">
            <a:solidFill>
              <a:srgbClr val="000000"/>
            </a:solidFill>
            <a:miter lim="800000"/>
            <a:headEnd/>
            <a:tailEnd/>
          </a:ln>
          <a:effectLst/>
        </p:spPr>
        <p:txBody>
          <a:bodyPr wrap="none" anchor="ctr"/>
          <a:lstStyle/>
          <a:p>
            <a:endParaRPr lang="en-US"/>
          </a:p>
        </p:txBody>
      </p:sp>
      <p:sp>
        <p:nvSpPr>
          <p:cNvPr id="104453" name="Line 5">
            <a:extLst>
              <a:ext uri="{FF2B5EF4-FFF2-40B4-BE49-F238E27FC236}">
                <a16:creationId xmlns:a16="http://schemas.microsoft.com/office/drawing/2014/main" id="{0989CEAC-910B-AA4C-8118-05AFA3839C4F}"/>
              </a:ext>
            </a:extLst>
          </p:cNvPr>
          <p:cNvSpPr>
            <a:spLocks noChangeShapeType="1"/>
          </p:cNvSpPr>
          <p:nvPr/>
        </p:nvSpPr>
        <p:spPr bwMode="auto">
          <a:xfrm flipV="1">
            <a:off x="7848600" y="989013"/>
            <a:ext cx="1588" cy="993775"/>
          </a:xfrm>
          <a:prstGeom prst="line">
            <a:avLst/>
          </a:prstGeom>
          <a:noFill/>
          <a:ln w="2844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454" name="Text Box 6">
            <a:extLst>
              <a:ext uri="{FF2B5EF4-FFF2-40B4-BE49-F238E27FC236}">
                <a16:creationId xmlns:a16="http://schemas.microsoft.com/office/drawing/2014/main" id="{1A1AB339-C7A9-4B43-99B0-7C83060E2FA6}"/>
              </a:ext>
            </a:extLst>
          </p:cNvPr>
          <p:cNvSpPr txBox="1">
            <a:spLocks noChangeArrowheads="1"/>
          </p:cNvSpPr>
          <p:nvPr/>
        </p:nvSpPr>
        <p:spPr bwMode="auto">
          <a:xfrm>
            <a:off x="7848600" y="1219200"/>
            <a:ext cx="762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1500"/>
              </a:spcBef>
            </a:pPr>
            <a:r>
              <a:rPr lang="en-US" altLang="en-US" sz="2400">
                <a:solidFill>
                  <a:schemeClr val="tx1"/>
                </a:solidFill>
              </a:rPr>
              <a:t>v</a:t>
            </a:r>
            <a:r>
              <a:rPr lang="en-US" altLang="en-US" sz="2400" baseline="-25000">
                <a:solidFill>
                  <a:schemeClr val="tx1"/>
                </a:solidFill>
              </a:rPr>
              <a:t>esc</a:t>
            </a:r>
          </a:p>
        </p:txBody>
      </p:sp>
      <p:sp>
        <p:nvSpPr>
          <p:cNvPr id="104455" name="Text Box 7">
            <a:extLst>
              <a:ext uri="{FF2B5EF4-FFF2-40B4-BE49-F238E27FC236}">
                <a16:creationId xmlns:a16="http://schemas.microsoft.com/office/drawing/2014/main" id="{3AD93D58-68CD-4448-8E24-AC3797F9AE1E}"/>
              </a:ext>
            </a:extLst>
          </p:cNvPr>
          <p:cNvSpPr txBox="1">
            <a:spLocks noChangeArrowheads="1"/>
          </p:cNvSpPr>
          <p:nvPr/>
        </p:nvSpPr>
        <p:spPr bwMode="auto">
          <a:xfrm>
            <a:off x="2905125" y="2419350"/>
            <a:ext cx="3810000"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400" dirty="0">
                <a:solidFill>
                  <a:schemeClr val="tx1"/>
                </a:solidFill>
              </a:rPr>
              <a:t>Now, gravitational force decreases with distance (~ 1/d</a:t>
            </a:r>
            <a:r>
              <a:rPr lang="en-US" altLang="en-US" sz="2400" baseline="30000" dirty="0">
                <a:solidFill>
                  <a:schemeClr val="tx1"/>
                </a:solidFill>
              </a:rPr>
              <a:t>2</a:t>
            </a:r>
            <a:r>
              <a:rPr lang="en-US" altLang="en-US" sz="2400" dirty="0">
                <a:solidFill>
                  <a:schemeClr val="tx1"/>
                </a:solidFill>
              </a:rPr>
              <a:t>) =&gt; Starting out high above the surface =&gt; lower escape velocity. </a:t>
            </a:r>
          </a:p>
        </p:txBody>
      </p:sp>
      <p:sp>
        <p:nvSpPr>
          <p:cNvPr id="104456" name="Oval 8">
            <a:extLst>
              <a:ext uri="{FF2B5EF4-FFF2-40B4-BE49-F238E27FC236}">
                <a16:creationId xmlns:a16="http://schemas.microsoft.com/office/drawing/2014/main" id="{AC2C6A16-976D-2248-8AA8-13648FF7148A}"/>
              </a:ext>
            </a:extLst>
          </p:cNvPr>
          <p:cNvSpPr>
            <a:spLocks noChangeArrowheads="1"/>
          </p:cNvSpPr>
          <p:nvPr/>
        </p:nvSpPr>
        <p:spPr bwMode="auto">
          <a:xfrm>
            <a:off x="6629400" y="3276600"/>
            <a:ext cx="1295400" cy="1219200"/>
          </a:xfrm>
          <a:prstGeom prst="ellipse">
            <a:avLst/>
          </a:prstGeom>
          <a:solidFill>
            <a:schemeClr val="tx1"/>
          </a:solidFill>
          <a:ln w="9360">
            <a:solidFill>
              <a:srgbClr val="000000"/>
            </a:solidFill>
            <a:miter lim="800000"/>
            <a:headEnd/>
            <a:tailEnd/>
          </a:ln>
          <a:effectLst/>
        </p:spPr>
        <p:txBody>
          <a:bodyPr wrap="none" anchor="ctr"/>
          <a:lstStyle/>
          <a:p>
            <a:endParaRPr lang="en-US"/>
          </a:p>
        </p:txBody>
      </p:sp>
      <p:sp>
        <p:nvSpPr>
          <p:cNvPr id="104457" name="Line 9">
            <a:extLst>
              <a:ext uri="{FF2B5EF4-FFF2-40B4-BE49-F238E27FC236}">
                <a16:creationId xmlns:a16="http://schemas.microsoft.com/office/drawing/2014/main" id="{0B814BF3-3D25-F140-B41B-680F22B90939}"/>
              </a:ext>
            </a:extLst>
          </p:cNvPr>
          <p:cNvSpPr>
            <a:spLocks noChangeShapeType="1"/>
          </p:cNvSpPr>
          <p:nvPr/>
        </p:nvSpPr>
        <p:spPr bwMode="auto">
          <a:xfrm flipV="1">
            <a:off x="8610600" y="3427413"/>
            <a:ext cx="1588" cy="460375"/>
          </a:xfrm>
          <a:prstGeom prst="line">
            <a:avLst/>
          </a:prstGeom>
          <a:noFill/>
          <a:ln w="2844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458" name="Text Box 10">
            <a:extLst>
              <a:ext uri="{FF2B5EF4-FFF2-40B4-BE49-F238E27FC236}">
                <a16:creationId xmlns:a16="http://schemas.microsoft.com/office/drawing/2014/main" id="{7F619732-544A-134A-8E61-54FA1E1363A4}"/>
              </a:ext>
            </a:extLst>
          </p:cNvPr>
          <p:cNvSpPr txBox="1">
            <a:spLocks noChangeArrowheads="1"/>
          </p:cNvSpPr>
          <p:nvPr/>
        </p:nvSpPr>
        <p:spPr bwMode="auto">
          <a:xfrm>
            <a:off x="7924800" y="3200400"/>
            <a:ext cx="762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1500"/>
              </a:spcBef>
            </a:pPr>
            <a:r>
              <a:rPr lang="en-US" altLang="en-US" sz="2400" dirty="0" err="1">
                <a:solidFill>
                  <a:schemeClr val="tx1"/>
                </a:solidFill>
              </a:rPr>
              <a:t>v</a:t>
            </a:r>
            <a:r>
              <a:rPr lang="en-US" altLang="en-US" sz="2400" baseline="-25000" dirty="0" err="1">
                <a:solidFill>
                  <a:schemeClr val="tx1"/>
                </a:solidFill>
              </a:rPr>
              <a:t>esc</a:t>
            </a:r>
            <a:endParaRPr lang="en-US" altLang="en-US" sz="2400" baseline="-25000" dirty="0">
              <a:solidFill>
                <a:schemeClr val="tx1"/>
              </a:solidFill>
            </a:endParaRPr>
          </a:p>
        </p:txBody>
      </p:sp>
      <p:sp>
        <p:nvSpPr>
          <p:cNvPr id="104459" name="Rectangle 11">
            <a:extLst>
              <a:ext uri="{FF2B5EF4-FFF2-40B4-BE49-F238E27FC236}">
                <a16:creationId xmlns:a16="http://schemas.microsoft.com/office/drawing/2014/main" id="{6917ED48-D59E-3B40-AEF7-A98812678C73}"/>
              </a:ext>
            </a:extLst>
          </p:cNvPr>
          <p:cNvSpPr>
            <a:spLocks noChangeArrowheads="1"/>
          </p:cNvSpPr>
          <p:nvPr/>
        </p:nvSpPr>
        <p:spPr bwMode="auto">
          <a:xfrm>
            <a:off x="7924800" y="3810000"/>
            <a:ext cx="685800" cy="76200"/>
          </a:xfrm>
          <a:prstGeom prst="rect">
            <a:avLst/>
          </a:prstGeom>
          <a:solidFill>
            <a:schemeClr val="tx1"/>
          </a:solidFill>
          <a:ln w="9360">
            <a:solidFill>
              <a:schemeClr val="tx1"/>
            </a:solidFill>
            <a:miter lim="800000"/>
            <a:headEnd/>
            <a:tailEnd/>
          </a:ln>
          <a:effectLst/>
        </p:spPr>
        <p:txBody>
          <a:bodyPr wrap="none" anchor="ctr"/>
          <a:lstStyle/>
          <a:p>
            <a:endParaRPr lang="en-US"/>
          </a:p>
        </p:txBody>
      </p:sp>
      <p:sp>
        <p:nvSpPr>
          <p:cNvPr id="104460" name="Text Box 12">
            <a:extLst>
              <a:ext uri="{FF2B5EF4-FFF2-40B4-BE49-F238E27FC236}">
                <a16:creationId xmlns:a16="http://schemas.microsoft.com/office/drawing/2014/main" id="{0CDF718E-46DA-BC45-A864-855058783E64}"/>
              </a:ext>
            </a:extLst>
          </p:cNvPr>
          <p:cNvSpPr txBox="1">
            <a:spLocks noChangeArrowheads="1"/>
          </p:cNvSpPr>
          <p:nvPr/>
        </p:nvSpPr>
        <p:spPr bwMode="auto">
          <a:xfrm>
            <a:off x="7848600" y="5181600"/>
            <a:ext cx="762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1500"/>
              </a:spcBef>
            </a:pPr>
            <a:r>
              <a:rPr lang="en-US" altLang="en-US" sz="2400" dirty="0" err="1">
                <a:solidFill>
                  <a:schemeClr val="tx1"/>
                </a:solidFill>
              </a:rPr>
              <a:t>v</a:t>
            </a:r>
            <a:r>
              <a:rPr lang="en-US" altLang="en-US" sz="2400" baseline="-25000" dirty="0" err="1">
                <a:solidFill>
                  <a:schemeClr val="tx1"/>
                </a:solidFill>
              </a:rPr>
              <a:t>esc</a:t>
            </a:r>
            <a:endParaRPr lang="en-US" altLang="en-US" sz="2400" baseline="-25000" dirty="0">
              <a:solidFill>
                <a:schemeClr val="tx1"/>
              </a:solidFill>
            </a:endParaRPr>
          </a:p>
        </p:txBody>
      </p:sp>
      <p:sp>
        <p:nvSpPr>
          <p:cNvPr id="104461" name="Text Box 13">
            <a:extLst>
              <a:ext uri="{FF2B5EF4-FFF2-40B4-BE49-F238E27FC236}">
                <a16:creationId xmlns:a16="http://schemas.microsoft.com/office/drawing/2014/main" id="{54A5E3C7-3AB7-5E46-ADCD-4419F60BBC81}"/>
              </a:ext>
            </a:extLst>
          </p:cNvPr>
          <p:cNvSpPr txBox="1">
            <a:spLocks noChangeArrowheads="1"/>
          </p:cNvSpPr>
          <p:nvPr/>
        </p:nvSpPr>
        <p:spPr bwMode="auto">
          <a:xfrm>
            <a:off x="2990850" y="4402931"/>
            <a:ext cx="38862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400" dirty="0">
                <a:solidFill>
                  <a:schemeClr val="tx1"/>
                </a:solidFill>
              </a:rPr>
              <a:t>If you could compress Earth to a smaller radius =&gt; higher escape velocity from the surface. </a:t>
            </a:r>
          </a:p>
        </p:txBody>
      </p:sp>
      <p:sp>
        <p:nvSpPr>
          <p:cNvPr id="104462" name="Oval 14">
            <a:extLst>
              <a:ext uri="{FF2B5EF4-FFF2-40B4-BE49-F238E27FC236}">
                <a16:creationId xmlns:a16="http://schemas.microsoft.com/office/drawing/2014/main" id="{A8B7102F-17A4-6740-AFAD-3D2FE0D3E3DC}"/>
              </a:ext>
            </a:extLst>
          </p:cNvPr>
          <p:cNvSpPr>
            <a:spLocks noChangeArrowheads="1"/>
          </p:cNvSpPr>
          <p:nvPr/>
        </p:nvSpPr>
        <p:spPr bwMode="auto">
          <a:xfrm>
            <a:off x="7239000" y="5715000"/>
            <a:ext cx="609600" cy="609600"/>
          </a:xfrm>
          <a:prstGeom prst="ellipse">
            <a:avLst/>
          </a:prstGeom>
          <a:solidFill>
            <a:schemeClr val="tx1"/>
          </a:solidFill>
          <a:ln w="9360">
            <a:solidFill>
              <a:srgbClr val="000000"/>
            </a:solidFill>
            <a:miter lim="800000"/>
            <a:headEnd/>
            <a:tailEnd/>
          </a:ln>
          <a:effectLst/>
        </p:spPr>
        <p:txBody>
          <a:bodyPr wrap="none" anchor="ctr"/>
          <a:lstStyle/>
          <a:p>
            <a:endParaRPr lang="en-US"/>
          </a:p>
        </p:txBody>
      </p:sp>
      <p:sp>
        <p:nvSpPr>
          <p:cNvPr id="104463" name="Line 15">
            <a:extLst>
              <a:ext uri="{FF2B5EF4-FFF2-40B4-BE49-F238E27FC236}">
                <a16:creationId xmlns:a16="http://schemas.microsoft.com/office/drawing/2014/main" id="{829E6BC2-7E23-0F45-88DD-89282DA2D0AF}"/>
              </a:ext>
            </a:extLst>
          </p:cNvPr>
          <p:cNvSpPr>
            <a:spLocks noChangeShapeType="1"/>
          </p:cNvSpPr>
          <p:nvPr/>
        </p:nvSpPr>
        <p:spPr bwMode="auto">
          <a:xfrm flipV="1">
            <a:off x="7848600" y="4341813"/>
            <a:ext cx="1588" cy="1679575"/>
          </a:xfrm>
          <a:prstGeom prst="line">
            <a:avLst/>
          </a:prstGeom>
          <a:noFill/>
          <a:ln w="2844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27848880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104451"/>
                                        </p:tgtEl>
                                        <p:attrNameLst>
                                          <p:attrName>style.visibility</p:attrName>
                                        </p:attrNameLst>
                                      </p:cBhvr>
                                      <p:to>
                                        <p:strVal val="visible"/>
                                      </p:to>
                                    </p:set>
                                    <p:animEffect transition="in" filter="slide(fromBottom)">
                                      <p:cBhvr additive="repl">
                                        <p:cTn id="7" dur="500"/>
                                        <p:tgtEl>
                                          <p:spTgt spid="1044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additive="repl">
                                        <p:cTn id="11" dur="1" fill="hold">
                                          <p:stCondLst>
                                            <p:cond delay="0"/>
                                          </p:stCondLst>
                                        </p:cTn>
                                        <p:tgtEl>
                                          <p:spTgt spid="104452"/>
                                        </p:tgtEl>
                                        <p:attrNameLst>
                                          <p:attrName>style.visibility</p:attrName>
                                        </p:attrNameLst>
                                      </p:cBhvr>
                                      <p:to>
                                        <p:strVal val="visible"/>
                                      </p:to>
                                    </p:set>
                                    <p:anim calcmode="lin" valueType="num">
                                      <p:cBhvr>
                                        <p:cTn id="12" dur="500" fill="hold"/>
                                        <p:tgtEl>
                                          <p:spTgt spid="104452"/>
                                        </p:tgtEl>
                                        <p:attrNameLst>
                                          <p:attrName>ppt_x</p:attrName>
                                        </p:attrNameLst>
                                      </p:cBhvr>
                                      <p:tavLst>
                                        <p:tav tm="100000">
                                          <p:val>
                                            <p:strVal val="1+#ppt_w/2"/>
                                          </p:val>
                                        </p:tav>
                                        <p:tav>
                                          <p:val>
                                            <p:strVal val="#ppt_x"/>
                                          </p:val>
                                        </p:tav>
                                      </p:tavLst>
                                    </p:anim>
                                    <p:anim calcmode="lin" valueType="num">
                                      <p:cBhvr>
                                        <p:cTn id="13" dur="500" fill="hold"/>
                                        <p:tgtEl>
                                          <p:spTgt spid="104452"/>
                                        </p:tgtEl>
                                        <p:attrNameLst>
                                          <p:attrName>ppt_y</p:attrName>
                                        </p:attrNameLst>
                                      </p:cBhvr>
                                      <p:tavLst>
                                        <p:tav tm="100000">
                                          <p:val>
                                            <p:strVal val="#ppt_y"/>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additive="repl">
                                        <p:cTn id="17" dur="1" fill="hold">
                                          <p:stCondLst>
                                            <p:cond delay="0"/>
                                          </p:stCondLst>
                                        </p:cTn>
                                        <p:tgtEl>
                                          <p:spTgt spid="104453"/>
                                        </p:tgtEl>
                                        <p:attrNameLst>
                                          <p:attrName>style.visibility</p:attrName>
                                        </p:attrNameLst>
                                      </p:cBhvr>
                                      <p:to>
                                        <p:strVal val="visible"/>
                                      </p:to>
                                    </p:set>
                                    <p:anim calcmode="lin" valueType="num">
                                      <p:cBhvr>
                                        <p:cTn id="18" dur="500" fill="hold"/>
                                        <p:tgtEl>
                                          <p:spTgt spid="104453"/>
                                        </p:tgtEl>
                                        <p:attrNameLst>
                                          <p:attrName>ppt_x</p:attrName>
                                        </p:attrNameLst>
                                      </p:cBhvr>
                                      <p:tavLst>
                                        <p:tav tm="100000">
                                          <p:val>
                                            <p:strVal val="1+#ppt_w/2"/>
                                          </p:val>
                                        </p:tav>
                                        <p:tav>
                                          <p:val>
                                            <p:strVal val="#ppt_x"/>
                                          </p:val>
                                        </p:tav>
                                      </p:tavLst>
                                    </p:anim>
                                    <p:anim calcmode="lin" valueType="num">
                                      <p:cBhvr>
                                        <p:cTn id="19" dur="500" fill="hold"/>
                                        <p:tgtEl>
                                          <p:spTgt spid="104453"/>
                                        </p:tgtEl>
                                        <p:attrNameLst>
                                          <p:attrName>ppt_y</p:attrName>
                                        </p:attrNameLst>
                                      </p:cBhvr>
                                      <p:tavLst>
                                        <p:tav tm="100000">
                                          <p:val>
                                            <p:strVal val="#ppt_y"/>
                                          </p:val>
                                        </p:tav>
                                        <p:tav>
                                          <p:val>
                                            <p:strVal val="#ppt_y"/>
                                          </p:val>
                                        </p:tav>
                                      </p:tavLst>
                                    </p:anim>
                                  </p:childTnLst>
                                </p:cTn>
                              </p:par>
                              <p:par>
                                <p:cTn id="20" presetID="2" presetClass="entr" presetSubtype="2" fill="hold" nodeType="withEffect">
                                  <p:stCondLst>
                                    <p:cond delay="0"/>
                                  </p:stCondLst>
                                  <p:childTnLst>
                                    <p:set>
                                      <p:cBhvr additive="repl">
                                        <p:cTn id="21" dur="1" fill="hold">
                                          <p:stCondLst>
                                            <p:cond delay="0"/>
                                          </p:stCondLst>
                                        </p:cTn>
                                        <p:tgtEl>
                                          <p:spTgt spid="104454"/>
                                        </p:tgtEl>
                                        <p:attrNameLst>
                                          <p:attrName>style.visibility</p:attrName>
                                        </p:attrNameLst>
                                      </p:cBhvr>
                                      <p:to>
                                        <p:strVal val="visible"/>
                                      </p:to>
                                    </p:set>
                                    <p:anim calcmode="lin" valueType="num">
                                      <p:cBhvr>
                                        <p:cTn id="22" dur="500" fill="hold"/>
                                        <p:tgtEl>
                                          <p:spTgt spid="104454"/>
                                        </p:tgtEl>
                                        <p:attrNameLst>
                                          <p:attrName>ppt_x</p:attrName>
                                        </p:attrNameLst>
                                      </p:cBhvr>
                                      <p:tavLst>
                                        <p:tav tm="100000">
                                          <p:val>
                                            <p:strVal val="1+#ppt_w/2"/>
                                          </p:val>
                                        </p:tav>
                                        <p:tav>
                                          <p:val>
                                            <p:strVal val="#ppt_x"/>
                                          </p:val>
                                        </p:tav>
                                      </p:tavLst>
                                    </p:anim>
                                    <p:anim calcmode="lin" valueType="num">
                                      <p:cBhvr>
                                        <p:cTn id="23" dur="500" fill="hold"/>
                                        <p:tgtEl>
                                          <p:spTgt spid="104454"/>
                                        </p:tgtEl>
                                        <p:attrNameLst>
                                          <p:attrName>ppt_y</p:attrName>
                                        </p:attrNameLst>
                                      </p:cBhvr>
                                      <p:tavLst>
                                        <p:tav tm="100000">
                                          <p:val>
                                            <p:strVal val="#ppt_y"/>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additive="repl">
                                        <p:cTn id="27" dur="1" fill="hold">
                                          <p:stCondLst>
                                            <p:cond delay="0"/>
                                          </p:stCondLst>
                                        </p:cTn>
                                        <p:tgtEl>
                                          <p:spTgt spid="104455"/>
                                        </p:tgtEl>
                                        <p:attrNameLst>
                                          <p:attrName>style.visibility</p:attrName>
                                        </p:attrNameLst>
                                      </p:cBhvr>
                                      <p:to>
                                        <p:strVal val="visible"/>
                                      </p:to>
                                    </p:set>
                                    <p:animEffect transition="in" filter="slide(fromBottom)">
                                      <p:cBhvr additive="repl">
                                        <p:cTn id="28" dur="500"/>
                                        <p:tgtEl>
                                          <p:spTgt spid="1044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additive="repl">
                                        <p:cTn id="32" dur="1" fill="hold">
                                          <p:stCondLst>
                                            <p:cond delay="0"/>
                                          </p:stCondLst>
                                        </p:cTn>
                                        <p:tgtEl>
                                          <p:spTgt spid="104449"/>
                                        </p:tgtEl>
                                        <p:attrNameLst>
                                          <p:attrName>style.visibility</p:attrName>
                                        </p:attrNameLst>
                                      </p:cBhvr>
                                      <p:to>
                                        <p:strVal val="visible"/>
                                      </p:to>
                                    </p:set>
                                    <p:anim calcmode="lin" valueType="num">
                                      <p:cBhvr>
                                        <p:cTn id="33" dur="500" fill="hold"/>
                                        <p:tgtEl>
                                          <p:spTgt spid="104449"/>
                                        </p:tgtEl>
                                        <p:attrNameLst>
                                          <p:attrName>ppt_x</p:attrName>
                                        </p:attrNameLst>
                                      </p:cBhvr>
                                      <p:tavLst>
                                        <p:tav tm="100000">
                                          <p:val>
                                            <p:strVal val="0-#ppt_w/2"/>
                                          </p:val>
                                        </p:tav>
                                        <p:tav>
                                          <p:val>
                                            <p:strVal val="#ppt_x"/>
                                          </p:val>
                                        </p:tav>
                                      </p:tavLst>
                                    </p:anim>
                                    <p:anim calcmode="lin" valueType="num">
                                      <p:cBhvr>
                                        <p:cTn id="34" dur="500" fill="hold"/>
                                        <p:tgtEl>
                                          <p:spTgt spid="104449"/>
                                        </p:tgtEl>
                                        <p:attrNameLst>
                                          <p:attrName>ppt_y</p:attrName>
                                        </p:attrNameLst>
                                      </p:cBhvr>
                                      <p:tavLst>
                                        <p:tav tm="100000">
                                          <p:val>
                                            <p:strVal val="#ppt_y"/>
                                          </p:val>
                                        </p:tav>
                                        <p:tav>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additive="repl">
                                        <p:cTn id="38" dur="1" fill="hold">
                                          <p:stCondLst>
                                            <p:cond delay="0"/>
                                          </p:stCondLst>
                                        </p:cTn>
                                        <p:tgtEl>
                                          <p:spTgt spid="104456"/>
                                        </p:tgtEl>
                                        <p:attrNameLst>
                                          <p:attrName>style.visibility</p:attrName>
                                        </p:attrNameLst>
                                      </p:cBhvr>
                                      <p:to>
                                        <p:strVal val="visible"/>
                                      </p:to>
                                    </p:set>
                                    <p:anim calcmode="lin" valueType="num">
                                      <p:cBhvr>
                                        <p:cTn id="39" dur="500" fill="hold"/>
                                        <p:tgtEl>
                                          <p:spTgt spid="104456"/>
                                        </p:tgtEl>
                                        <p:attrNameLst>
                                          <p:attrName>ppt_x</p:attrName>
                                        </p:attrNameLst>
                                      </p:cBhvr>
                                      <p:tavLst>
                                        <p:tav tm="100000">
                                          <p:val>
                                            <p:strVal val="1+#ppt_w/2"/>
                                          </p:val>
                                        </p:tav>
                                        <p:tav>
                                          <p:val>
                                            <p:strVal val="#ppt_x"/>
                                          </p:val>
                                        </p:tav>
                                      </p:tavLst>
                                    </p:anim>
                                    <p:anim calcmode="lin" valueType="num">
                                      <p:cBhvr>
                                        <p:cTn id="40" dur="500" fill="hold"/>
                                        <p:tgtEl>
                                          <p:spTgt spid="104456"/>
                                        </p:tgtEl>
                                        <p:attrNameLst>
                                          <p:attrName>ppt_y</p:attrName>
                                        </p:attrNameLst>
                                      </p:cBhvr>
                                      <p:tavLst>
                                        <p:tav tm="100000">
                                          <p:val>
                                            <p:strVal val="#ppt_y"/>
                                          </p:val>
                                        </p:tav>
                                        <p:tav>
                                          <p:val>
                                            <p:strVal val="#ppt_y"/>
                                          </p:val>
                                        </p:tav>
                                      </p:tavLst>
                                    </p:anim>
                                  </p:childTnLst>
                                </p:cTn>
                              </p:par>
                              <p:par>
                                <p:cTn id="41" presetID="2" presetClass="entr" presetSubtype="2" fill="hold" nodeType="withEffect">
                                  <p:stCondLst>
                                    <p:cond delay="0"/>
                                  </p:stCondLst>
                                  <p:childTnLst>
                                    <p:set>
                                      <p:cBhvr additive="repl">
                                        <p:cTn id="42" dur="1" fill="hold">
                                          <p:stCondLst>
                                            <p:cond delay="0"/>
                                          </p:stCondLst>
                                        </p:cTn>
                                        <p:tgtEl>
                                          <p:spTgt spid="104459"/>
                                        </p:tgtEl>
                                        <p:attrNameLst>
                                          <p:attrName>style.visibility</p:attrName>
                                        </p:attrNameLst>
                                      </p:cBhvr>
                                      <p:to>
                                        <p:strVal val="visible"/>
                                      </p:to>
                                    </p:set>
                                    <p:anim calcmode="lin" valueType="num">
                                      <p:cBhvr>
                                        <p:cTn id="43" dur="500" fill="hold"/>
                                        <p:tgtEl>
                                          <p:spTgt spid="104459"/>
                                        </p:tgtEl>
                                        <p:attrNameLst>
                                          <p:attrName>ppt_x</p:attrName>
                                        </p:attrNameLst>
                                      </p:cBhvr>
                                      <p:tavLst>
                                        <p:tav tm="100000">
                                          <p:val>
                                            <p:strVal val="1+#ppt_w/2"/>
                                          </p:val>
                                        </p:tav>
                                        <p:tav>
                                          <p:val>
                                            <p:strVal val="#ppt_x"/>
                                          </p:val>
                                        </p:tav>
                                      </p:tavLst>
                                    </p:anim>
                                    <p:anim calcmode="lin" valueType="num">
                                      <p:cBhvr>
                                        <p:cTn id="44" dur="500" fill="hold"/>
                                        <p:tgtEl>
                                          <p:spTgt spid="104459"/>
                                        </p:tgtEl>
                                        <p:attrNameLst>
                                          <p:attrName>ppt_y</p:attrName>
                                        </p:attrNameLst>
                                      </p:cBhvr>
                                      <p:tavLst>
                                        <p:tav tm="100000">
                                          <p:val>
                                            <p:strVal val="#ppt_y"/>
                                          </p:val>
                                        </p:tav>
                                        <p:tav>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additive="repl">
                                        <p:cTn id="48" dur="1" fill="hold">
                                          <p:stCondLst>
                                            <p:cond delay="0"/>
                                          </p:stCondLst>
                                        </p:cTn>
                                        <p:tgtEl>
                                          <p:spTgt spid="104457"/>
                                        </p:tgtEl>
                                        <p:attrNameLst>
                                          <p:attrName>style.visibility</p:attrName>
                                        </p:attrNameLst>
                                      </p:cBhvr>
                                      <p:to>
                                        <p:strVal val="visible"/>
                                      </p:to>
                                    </p:set>
                                    <p:anim calcmode="lin" valueType="num">
                                      <p:cBhvr>
                                        <p:cTn id="49" dur="500" fill="hold"/>
                                        <p:tgtEl>
                                          <p:spTgt spid="104457"/>
                                        </p:tgtEl>
                                        <p:attrNameLst>
                                          <p:attrName>ppt_x</p:attrName>
                                        </p:attrNameLst>
                                      </p:cBhvr>
                                      <p:tavLst>
                                        <p:tav tm="100000">
                                          <p:val>
                                            <p:strVal val="1+#ppt_w/2"/>
                                          </p:val>
                                        </p:tav>
                                        <p:tav>
                                          <p:val>
                                            <p:strVal val="#ppt_x"/>
                                          </p:val>
                                        </p:tav>
                                      </p:tavLst>
                                    </p:anim>
                                    <p:anim calcmode="lin" valueType="num">
                                      <p:cBhvr>
                                        <p:cTn id="50" dur="500" fill="hold"/>
                                        <p:tgtEl>
                                          <p:spTgt spid="104457"/>
                                        </p:tgtEl>
                                        <p:attrNameLst>
                                          <p:attrName>ppt_y</p:attrName>
                                        </p:attrNameLst>
                                      </p:cBhvr>
                                      <p:tavLst>
                                        <p:tav tm="100000">
                                          <p:val>
                                            <p:strVal val="#ppt_y"/>
                                          </p:val>
                                        </p:tav>
                                        <p:tav>
                                          <p:val>
                                            <p:strVal val="#ppt_y"/>
                                          </p:val>
                                        </p:tav>
                                      </p:tavLst>
                                    </p:anim>
                                  </p:childTnLst>
                                </p:cTn>
                              </p:par>
                              <p:par>
                                <p:cTn id="51" presetID="2" presetClass="entr" presetSubtype="2" fill="hold" nodeType="withEffect">
                                  <p:stCondLst>
                                    <p:cond delay="0"/>
                                  </p:stCondLst>
                                  <p:childTnLst>
                                    <p:set>
                                      <p:cBhvr additive="repl">
                                        <p:cTn id="52" dur="1" fill="hold">
                                          <p:stCondLst>
                                            <p:cond delay="0"/>
                                          </p:stCondLst>
                                        </p:cTn>
                                        <p:tgtEl>
                                          <p:spTgt spid="104458"/>
                                        </p:tgtEl>
                                        <p:attrNameLst>
                                          <p:attrName>style.visibility</p:attrName>
                                        </p:attrNameLst>
                                      </p:cBhvr>
                                      <p:to>
                                        <p:strVal val="visible"/>
                                      </p:to>
                                    </p:set>
                                    <p:anim calcmode="lin" valueType="num">
                                      <p:cBhvr>
                                        <p:cTn id="53" dur="500" fill="hold"/>
                                        <p:tgtEl>
                                          <p:spTgt spid="104458"/>
                                        </p:tgtEl>
                                        <p:attrNameLst>
                                          <p:attrName>ppt_x</p:attrName>
                                        </p:attrNameLst>
                                      </p:cBhvr>
                                      <p:tavLst>
                                        <p:tav tm="100000">
                                          <p:val>
                                            <p:strVal val="1+#ppt_w/2"/>
                                          </p:val>
                                        </p:tav>
                                        <p:tav>
                                          <p:val>
                                            <p:strVal val="#ppt_x"/>
                                          </p:val>
                                        </p:tav>
                                      </p:tavLst>
                                    </p:anim>
                                    <p:anim calcmode="lin" valueType="num">
                                      <p:cBhvr>
                                        <p:cTn id="54" dur="500" fill="hold"/>
                                        <p:tgtEl>
                                          <p:spTgt spid="104458"/>
                                        </p:tgtEl>
                                        <p:attrNameLst>
                                          <p:attrName>ppt_y</p:attrName>
                                        </p:attrNameLst>
                                      </p:cBhvr>
                                      <p:tavLst>
                                        <p:tav tm="100000">
                                          <p:val>
                                            <p:strVal val="#ppt_y"/>
                                          </p:val>
                                        </p:tav>
                                        <p:tav>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2" presetClass="entr" presetSubtype="4" fill="hold" nodeType="clickEffect">
                                  <p:stCondLst>
                                    <p:cond delay="0"/>
                                  </p:stCondLst>
                                  <p:childTnLst>
                                    <p:set>
                                      <p:cBhvr additive="repl">
                                        <p:cTn id="58" dur="1" fill="hold">
                                          <p:stCondLst>
                                            <p:cond delay="0"/>
                                          </p:stCondLst>
                                        </p:cTn>
                                        <p:tgtEl>
                                          <p:spTgt spid="104461"/>
                                        </p:tgtEl>
                                        <p:attrNameLst>
                                          <p:attrName>style.visibility</p:attrName>
                                        </p:attrNameLst>
                                      </p:cBhvr>
                                      <p:to>
                                        <p:strVal val="visible"/>
                                      </p:to>
                                    </p:set>
                                    <p:animEffect transition="in" filter="slide(fromBottom)">
                                      <p:cBhvr additive="repl">
                                        <p:cTn id="59" dur="500"/>
                                        <p:tgtEl>
                                          <p:spTgt spid="10446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2" fill="hold" nodeType="clickEffect">
                                  <p:stCondLst>
                                    <p:cond delay="0"/>
                                  </p:stCondLst>
                                  <p:childTnLst>
                                    <p:set>
                                      <p:cBhvr additive="repl">
                                        <p:cTn id="63" dur="1" fill="hold">
                                          <p:stCondLst>
                                            <p:cond delay="0"/>
                                          </p:stCondLst>
                                        </p:cTn>
                                        <p:tgtEl>
                                          <p:spTgt spid="104462"/>
                                        </p:tgtEl>
                                        <p:attrNameLst>
                                          <p:attrName>style.visibility</p:attrName>
                                        </p:attrNameLst>
                                      </p:cBhvr>
                                      <p:to>
                                        <p:strVal val="visible"/>
                                      </p:to>
                                    </p:set>
                                    <p:anim calcmode="lin" valueType="num">
                                      <p:cBhvr>
                                        <p:cTn id="64" dur="500" fill="hold"/>
                                        <p:tgtEl>
                                          <p:spTgt spid="104462"/>
                                        </p:tgtEl>
                                        <p:attrNameLst>
                                          <p:attrName>ppt_x</p:attrName>
                                        </p:attrNameLst>
                                      </p:cBhvr>
                                      <p:tavLst>
                                        <p:tav tm="100000">
                                          <p:val>
                                            <p:strVal val="1+#ppt_w/2"/>
                                          </p:val>
                                        </p:tav>
                                        <p:tav>
                                          <p:val>
                                            <p:strVal val="#ppt_x"/>
                                          </p:val>
                                        </p:tav>
                                      </p:tavLst>
                                    </p:anim>
                                    <p:anim calcmode="lin" valueType="num">
                                      <p:cBhvr>
                                        <p:cTn id="65" dur="500" fill="hold"/>
                                        <p:tgtEl>
                                          <p:spTgt spid="104462"/>
                                        </p:tgtEl>
                                        <p:attrNameLst>
                                          <p:attrName>ppt_y</p:attrName>
                                        </p:attrNameLst>
                                      </p:cBhvr>
                                      <p:tavLst>
                                        <p:tav tm="100000">
                                          <p:val>
                                            <p:strVal val="#ppt_y"/>
                                          </p:val>
                                        </p:tav>
                                        <p:tav>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nodeType="clickEffect">
                                  <p:stCondLst>
                                    <p:cond delay="0"/>
                                  </p:stCondLst>
                                  <p:childTnLst>
                                    <p:set>
                                      <p:cBhvr additive="repl">
                                        <p:cTn id="69" dur="1" fill="hold">
                                          <p:stCondLst>
                                            <p:cond delay="0"/>
                                          </p:stCondLst>
                                        </p:cTn>
                                        <p:tgtEl>
                                          <p:spTgt spid="104463"/>
                                        </p:tgtEl>
                                        <p:attrNameLst>
                                          <p:attrName>style.visibility</p:attrName>
                                        </p:attrNameLst>
                                      </p:cBhvr>
                                      <p:to>
                                        <p:strVal val="visible"/>
                                      </p:to>
                                    </p:set>
                                    <p:anim calcmode="lin" valueType="num">
                                      <p:cBhvr>
                                        <p:cTn id="70" dur="500" fill="hold"/>
                                        <p:tgtEl>
                                          <p:spTgt spid="104463"/>
                                        </p:tgtEl>
                                        <p:attrNameLst>
                                          <p:attrName>ppt_x</p:attrName>
                                        </p:attrNameLst>
                                      </p:cBhvr>
                                      <p:tavLst>
                                        <p:tav tm="100000">
                                          <p:val>
                                            <p:strVal val="1+#ppt_w/2"/>
                                          </p:val>
                                        </p:tav>
                                        <p:tav>
                                          <p:val>
                                            <p:strVal val="#ppt_x"/>
                                          </p:val>
                                        </p:tav>
                                      </p:tavLst>
                                    </p:anim>
                                    <p:anim calcmode="lin" valueType="num">
                                      <p:cBhvr>
                                        <p:cTn id="71" dur="500" fill="hold"/>
                                        <p:tgtEl>
                                          <p:spTgt spid="104463"/>
                                        </p:tgtEl>
                                        <p:attrNameLst>
                                          <p:attrName>ppt_y</p:attrName>
                                        </p:attrNameLst>
                                      </p:cBhvr>
                                      <p:tavLst>
                                        <p:tav tm="100000">
                                          <p:val>
                                            <p:strVal val="#ppt_y"/>
                                          </p:val>
                                        </p:tav>
                                        <p:tav>
                                          <p:val>
                                            <p:strVal val="#ppt_y"/>
                                          </p:val>
                                        </p:tav>
                                      </p:tavLst>
                                    </p:anim>
                                  </p:childTnLst>
                                </p:cTn>
                              </p:par>
                              <p:par>
                                <p:cTn id="72" presetID="2" presetClass="entr" presetSubtype="2" fill="hold" nodeType="withEffect">
                                  <p:stCondLst>
                                    <p:cond delay="0"/>
                                  </p:stCondLst>
                                  <p:childTnLst>
                                    <p:set>
                                      <p:cBhvr additive="repl">
                                        <p:cTn id="73" dur="1" fill="hold">
                                          <p:stCondLst>
                                            <p:cond delay="0"/>
                                          </p:stCondLst>
                                        </p:cTn>
                                        <p:tgtEl>
                                          <p:spTgt spid="104460"/>
                                        </p:tgtEl>
                                        <p:attrNameLst>
                                          <p:attrName>style.visibility</p:attrName>
                                        </p:attrNameLst>
                                      </p:cBhvr>
                                      <p:to>
                                        <p:strVal val="visible"/>
                                      </p:to>
                                    </p:set>
                                    <p:anim calcmode="lin" valueType="num">
                                      <p:cBhvr>
                                        <p:cTn id="74" dur="500" fill="hold"/>
                                        <p:tgtEl>
                                          <p:spTgt spid="104460"/>
                                        </p:tgtEl>
                                        <p:attrNameLst>
                                          <p:attrName>ppt_x</p:attrName>
                                        </p:attrNameLst>
                                      </p:cBhvr>
                                      <p:tavLst>
                                        <p:tav tm="100000">
                                          <p:val>
                                            <p:strVal val="1+#ppt_w/2"/>
                                          </p:val>
                                        </p:tav>
                                        <p:tav>
                                          <p:val>
                                            <p:strVal val="#ppt_x"/>
                                          </p:val>
                                        </p:tav>
                                      </p:tavLst>
                                    </p:anim>
                                    <p:anim calcmode="lin" valueType="num">
                                      <p:cBhvr>
                                        <p:cTn id="75" dur="500" fill="hold"/>
                                        <p:tgtEl>
                                          <p:spTgt spid="104460"/>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a:extLst>
              <a:ext uri="{FF2B5EF4-FFF2-40B4-BE49-F238E27FC236}">
                <a16:creationId xmlns:a16="http://schemas.microsoft.com/office/drawing/2014/main" id="{83F78DBD-3278-1241-B28B-E4332BFC404E}"/>
              </a:ext>
            </a:extLst>
          </p:cNvPr>
          <p:cNvSpPr>
            <a:spLocks noGrp="1" noChangeArrowheads="1"/>
          </p:cNvSpPr>
          <p:nvPr>
            <p:ph type="title"/>
          </p:nvPr>
        </p:nvSpPr>
        <p:spPr>
          <a:xfrm>
            <a:off x="1045029" y="273277"/>
            <a:ext cx="7696200" cy="868363"/>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The Schwarzschild Radius</a:t>
            </a:r>
          </a:p>
        </p:txBody>
      </p:sp>
      <p:sp>
        <p:nvSpPr>
          <p:cNvPr id="105474" name="Text Box 2">
            <a:extLst>
              <a:ext uri="{FF2B5EF4-FFF2-40B4-BE49-F238E27FC236}">
                <a16:creationId xmlns:a16="http://schemas.microsoft.com/office/drawing/2014/main" id="{6315885A-07AF-804A-9AB6-B2BB29B37CCD}"/>
              </a:ext>
            </a:extLst>
          </p:cNvPr>
          <p:cNvSpPr txBox="1">
            <a:spLocks noChangeArrowheads="1"/>
          </p:cNvSpPr>
          <p:nvPr/>
        </p:nvSpPr>
        <p:spPr bwMode="auto">
          <a:xfrm>
            <a:off x="1600200" y="1250950"/>
            <a:ext cx="4572000"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400" dirty="0">
                <a:solidFill>
                  <a:schemeClr val="tx1"/>
                </a:solidFill>
              </a:rPr>
              <a:t>=&gt; There is a limiting radius where the escape velocity reaches the speed of light, c: </a:t>
            </a:r>
          </a:p>
        </p:txBody>
      </p:sp>
      <p:sp>
        <p:nvSpPr>
          <p:cNvPr id="105475" name="Oval 3">
            <a:extLst>
              <a:ext uri="{FF2B5EF4-FFF2-40B4-BE49-F238E27FC236}">
                <a16:creationId xmlns:a16="http://schemas.microsoft.com/office/drawing/2014/main" id="{55A31098-B6E5-7944-9553-3AA95674B5B3}"/>
              </a:ext>
            </a:extLst>
          </p:cNvPr>
          <p:cNvSpPr>
            <a:spLocks noChangeArrowheads="1"/>
          </p:cNvSpPr>
          <p:nvPr/>
        </p:nvSpPr>
        <p:spPr bwMode="auto">
          <a:xfrm>
            <a:off x="7162800" y="4800600"/>
            <a:ext cx="152400" cy="152400"/>
          </a:xfrm>
          <a:prstGeom prst="ellipse">
            <a:avLst/>
          </a:prstGeom>
          <a:solidFill>
            <a:schemeClr val="tx1"/>
          </a:solidFill>
          <a:ln w="9360">
            <a:solidFill>
              <a:srgbClr val="000000"/>
            </a:solidFill>
            <a:miter lim="800000"/>
            <a:headEnd/>
            <a:tailEnd/>
          </a:ln>
          <a:effectLst/>
        </p:spPr>
        <p:txBody>
          <a:bodyPr wrap="none" anchor="ctr"/>
          <a:lstStyle/>
          <a:p>
            <a:endParaRPr lang="en-US"/>
          </a:p>
        </p:txBody>
      </p:sp>
      <p:sp>
        <p:nvSpPr>
          <p:cNvPr id="105476" name="Line 4">
            <a:extLst>
              <a:ext uri="{FF2B5EF4-FFF2-40B4-BE49-F238E27FC236}">
                <a16:creationId xmlns:a16="http://schemas.microsoft.com/office/drawing/2014/main" id="{B8897A63-78CD-5949-9D3B-CC1CD65A183F}"/>
              </a:ext>
            </a:extLst>
          </p:cNvPr>
          <p:cNvSpPr>
            <a:spLocks noChangeShapeType="1"/>
          </p:cNvSpPr>
          <p:nvPr/>
        </p:nvSpPr>
        <p:spPr bwMode="auto">
          <a:xfrm flipV="1">
            <a:off x="7315200" y="1293813"/>
            <a:ext cx="1588" cy="3584575"/>
          </a:xfrm>
          <a:prstGeom prst="line">
            <a:avLst/>
          </a:prstGeom>
          <a:noFill/>
          <a:ln w="2844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477" name="Text Box 5">
            <a:extLst>
              <a:ext uri="{FF2B5EF4-FFF2-40B4-BE49-F238E27FC236}">
                <a16:creationId xmlns:a16="http://schemas.microsoft.com/office/drawing/2014/main" id="{BAA79618-F53C-D241-A399-347683891722}"/>
              </a:ext>
            </a:extLst>
          </p:cNvPr>
          <p:cNvSpPr txBox="1">
            <a:spLocks noChangeArrowheads="1"/>
          </p:cNvSpPr>
          <p:nvPr/>
        </p:nvSpPr>
        <p:spPr bwMode="auto">
          <a:xfrm>
            <a:off x="7315200" y="3048000"/>
            <a:ext cx="14478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1500"/>
              </a:spcBef>
            </a:pPr>
            <a:r>
              <a:rPr lang="en-US" altLang="en-US" sz="2400" dirty="0" err="1">
                <a:solidFill>
                  <a:schemeClr val="tx1"/>
                </a:solidFill>
              </a:rPr>
              <a:t>V</a:t>
            </a:r>
            <a:r>
              <a:rPr lang="en-US" altLang="en-US" sz="2400" baseline="-25000" dirty="0" err="1">
                <a:solidFill>
                  <a:schemeClr val="tx1"/>
                </a:solidFill>
              </a:rPr>
              <a:t>esc</a:t>
            </a:r>
            <a:r>
              <a:rPr lang="en-US" altLang="en-US" sz="2400" baseline="-25000" dirty="0">
                <a:solidFill>
                  <a:schemeClr val="tx1"/>
                </a:solidFill>
              </a:rPr>
              <a:t> </a:t>
            </a:r>
            <a:r>
              <a:rPr lang="en-US" altLang="en-US" sz="2400" dirty="0">
                <a:solidFill>
                  <a:schemeClr val="tx1"/>
                </a:solidFill>
              </a:rPr>
              <a:t>= c</a:t>
            </a:r>
          </a:p>
        </p:txBody>
      </p:sp>
      <p:sp>
        <p:nvSpPr>
          <p:cNvPr id="105478" name="Text Box 6">
            <a:extLst>
              <a:ext uri="{FF2B5EF4-FFF2-40B4-BE49-F238E27FC236}">
                <a16:creationId xmlns:a16="http://schemas.microsoft.com/office/drawing/2014/main" id="{62D49C21-92C5-334A-9D20-1C1AB0C2A766}"/>
              </a:ext>
            </a:extLst>
          </p:cNvPr>
          <p:cNvSpPr txBox="1">
            <a:spLocks noChangeArrowheads="1"/>
          </p:cNvSpPr>
          <p:nvPr/>
        </p:nvSpPr>
        <p:spPr bwMode="auto">
          <a:xfrm>
            <a:off x="2590800" y="3200400"/>
            <a:ext cx="9144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400" dirty="0" err="1">
                <a:solidFill>
                  <a:schemeClr val="tx1"/>
                </a:solidFill>
              </a:rPr>
              <a:t>R</a:t>
            </a:r>
            <a:r>
              <a:rPr lang="en-US" altLang="en-US" sz="2400" baseline="-25000" dirty="0" err="1">
                <a:solidFill>
                  <a:schemeClr val="tx1"/>
                </a:solidFill>
              </a:rPr>
              <a:t>s</a:t>
            </a:r>
            <a:r>
              <a:rPr lang="en-US" altLang="en-US" sz="2400" dirty="0">
                <a:solidFill>
                  <a:schemeClr val="tx1"/>
                </a:solidFill>
              </a:rPr>
              <a:t> = </a:t>
            </a:r>
          </a:p>
        </p:txBody>
      </p:sp>
      <p:sp>
        <p:nvSpPr>
          <p:cNvPr id="105479" name="Text Box 7">
            <a:extLst>
              <a:ext uri="{FF2B5EF4-FFF2-40B4-BE49-F238E27FC236}">
                <a16:creationId xmlns:a16="http://schemas.microsoft.com/office/drawing/2014/main" id="{41EBA5A3-E3C7-CC4E-92E2-7FC0B243556A}"/>
              </a:ext>
            </a:extLst>
          </p:cNvPr>
          <p:cNvSpPr txBox="1">
            <a:spLocks noChangeArrowheads="1"/>
          </p:cNvSpPr>
          <p:nvPr/>
        </p:nvSpPr>
        <p:spPr bwMode="auto">
          <a:xfrm>
            <a:off x="3352800" y="3048000"/>
            <a:ext cx="914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400" dirty="0">
                <a:solidFill>
                  <a:schemeClr val="tx1"/>
                </a:solidFill>
              </a:rPr>
              <a:t>2GM</a:t>
            </a:r>
            <a:r>
              <a:rPr lang="en-US" altLang="en-US" sz="2400" dirty="0">
                <a:solidFill>
                  <a:srgbClr val="333399"/>
                </a:solidFill>
              </a:rPr>
              <a:t> </a:t>
            </a:r>
          </a:p>
        </p:txBody>
      </p:sp>
      <p:sp>
        <p:nvSpPr>
          <p:cNvPr id="105480" name="Text Box 8">
            <a:extLst>
              <a:ext uri="{FF2B5EF4-FFF2-40B4-BE49-F238E27FC236}">
                <a16:creationId xmlns:a16="http://schemas.microsoft.com/office/drawing/2014/main" id="{186DB190-5E74-4A48-8C67-CE5489198DB6}"/>
              </a:ext>
            </a:extLst>
          </p:cNvPr>
          <p:cNvSpPr txBox="1">
            <a:spLocks noChangeArrowheads="1"/>
          </p:cNvSpPr>
          <p:nvPr/>
        </p:nvSpPr>
        <p:spPr bwMode="auto">
          <a:xfrm>
            <a:off x="3390900" y="3119256"/>
            <a:ext cx="914400" cy="460375"/>
          </a:xfrm>
          <a:prstGeom prst="rect">
            <a:avLst/>
          </a:prstGeom>
          <a:noFill/>
          <a:ln>
            <a:noFill/>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400" dirty="0">
                <a:solidFill>
                  <a:schemeClr val="tx1"/>
                </a:solidFill>
              </a:rPr>
              <a:t>____ </a:t>
            </a:r>
          </a:p>
        </p:txBody>
      </p:sp>
      <p:sp>
        <p:nvSpPr>
          <p:cNvPr id="105481" name="Text Box 9">
            <a:extLst>
              <a:ext uri="{FF2B5EF4-FFF2-40B4-BE49-F238E27FC236}">
                <a16:creationId xmlns:a16="http://schemas.microsoft.com/office/drawing/2014/main" id="{7160DD23-DFC0-5C46-B427-6E5BE1A41159}"/>
              </a:ext>
            </a:extLst>
          </p:cNvPr>
          <p:cNvSpPr txBox="1">
            <a:spLocks noChangeArrowheads="1"/>
          </p:cNvSpPr>
          <p:nvPr/>
        </p:nvSpPr>
        <p:spPr bwMode="auto">
          <a:xfrm>
            <a:off x="3352800" y="3429000"/>
            <a:ext cx="914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400" dirty="0">
                <a:solidFill>
                  <a:schemeClr val="tx1"/>
                </a:solidFill>
              </a:rPr>
              <a:t>c</a:t>
            </a:r>
            <a:r>
              <a:rPr lang="en-US" altLang="en-US" sz="2400" baseline="30000" dirty="0">
                <a:solidFill>
                  <a:schemeClr val="tx1"/>
                </a:solidFill>
              </a:rPr>
              <a:t>2</a:t>
            </a:r>
            <a:r>
              <a:rPr lang="en-US" altLang="en-US" sz="2400" baseline="30000" dirty="0">
                <a:solidFill>
                  <a:srgbClr val="333399"/>
                </a:solidFill>
              </a:rPr>
              <a:t> </a:t>
            </a:r>
          </a:p>
        </p:txBody>
      </p:sp>
      <p:sp>
        <p:nvSpPr>
          <p:cNvPr id="105482" name="Text Box 10">
            <a:extLst>
              <a:ext uri="{FF2B5EF4-FFF2-40B4-BE49-F238E27FC236}">
                <a16:creationId xmlns:a16="http://schemas.microsoft.com/office/drawing/2014/main" id="{5E38945C-6F60-FE4D-93C3-E644384EA8FA}"/>
              </a:ext>
            </a:extLst>
          </p:cNvPr>
          <p:cNvSpPr txBox="1">
            <a:spLocks noChangeArrowheads="1"/>
          </p:cNvSpPr>
          <p:nvPr/>
        </p:nvSpPr>
        <p:spPr bwMode="auto">
          <a:xfrm>
            <a:off x="2155371" y="4988832"/>
            <a:ext cx="4038600"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800" dirty="0" err="1">
                <a:solidFill>
                  <a:schemeClr val="tx1"/>
                </a:solidFill>
              </a:rPr>
              <a:t>R</a:t>
            </a:r>
            <a:r>
              <a:rPr lang="en-US" altLang="en-US" sz="2800" baseline="-25000" dirty="0" err="1">
                <a:solidFill>
                  <a:schemeClr val="tx1"/>
                </a:solidFill>
              </a:rPr>
              <a:t>s</a:t>
            </a:r>
            <a:r>
              <a:rPr lang="en-US" altLang="en-US" sz="2800" dirty="0">
                <a:solidFill>
                  <a:schemeClr val="tx1"/>
                </a:solidFill>
              </a:rPr>
              <a:t> is called the Schwarzschild radius.</a:t>
            </a:r>
            <a:r>
              <a:rPr lang="en-US" altLang="en-US" sz="2400" dirty="0">
                <a:solidFill>
                  <a:schemeClr val="tx1"/>
                </a:solidFill>
              </a:rPr>
              <a:t> </a:t>
            </a:r>
          </a:p>
        </p:txBody>
      </p:sp>
      <p:sp>
        <p:nvSpPr>
          <p:cNvPr id="105483" name="Text Box 11">
            <a:extLst>
              <a:ext uri="{FF2B5EF4-FFF2-40B4-BE49-F238E27FC236}">
                <a16:creationId xmlns:a16="http://schemas.microsoft.com/office/drawing/2014/main" id="{21521D7C-1BE8-A24C-BB8D-42658154C757}"/>
              </a:ext>
            </a:extLst>
          </p:cNvPr>
          <p:cNvSpPr txBox="1">
            <a:spLocks noChangeArrowheads="1"/>
          </p:cNvSpPr>
          <p:nvPr/>
        </p:nvSpPr>
        <p:spPr bwMode="auto">
          <a:xfrm>
            <a:off x="1905000" y="4114800"/>
            <a:ext cx="4800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400" dirty="0">
                <a:solidFill>
                  <a:schemeClr val="tx1"/>
                </a:solidFill>
              </a:rPr>
              <a:t>G = gravitational constant</a:t>
            </a:r>
          </a:p>
        </p:txBody>
      </p:sp>
      <p:sp>
        <p:nvSpPr>
          <p:cNvPr id="105484" name="Text Box 12">
            <a:extLst>
              <a:ext uri="{FF2B5EF4-FFF2-40B4-BE49-F238E27FC236}">
                <a16:creationId xmlns:a16="http://schemas.microsoft.com/office/drawing/2014/main" id="{EE4658F5-BC00-7341-87C5-57D70B658E2F}"/>
              </a:ext>
            </a:extLst>
          </p:cNvPr>
          <p:cNvSpPr txBox="1">
            <a:spLocks noChangeArrowheads="1"/>
          </p:cNvSpPr>
          <p:nvPr/>
        </p:nvSpPr>
        <p:spPr bwMode="auto">
          <a:xfrm>
            <a:off x="2171700" y="4528457"/>
            <a:ext cx="2133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400" dirty="0">
                <a:solidFill>
                  <a:schemeClr val="tx1"/>
                </a:solidFill>
              </a:rPr>
              <a:t>	M = mass</a:t>
            </a:r>
          </a:p>
        </p:txBody>
      </p:sp>
      <p:sp>
        <p:nvSpPr>
          <p:cNvPr id="105485" name="Rectangle 13">
            <a:extLst>
              <a:ext uri="{FF2B5EF4-FFF2-40B4-BE49-F238E27FC236}">
                <a16:creationId xmlns:a16="http://schemas.microsoft.com/office/drawing/2014/main" id="{B2DB6077-3CCB-C747-8749-1F8095DD4D00}"/>
              </a:ext>
            </a:extLst>
          </p:cNvPr>
          <p:cNvSpPr>
            <a:spLocks noChangeArrowheads="1"/>
          </p:cNvSpPr>
          <p:nvPr/>
        </p:nvSpPr>
        <p:spPr bwMode="auto">
          <a:xfrm>
            <a:off x="2514600" y="3048000"/>
            <a:ext cx="1905000" cy="838200"/>
          </a:xfrm>
          <a:prstGeom prst="rect">
            <a:avLst/>
          </a:prstGeom>
          <a:noFill/>
          <a:ln w="28440">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486" name="Rectangle 14">
            <a:extLst>
              <a:ext uri="{FF2B5EF4-FFF2-40B4-BE49-F238E27FC236}">
                <a16:creationId xmlns:a16="http://schemas.microsoft.com/office/drawing/2014/main" id="{9E6A3AE5-8D43-E442-B374-FE6C0A856948}"/>
              </a:ext>
            </a:extLst>
          </p:cNvPr>
          <p:cNvSpPr>
            <a:spLocks noChangeArrowheads="1"/>
          </p:cNvSpPr>
          <p:nvPr/>
        </p:nvSpPr>
        <p:spPr bwMode="auto">
          <a:xfrm>
            <a:off x="2438400" y="2971800"/>
            <a:ext cx="2057400" cy="990600"/>
          </a:xfrm>
          <a:prstGeom prst="rect">
            <a:avLst/>
          </a:prstGeom>
          <a:noFill/>
          <a:ln w="2844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28978341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105474"/>
                                        </p:tgtEl>
                                        <p:attrNameLst>
                                          <p:attrName>style.visibility</p:attrName>
                                        </p:attrNameLst>
                                      </p:cBhvr>
                                      <p:to>
                                        <p:strVal val="visible"/>
                                      </p:to>
                                    </p:set>
                                    <p:animEffect transition="in" filter="slide(fromBottom)">
                                      <p:cBhvr additive="repl">
                                        <p:cTn id="7" dur="500"/>
                                        <p:tgtEl>
                                          <p:spTgt spid="105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additive="repl">
                                        <p:cTn id="11" dur="1" fill="hold">
                                          <p:stCondLst>
                                            <p:cond delay="0"/>
                                          </p:stCondLst>
                                        </p:cTn>
                                        <p:tgtEl>
                                          <p:spTgt spid="105475"/>
                                        </p:tgtEl>
                                        <p:attrNameLst>
                                          <p:attrName>style.visibility</p:attrName>
                                        </p:attrNameLst>
                                      </p:cBhvr>
                                      <p:to>
                                        <p:strVal val="visible"/>
                                      </p:to>
                                    </p:set>
                                    <p:anim calcmode="lin" valueType="num">
                                      <p:cBhvr>
                                        <p:cTn id="12" dur="500" fill="hold"/>
                                        <p:tgtEl>
                                          <p:spTgt spid="105475"/>
                                        </p:tgtEl>
                                        <p:attrNameLst>
                                          <p:attrName>ppt_x</p:attrName>
                                        </p:attrNameLst>
                                      </p:cBhvr>
                                      <p:tavLst>
                                        <p:tav tm="100000">
                                          <p:val>
                                            <p:strVal val="1+#ppt_w/2"/>
                                          </p:val>
                                        </p:tav>
                                        <p:tav>
                                          <p:val>
                                            <p:strVal val="#ppt_x"/>
                                          </p:val>
                                        </p:tav>
                                      </p:tavLst>
                                    </p:anim>
                                    <p:anim calcmode="lin" valueType="num">
                                      <p:cBhvr>
                                        <p:cTn id="13" dur="500" fill="hold"/>
                                        <p:tgtEl>
                                          <p:spTgt spid="105475"/>
                                        </p:tgtEl>
                                        <p:attrNameLst>
                                          <p:attrName>ppt_y</p:attrName>
                                        </p:attrNameLst>
                                      </p:cBhvr>
                                      <p:tavLst>
                                        <p:tav tm="100000">
                                          <p:val>
                                            <p:strVal val="#ppt_y"/>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additive="repl">
                                        <p:cTn id="17" dur="1" fill="hold">
                                          <p:stCondLst>
                                            <p:cond delay="0"/>
                                          </p:stCondLst>
                                        </p:cTn>
                                        <p:tgtEl>
                                          <p:spTgt spid="105476"/>
                                        </p:tgtEl>
                                        <p:attrNameLst>
                                          <p:attrName>style.visibility</p:attrName>
                                        </p:attrNameLst>
                                      </p:cBhvr>
                                      <p:to>
                                        <p:strVal val="visible"/>
                                      </p:to>
                                    </p:set>
                                    <p:anim calcmode="lin" valueType="num">
                                      <p:cBhvr>
                                        <p:cTn id="18" dur="500" fill="hold"/>
                                        <p:tgtEl>
                                          <p:spTgt spid="105476"/>
                                        </p:tgtEl>
                                        <p:attrNameLst>
                                          <p:attrName>ppt_x</p:attrName>
                                        </p:attrNameLst>
                                      </p:cBhvr>
                                      <p:tavLst>
                                        <p:tav tm="100000">
                                          <p:val>
                                            <p:strVal val="1+#ppt_w/2"/>
                                          </p:val>
                                        </p:tav>
                                        <p:tav>
                                          <p:val>
                                            <p:strVal val="#ppt_x"/>
                                          </p:val>
                                        </p:tav>
                                      </p:tavLst>
                                    </p:anim>
                                    <p:anim calcmode="lin" valueType="num">
                                      <p:cBhvr>
                                        <p:cTn id="19" dur="500" fill="hold"/>
                                        <p:tgtEl>
                                          <p:spTgt spid="105476"/>
                                        </p:tgtEl>
                                        <p:attrNameLst>
                                          <p:attrName>ppt_y</p:attrName>
                                        </p:attrNameLst>
                                      </p:cBhvr>
                                      <p:tavLst>
                                        <p:tav tm="100000">
                                          <p:val>
                                            <p:strVal val="#ppt_y"/>
                                          </p:val>
                                        </p:tav>
                                        <p:tav>
                                          <p:val>
                                            <p:strVal val="#ppt_y"/>
                                          </p:val>
                                        </p:tav>
                                      </p:tavLst>
                                    </p:anim>
                                  </p:childTnLst>
                                </p:cTn>
                              </p:par>
                              <p:par>
                                <p:cTn id="20" presetID="2" presetClass="entr" presetSubtype="2" fill="hold" nodeType="withEffect">
                                  <p:stCondLst>
                                    <p:cond delay="0"/>
                                  </p:stCondLst>
                                  <p:childTnLst>
                                    <p:set>
                                      <p:cBhvr additive="repl">
                                        <p:cTn id="21" dur="1" fill="hold">
                                          <p:stCondLst>
                                            <p:cond delay="0"/>
                                          </p:stCondLst>
                                        </p:cTn>
                                        <p:tgtEl>
                                          <p:spTgt spid="105477"/>
                                        </p:tgtEl>
                                        <p:attrNameLst>
                                          <p:attrName>style.visibility</p:attrName>
                                        </p:attrNameLst>
                                      </p:cBhvr>
                                      <p:to>
                                        <p:strVal val="visible"/>
                                      </p:to>
                                    </p:set>
                                    <p:anim calcmode="lin" valueType="num">
                                      <p:cBhvr>
                                        <p:cTn id="22" dur="500" fill="hold"/>
                                        <p:tgtEl>
                                          <p:spTgt spid="105477"/>
                                        </p:tgtEl>
                                        <p:attrNameLst>
                                          <p:attrName>ppt_x</p:attrName>
                                        </p:attrNameLst>
                                      </p:cBhvr>
                                      <p:tavLst>
                                        <p:tav tm="100000">
                                          <p:val>
                                            <p:strVal val="1+#ppt_w/2"/>
                                          </p:val>
                                        </p:tav>
                                        <p:tav>
                                          <p:val>
                                            <p:strVal val="#ppt_x"/>
                                          </p:val>
                                        </p:tav>
                                      </p:tavLst>
                                    </p:anim>
                                    <p:anim calcmode="lin" valueType="num">
                                      <p:cBhvr>
                                        <p:cTn id="23" dur="500" fill="hold"/>
                                        <p:tgtEl>
                                          <p:spTgt spid="105477"/>
                                        </p:tgtEl>
                                        <p:attrNameLst>
                                          <p:attrName>ppt_y</p:attrName>
                                        </p:attrNameLst>
                                      </p:cBhvr>
                                      <p:tavLst>
                                        <p:tav tm="100000">
                                          <p:val>
                                            <p:strVal val="#ppt_y"/>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additive="repl">
                                        <p:cTn id="27" dur="1" fill="hold">
                                          <p:stCondLst>
                                            <p:cond delay="0"/>
                                          </p:stCondLst>
                                        </p:cTn>
                                        <p:tgtEl>
                                          <p:spTgt spid="105478"/>
                                        </p:tgtEl>
                                        <p:attrNameLst>
                                          <p:attrName>style.visibility</p:attrName>
                                        </p:attrNameLst>
                                      </p:cBhvr>
                                      <p:to>
                                        <p:strVal val="visible"/>
                                      </p:to>
                                    </p:set>
                                    <p:animEffect transition="in" filter="slide(fromBottom)">
                                      <p:cBhvr additive="repl">
                                        <p:cTn id="28" dur="500"/>
                                        <p:tgtEl>
                                          <p:spTgt spid="105478"/>
                                        </p:tgtEl>
                                      </p:cBhvr>
                                    </p:animEffect>
                                  </p:childTnLst>
                                </p:cTn>
                              </p:par>
                              <p:par>
                                <p:cTn id="29" presetID="12" presetClass="entr" presetSubtype="4" fill="hold" nodeType="withEffect">
                                  <p:stCondLst>
                                    <p:cond delay="0"/>
                                  </p:stCondLst>
                                  <p:childTnLst>
                                    <p:set>
                                      <p:cBhvr additive="repl">
                                        <p:cTn id="30" dur="1" fill="hold">
                                          <p:stCondLst>
                                            <p:cond delay="0"/>
                                          </p:stCondLst>
                                        </p:cTn>
                                        <p:tgtEl>
                                          <p:spTgt spid="105479"/>
                                        </p:tgtEl>
                                        <p:attrNameLst>
                                          <p:attrName>style.visibility</p:attrName>
                                        </p:attrNameLst>
                                      </p:cBhvr>
                                      <p:to>
                                        <p:strVal val="visible"/>
                                      </p:to>
                                    </p:set>
                                    <p:animEffect transition="in" filter="slide(fromBottom)">
                                      <p:cBhvr additive="repl">
                                        <p:cTn id="31" dur="500"/>
                                        <p:tgtEl>
                                          <p:spTgt spid="105479"/>
                                        </p:tgtEl>
                                      </p:cBhvr>
                                    </p:animEffect>
                                  </p:childTnLst>
                                </p:cTn>
                              </p:par>
                              <p:par>
                                <p:cTn id="32" presetID="12" presetClass="entr" presetSubtype="4" fill="hold" nodeType="withEffect">
                                  <p:stCondLst>
                                    <p:cond delay="0"/>
                                  </p:stCondLst>
                                  <p:childTnLst>
                                    <p:set>
                                      <p:cBhvr additive="repl">
                                        <p:cTn id="33" dur="1" fill="hold">
                                          <p:stCondLst>
                                            <p:cond delay="0"/>
                                          </p:stCondLst>
                                        </p:cTn>
                                        <p:tgtEl>
                                          <p:spTgt spid="105480"/>
                                        </p:tgtEl>
                                        <p:attrNameLst>
                                          <p:attrName>style.visibility</p:attrName>
                                        </p:attrNameLst>
                                      </p:cBhvr>
                                      <p:to>
                                        <p:strVal val="visible"/>
                                      </p:to>
                                    </p:set>
                                    <p:animEffect transition="in" filter="slide(fromBottom)">
                                      <p:cBhvr additive="repl">
                                        <p:cTn id="34" dur="500"/>
                                        <p:tgtEl>
                                          <p:spTgt spid="105480"/>
                                        </p:tgtEl>
                                      </p:cBhvr>
                                    </p:animEffect>
                                  </p:childTnLst>
                                </p:cTn>
                              </p:par>
                              <p:par>
                                <p:cTn id="35" presetID="12" presetClass="entr" presetSubtype="4" fill="hold" nodeType="withEffect">
                                  <p:stCondLst>
                                    <p:cond delay="0"/>
                                  </p:stCondLst>
                                  <p:childTnLst>
                                    <p:set>
                                      <p:cBhvr additive="repl">
                                        <p:cTn id="36" dur="1" fill="hold">
                                          <p:stCondLst>
                                            <p:cond delay="0"/>
                                          </p:stCondLst>
                                        </p:cTn>
                                        <p:tgtEl>
                                          <p:spTgt spid="105481"/>
                                        </p:tgtEl>
                                        <p:attrNameLst>
                                          <p:attrName>style.visibility</p:attrName>
                                        </p:attrNameLst>
                                      </p:cBhvr>
                                      <p:to>
                                        <p:strVal val="visible"/>
                                      </p:to>
                                    </p:set>
                                    <p:animEffect transition="in" filter="slide(fromBottom)">
                                      <p:cBhvr additive="repl">
                                        <p:cTn id="37" dur="500"/>
                                        <p:tgtEl>
                                          <p:spTgt spid="1054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5" presetClass="entr" fill="hold" nodeType="clickEffect">
                                  <p:stCondLst>
                                    <p:cond delay="0"/>
                                  </p:stCondLst>
                                  <p:childTnLst>
                                    <p:set>
                                      <p:cBhvr additive="repl">
                                        <p:cTn id="41" dur="1" fill="hold">
                                          <p:stCondLst>
                                            <p:cond delay="0"/>
                                          </p:stCondLst>
                                        </p:cTn>
                                        <p:tgtEl>
                                          <p:spTgt spid="105485"/>
                                        </p:tgtEl>
                                        <p:attrNameLst>
                                          <p:attrName>style.visibility</p:attrName>
                                        </p:attrNameLst>
                                      </p:cBhvr>
                                      <p:to>
                                        <p:strVal val="visible"/>
                                      </p:to>
                                    </p:set>
                                    <p:anim calcmode="lin" valueType="num">
                                      <p:cBhvr additive="repl">
                                        <p:cTn id="42" dur="1000" fill="hold"/>
                                        <p:tgtEl>
                                          <p:spTgt spid="105485"/>
                                        </p:tgtEl>
                                        <p:attrNameLst>
                                          <p:attrName>ppt_w</p:attrName>
                                        </p:attrNameLst>
                                      </p:cBhvr>
                                      <p:tavLst>
                                        <p:tav tm="100000">
                                          <p:val>
                                            <p:fltVal val="0"/>
                                          </p:val>
                                        </p:tav>
                                        <p:tav>
                                          <p:val>
                                            <p:strVal val="#ppt_w"/>
                                          </p:val>
                                        </p:tav>
                                      </p:tavLst>
                                    </p:anim>
                                    <p:anim calcmode="lin" valueType="num">
                                      <p:cBhvr additive="repl">
                                        <p:cTn id="43" dur="1000" fill="hold"/>
                                        <p:tgtEl>
                                          <p:spTgt spid="105485"/>
                                        </p:tgtEl>
                                        <p:attrNameLst>
                                          <p:attrName>ppt_h</p:attrName>
                                        </p:attrNameLst>
                                      </p:cBhvr>
                                      <p:tavLst>
                                        <p:tav tm="100000">
                                          <p:val>
                                            <p:fltVal val="0"/>
                                          </p:val>
                                        </p:tav>
                                        <p:tav>
                                          <p:val>
                                            <p:strVal val="#ppt_h"/>
                                          </p:val>
                                        </p:tav>
                                      </p:tavLst>
                                    </p:anim>
                                    <p:anim calcmode="lin" valueType="num">
                                      <p:cBhvr additive="repl">
                                        <p:cTn id="44" dur="1000" fill="hold"/>
                                        <p:tgtEl>
                                          <p:spTgt spid="105485"/>
                                        </p:tgtEl>
                                        <p:attrNameLst>
                                          <p:attrName>ppt_x</p:attrName>
                                        </p:attrNameLst>
                                      </p:cBhvr>
                                      <p:tavLst>
                                        <p:tav tm="0" fmla="#ppt_x+(cos(-2*pi*(1-$))*-#ppt_x-sin(-2*pi*(1-$))*(1-#ppt_y))*(1-$)">
                                          <p:val>
                                            <p:fltVal val="0"/>
                                          </p:val>
                                        </p:tav>
                                        <p:tav tm="100000">
                                          <p:val>
                                            <p:fltVal val="1"/>
                                          </p:val>
                                        </p:tav>
                                      </p:tavLst>
                                    </p:anim>
                                    <p:anim calcmode="lin" valueType="num">
                                      <p:cBhvr additive="repl">
                                        <p:cTn id="45" dur="1000" fill="hold"/>
                                        <p:tgtEl>
                                          <p:spTgt spid="105485"/>
                                        </p:tgtEl>
                                        <p:attrNameLst>
                                          <p:attrName>ppt_y</p:attrName>
                                        </p:attrNameLst>
                                      </p:cBhvr>
                                      <p:tavLst>
                                        <p:tav tm="0" fmla="#ppt_y+(sin(-2*pi*(1-$))*-#ppt_x+cos(-2*pi*(1-$))*(1-#ppt_y))*(1-$)">
                                          <p:val>
                                            <p:fltVal val="0"/>
                                          </p:val>
                                        </p:tav>
                                        <p:tav tm="100000">
                                          <p:val>
                                            <p:fltVal val="1"/>
                                          </p:val>
                                        </p:tav>
                                      </p:tavLst>
                                    </p:anim>
                                  </p:childTnLst>
                                </p:cTn>
                              </p:par>
                              <p:par>
                                <p:cTn id="46" presetID="15" presetClass="entr" fill="hold" nodeType="withEffect">
                                  <p:stCondLst>
                                    <p:cond delay="0"/>
                                  </p:stCondLst>
                                  <p:childTnLst>
                                    <p:set>
                                      <p:cBhvr additive="repl">
                                        <p:cTn id="47" dur="1" fill="hold">
                                          <p:stCondLst>
                                            <p:cond delay="0"/>
                                          </p:stCondLst>
                                        </p:cTn>
                                        <p:tgtEl>
                                          <p:spTgt spid="105486"/>
                                        </p:tgtEl>
                                        <p:attrNameLst>
                                          <p:attrName>style.visibility</p:attrName>
                                        </p:attrNameLst>
                                      </p:cBhvr>
                                      <p:to>
                                        <p:strVal val="visible"/>
                                      </p:to>
                                    </p:set>
                                    <p:anim calcmode="lin" valueType="num">
                                      <p:cBhvr additive="repl">
                                        <p:cTn id="48" dur="1000" fill="hold"/>
                                        <p:tgtEl>
                                          <p:spTgt spid="105486"/>
                                        </p:tgtEl>
                                        <p:attrNameLst>
                                          <p:attrName>ppt_w</p:attrName>
                                        </p:attrNameLst>
                                      </p:cBhvr>
                                      <p:tavLst>
                                        <p:tav tm="100000">
                                          <p:val>
                                            <p:fltVal val="0"/>
                                          </p:val>
                                        </p:tav>
                                        <p:tav>
                                          <p:val>
                                            <p:strVal val="#ppt_w"/>
                                          </p:val>
                                        </p:tav>
                                      </p:tavLst>
                                    </p:anim>
                                    <p:anim calcmode="lin" valueType="num">
                                      <p:cBhvr additive="repl">
                                        <p:cTn id="49" dur="1000" fill="hold"/>
                                        <p:tgtEl>
                                          <p:spTgt spid="105486"/>
                                        </p:tgtEl>
                                        <p:attrNameLst>
                                          <p:attrName>ppt_h</p:attrName>
                                        </p:attrNameLst>
                                      </p:cBhvr>
                                      <p:tavLst>
                                        <p:tav tm="100000">
                                          <p:val>
                                            <p:fltVal val="0"/>
                                          </p:val>
                                        </p:tav>
                                        <p:tav>
                                          <p:val>
                                            <p:strVal val="#ppt_h"/>
                                          </p:val>
                                        </p:tav>
                                      </p:tavLst>
                                    </p:anim>
                                    <p:anim calcmode="lin" valueType="num">
                                      <p:cBhvr additive="repl">
                                        <p:cTn id="50" dur="1000" fill="hold"/>
                                        <p:tgtEl>
                                          <p:spTgt spid="105486"/>
                                        </p:tgtEl>
                                        <p:attrNameLst>
                                          <p:attrName>ppt_x</p:attrName>
                                        </p:attrNameLst>
                                      </p:cBhvr>
                                      <p:tavLst>
                                        <p:tav tm="0" fmla="#ppt_x+(cos(-2*pi*(1-$))*-#ppt_x-sin(-2*pi*(1-$))*(1-#ppt_y))*(1-$)">
                                          <p:val>
                                            <p:fltVal val="0"/>
                                          </p:val>
                                        </p:tav>
                                        <p:tav tm="100000">
                                          <p:val>
                                            <p:fltVal val="1"/>
                                          </p:val>
                                        </p:tav>
                                      </p:tavLst>
                                    </p:anim>
                                    <p:anim calcmode="lin" valueType="num">
                                      <p:cBhvr additive="repl">
                                        <p:cTn id="51" dur="1000" fill="hold"/>
                                        <p:tgtEl>
                                          <p:spTgt spid="1054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4" fill="hold" nodeType="clickEffect">
                                  <p:stCondLst>
                                    <p:cond delay="0"/>
                                  </p:stCondLst>
                                  <p:childTnLst>
                                    <p:set>
                                      <p:cBhvr additive="repl">
                                        <p:cTn id="55" dur="1" fill="hold">
                                          <p:stCondLst>
                                            <p:cond delay="0"/>
                                          </p:stCondLst>
                                        </p:cTn>
                                        <p:tgtEl>
                                          <p:spTgt spid="105483"/>
                                        </p:tgtEl>
                                        <p:attrNameLst>
                                          <p:attrName>style.visibility</p:attrName>
                                        </p:attrNameLst>
                                      </p:cBhvr>
                                      <p:to>
                                        <p:strVal val="visible"/>
                                      </p:to>
                                    </p:set>
                                    <p:animEffect transition="in" filter="slide(fromBottom)">
                                      <p:cBhvr additive="repl">
                                        <p:cTn id="56" dur="500"/>
                                        <p:tgtEl>
                                          <p:spTgt spid="10548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4" fill="hold" nodeType="clickEffect">
                                  <p:stCondLst>
                                    <p:cond delay="0"/>
                                  </p:stCondLst>
                                  <p:childTnLst>
                                    <p:set>
                                      <p:cBhvr additive="repl">
                                        <p:cTn id="60" dur="1" fill="hold">
                                          <p:stCondLst>
                                            <p:cond delay="0"/>
                                          </p:stCondLst>
                                        </p:cTn>
                                        <p:tgtEl>
                                          <p:spTgt spid="105484"/>
                                        </p:tgtEl>
                                        <p:attrNameLst>
                                          <p:attrName>style.visibility</p:attrName>
                                        </p:attrNameLst>
                                      </p:cBhvr>
                                      <p:to>
                                        <p:strVal val="visible"/>
                                      </p:to>
                                    </p:set>
                                    <p:animEffect transition="in" filter="slide(fromBottom)">
                                      <p:cBhvr additive="repl">
                                        <p:cTn id="61" dur="500"/>
                                        <p:tgtEl>
                                          <p:spTgt spid="10548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2" presetClass="entr" presetSubtype="4" fill="hold" nodeType="clickEffect">
                                  <p:stCondLst>
                                    <p:cond delay="0"/>
                                  </p:stCondLst>
                                  <p:childTnLst>
                                    <p:set>
                                      <p:cBhvr additive="repl">
                                        <p:cTn id="65" dur="1" fill="hold">
                                          <p:stCondLst>
                                            <p:cond delay="0"/>
                                          </p:stCondLst>
                                        </p:cTn>
                                        <p:tgtEl>
                                          <p:spTgt spid="105482"/>
                                        </p:tgtEl>
                                        <p:attrNameLst>
                                          <p:attrName>style.visibility</p:attrName>
                                        </p:attrNameLst>
                                      </p:cBhvr>
                                      <p:to>
                                        <p:strVal val="visible"/>
                                      </p:to>
                                    </p:set>
                                    <p:animEffect transition="in" filter="slide(fromBottom)">
                                      <p:cBhvr additive="repl">
                                        <p:cTn id="66" dur="500"/>
                                        <p:tgtEl>
                                          <p:spTgt spid="105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a:extLst>
              <a:ext uri="{FF2B5EF4-FFF2-40B4-BE49-F238E27FC236}">
                <a16:creationId xmlns:a16="http://schemas.microsoft.com/office/drawing/2014/main" id="{402EB7F7-D47A-BD42-A61B-87B49E07E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4883150"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498" name="Rectangle 2">
            <a:extLst>
              <a:ext uri="{FF2B5EF4-FFF2-40B4-BE49-F238E27FC236}">
                <a16:creationId xmlns:a16="http://schemas.microsoft.com/office/drawing/2014/main" id="{57757DCF-B50E-074C-9EBB-CD69BF9BD0A5}"/>
              </a:ext>
            </a:extLst>
          </p:cNvPr>
          <p:cNvSpPr>
            <a:spLocks noGrp="1" noChangeArrowheads="1"/>
          </p:cNvSpPr>
          <p:nvPr>
            <p:ph type="title"/>
          </p:nvPr>
        </p:nvSpPr>
        <p:spPr>
          <a:xfrm>
            <a:off x="1752600" y="76200"/>
            <a:ext cx="6019800" cy="1401763"/>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Schwarzschild Radius and Event Horizon</a:t>
            </a:r>
          </a:p>
        </p:txBody>
      </p:sp>
      <p:sp>
        <p:nvSpPr>
          <p:cNvPr id="106499" name="Text Box 3">
            <a:extLst>
              <a:ext uri="{FF2B5EF4-FFF2-40B4-BE49-F238E27FC236}">
                <a16:creationId xmlns:a16="http://schemas.microsoft.com/office/drawing/2014/main" id="{9325EADB-187A-F042-85B5-E1D6C405014A}"/>
              </a:ext>
            </a:extLst>
          </p:cNvPr>
          <p:cNvSpPr txBox="1">
            <a:spLocks noChangeArrowheads="1"/>
          </p:cNvSpPr>
          <p:nvPr/>
        </p:nvSpPr>
        <p:spPr bwMode="auto">
          <a:xfrm>
            <a:off x="5257800" y="1676400"/>
            <a:ext cx="381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400" dirty="0">
                <a:solidFill>
                  <a:schemeClr val="tx1"/>
                </a:solidFill>
              </a:rPr>
              <a:t>No object can travel faster than the speed of light </a:t>
            </a:r>
          </a:p>
        </p:txBody>
      </p:sp>
      <p:sp>
        <p:nvSpPr>
          <p:cNvPr id="106501" name="Text Box 5">
            <a:extLst>
              <a:ext uri="{FF2B5EF4-FFF2-40B4-BE49-F238E27FC236}">
                <a16:creationId xmlns:a16="http://schemas.microsoft.com/office/drawing/2014/main" id="{44934E95-3F7E-D848-82BF-D772F0F4B099}"/>
              </a:ext>
            </a:extLst>
          </p:cNvPr>
          <p:cNvSpPr txBox="1">
            <a:spLocks noChangeArrowheads="1"/>
          </p:cNvSpPr>
          <p:nvPr/>
        </p:nvSpPr>
        <p:spPr bwMode="auto">
          <a:xfrm>
            <a:off x="5181600" y="2565808"/>
            <a:ext cx="3810000"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400" dirty="0">
                <a:solidFill>
                  <a:schemeClr val="tx1"/>
                </a:solidFill>
              </a:rPr>
              <a:t>So nothing (not even light) can escape from inside the Schwarzschild radius</a:t>
            </a:r>
          </a:p>
        </p:txBody>
      </p:sp>
      <p:sp>
        <p:nvSpPr>
          <p:cNvPr id="106502" name="Text Box 6">
            <a:extLst>
              <a:ext uri="{FF2B5EF4-FFF2-40B4-BE49-F238E27FC236}">
                <a16:creationId xmlns:a16="http://schemas.microsoft.com/office/drawing/2014/main" id="{E58680CB-D37D-D44D-913B-1C0B41023FF7}"/>
              </a:ext>
            </a:extLst>
          </p:cNvPr>
          <p:cNvSpPr txBox="1">
            <a:spLocks noChangeArrowheads="1"/>
          </p:cNvSpPr>
          <p:nvPr/>
        </p:nvSpPr>
        <p:spPr bwMode="auto">
          <a:xfrm>
            <a:off x="5181600" y="3843112"/>
            <a:ext cx="3657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buClr>
                <a:srgbClr val="333399"/>
              </a:buClr>
              <a:buFont typeface="Symbol" pitchFamily="2" charset="2"/>
              <a:buChar char=""/>
            </a:pPr>
            <a:r>
              <a:rPr lang="en-US" altLang="en-US" sz="2000" dirty="0">
                <a:solidFill>
                  <a:schemeClr val="tx1"/>
                </a:solidFill>
              </a:rPr>
              <a:t> </a:t>
            </a:r>
            <a:r>
              <a:rPr lang="en-US" altLang="en-US" sz="2400" dirty="0">
                <a:solidFill>
                  <a:schemeClr val="tx1"/>
                </a:solidFill>
              </a:rPr>
              <a:t> “Event horizon”</a:t>
            </a:r>
          </a:p>
        </p:txBody>
      </p:sp>
      <p:sp>
        <p:nvSpPr>
          <p:cNvPr id="9" name="Text Box 5">
            <a:extLst>
              <a:ext uri="{FF2B5EF4-FFF2-40B4-BE49-F238E27FC236}">
                <a16:creationId xmlns:a16="http://schemas.microsoft.com/office/drawing/2014/main" id="{06ACD110-406F-2A43-82DE-64653D1F5C67}"/>
              </a:ext>
            </a:extLst>
          </p:cNvPr>
          <p:cNvSpPr txBox="1">
            <a:spLocks noChangeArrowheads="1"/>
          </p:cNvSpPr>
          <p:nvPr/>
        </p:nvSpPr>
        <p:spPr bwMode="auto">
          <a:xfrm>
            <a:off x="5257800" y="4335193"/>
            <a:ext cx="381000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1500"/>
              </a:spcBef>
            </a:pPr>
            <a:r>
              <a:rPr lang="en-US" altLang="en-US" sz="2400" dirty="0">
                <a:solidFill>
                  <a:schemeClr val="tx1"/>
                </a:solidFill>
              </a:rPr>
              <a:t>Cool effects near event horizon like time dilation, gravitational redshift, etc., but we will focus on mass.  </a:t>
            </a:r>
          </a:p>
        </p:txBody>
      </p:sp>
    </p:spTree>
    <p:extLst>
      <p:ext uri="{BB962C8B-B14F-4D97-AF65-F5344CB8AC3E}">
        <p14:creationId xmlns:p14="http://schemas.microsoft.com/office/powerpoint/2010/main" val="242933485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106499"/>
                                        </p:tgtEl>
                                        <p:attrNameLst>
                                          <p:attrName>style.visibility</p:attrName>
                                        </p:attrNameLst>
                                      </p:cBhvr>
                                      <p:to>
                                        <p:strVal val="visible"/>
                                      </p:to>
                                    </p:set>
                                    <p:animEffect transition="in" filter="slide(fromBottom)">
                                      <p:cBhvr additive="repl">
                                        <p:cTn id="7" dur="500"/>
                                        <p:tgtEl>
                                          <p:spTgt spid="1064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additive="repl">
                                        <p:cTn id="11" dur="1" fill="hold">
                                          <p:stCondLst>
                                            <p:cond delay="0"/>
                                          </p:stCondLst>
                                        </p:cTn>
                                        <p:tgtEl>
                                          <p:spTgt spid="106501"/>
                                        </p:tgtEl>
                                        <p:attrNameLst>
                                          <p:attrName>style.visibility</p:attrName>
                                        </p:attrNameLst>
                                      </p:cBhvr>
                                      <p:to>
                                        <p:strVal val="visible"/>
                                      </p:to>
                                    </p:set>
                                    <p:animEffect transition="in" filter="slide(fromBottom)">
                                      <p:cBhvr additive="repl">
                                        <p:cTn id="12" dur="500"/>
                                        <p:tgtEl>
                                          <p:spTgt spid="1065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additive="repl">
                                        <p:cTn id="16" dur="1" fill="hold">
                                          <p:stCondLst>
                                            <p:cond delay="0"/>
                                          </p:stCondLst>
                                        </p:cTn>
                                        <p:tgtEl>
                                          <p:spTgt spid="106497"/>
                                        </p:tgtEl>
                                        <p:attrNameLst>
                                          <p:attrName>style.visibility</p:attrName>
                                        </p:attrNameLst>
                                      </p:cBhvr>
                                      <p:to>
                                        <p:strVal val="visible"/>
                                      </p:to>
                                    </p:set>
                                    <p:anim calcmode="lin" valueType="num">
                                      <p:cBhvr>
                                        <p:cTn id="17" dur="500" fill="hold"/>
                                        <p:tgtEl>
                                          <p:spTgt spid="106497"/>
                                        </p:tgtEl>
                                        <p:attrNameLst>
                                          <p:attrName>ppt_x</p:attrName>
                                        </p:attrNameLst>
                                      </p:cBhvr>
                                      <p:tavLst>
                                        <p:tav tm="100000">
                                          <p:val>
                                            <p:strVal val="0-#ppt_w/2"/>
                                          </p:val>
                                        </p:tav>
                                        <p:tav>
                                          <p:val>
                                            <p:strVal val="#ppt_x"/>
                                          </p:val>
                                        </p:tav>
                                      </p:tavLst>
                                    </p:anim>
                                    <p:anim calcmode="lin" valueType="num">
                                      <p:cBhvr>
                                        <p:cTn id="18" dur="500" fill="hold"/>
                                        <p:tgtEl>
                                          <p:spTgt spid="106497"/>
                                        </p:tgtEl>
                                        <p:attrNameLst>
                                          <p:attrName>ppt_y</p:attrName>
                                        </p:attrNameLst>
                                      </p:cBhvr>
                                      <p:tavLst>
                                        <p:tav tm="100000">
                                          <p:val>
                                            <p:strVal val="#ppt_y"/>
                                          </p:val>
                                        </p:tav>
                                        <p:tav>
                                          <p:val>
                                            <p:strVal val="#ppt_y"/>
                                          </p:val>
                                        </p:tav>
                                      </p:tavLst>
                                    </p:anim>
                                  </p:childTnLst>
                                </p:cTn>
                              </p:par>
                              <p:par>
                                <p:cTn id="19" presetID="2" presetClass="entr" presetSubtype="2" fill="hold" nodeType="withEffect">
                                  <p:stCondLst>
                                    <p:cond delay="0"/>
                                  </p:stCondLst>
                                  <p:childTnLst>
                                    <p:set>
                                      <p:cBhvr additive="repl">
                                        <p:cTn id="20" dur="1" fill="hold">
                                          <p:stCondLst>
                                            <p:cond delay="0"/>
                                          </p:stCondLst>
                                        </p:cTn>
                                        <p:tgtEl>
                                          <p:spTgt spid="106502">
                                            <p:txEl>
                                              <p:pRg st="0" end="0"/>
                                            </p:txEl>
                                          </p:spTgt>
                                        </p:tgtEl>
                                        <p:attrNameLst>
                                          <p:attrName>style.visibility</p:attrName>
                                        </p:attrNameLst>
                                      </p:cBhvr>
                                      <p:to>
                                        <p:strVal val="visible"/>
                                      </p:to>
                                    </p:set>
                                    <p:anim calcmode="lin" valueType="num">
                                      <p:cBhvr>
                                        <p:cTn id="21" dur="500" fill="hold"/>
                                        <p:tgtEl>
                                          <p:spTgt spid="106502">
                                            <p:txEl>
                                              <p:pRg st="0" end="0"/>
                                            </p:txEl>
                                          </p:spTgt>
                                        </p:tgtEl>
                                        <p:attrNameLst>
                                          <p:attrName>ppt_x</p:attrName>
                                        </p:attrNameLst>
                                      </p:cBhvr>
                                      <p:tavLst>
                                        <p:tav tm="100000">
                                          <p:val>
                                            <p:strVal val="1+#ppt_w/2"/>
                                          </p:val>
                                        </p:tav>
                                        <p:tav>
                                          <p:val>
                                            <p:strVal val="#ppt_x"/>
                                          </p:val>
                                        </p:tav>
                                      </p:tavLst>
                                    </p:anim>
                                    <p:anim calcmode="lin" valueType="num">
                                      <p:cBhvr>
                                        <p:cTn id="22" dur="500" fill="hold"/>
                                        <p:tgtEl>
                                          <p:spTgt spid="106502">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additive="repl">
                                        <p:cTn id="26" dur="1" fill="hold">
                                          <p:stCondLst>
                                            <p:cond delay="0"/>
                                          </p:stCondLst>
                                        </p:cTn>
                                        <p:tgtEl>
                                          <p:spTgt spid="9"/>
                                        </p:tgtEl>
                                        <p:attrNameLst>
                                          <p:attrName>style.visibility</p:attrName>
                                        </p:attrNameLst>
                                      </p:cBhvr>
                                      <p:to>
                                        <p:strVal val="visible"/>
                                      </p:to>
                                    </p:set>
                                    <p:animEffect transition="in" filter="slide(fromBottom)">
                                      <p:cBhvr additive="repl">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274637"/>
            <a:ext cx="8447314" cy="1323751"/>
          </a:xfrm>
        </p:spPr>
        <p:txBody>
          <a:bodyPr/>
          <a:lstStyle/>
          <a:p>
            <a:pPr algn="ctr"/>
            <a:r>
              <a:rPr lang="en-US" sz="3600" dirty="0"/>
              <a:t>How Can We Measure Mass in space?</a:t>
            </a:r>
            <a:br>
              <a:rPr lang="en-US" sz="3600" dirty="0"/>
            </a:br>
            <a:r>
              <a:rPr lang="en-US" sz="3600" dirty="0"/>
              <a:t>Kepler’s 3</a:t>
            </a:r>
            <a:r>
              <a:rPr lang="en-US" sz="3600" baseline="30000" dirty="0"/>
              <a:t>rd</a:t>
            </a:r>
            <a:r>
              <a:rPr lang="en-US" sz="3600" dirty="0"/>
              <a:t> Law:</a:t>
            </a:r>
          </a:p>
        </p:txBody>
      </p:sp>
      <p:pic>
        <p:nvPicPr>
          <p:cNvPr id="10" name="Picture 9" descr="gravit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1683658"/>
            <a:ext cx="6502400" cy="2324100"/>
          </a:xfrm>
          <a:prstGeom prst="rect">
            <a:avLst/>
          </a:prstGeom>
        </p:spPr>
      </p:pic>
      <p:sp>
        <p:nvSpPr>
          <p:cNvPr id="3" name="TextBox 2">
            <a:extLst>
              <a:ext uri="{FF2B5EF4-FFF2-40B4-BE49-F238E27FC236}">
                <a16:creationId xmlns:a16="http://schemas.microsoft.com/office/drawing/2014/main" id="{94AF6292-2860-F744-A3B1-8D03FD1A9313}"/>
              </a:ext>
            </a:extLst>
          </p:cNvPr>
          <p:cNvSpPr txBox="1"/>
          <p:nvPr/>
        </p:nvSpPr>
        <p:spPr>
          <a:xfrm>
            <a:off x="1320800" y="4093027"/>
            <a:ext cx="7086600" cy="1754326"/>
          </a:xfrm>
          <a:prstGeom prst="rect">
            <a:avLst/>
          </a:prstGeom>
          <a:noFill/>
        </p:spPr>
        <p:txBody>
          <a:bodyPr wrap="square" rtlCol="0">
            <a:spAutoFit/>
          </a:bodyPr>
          <a:lstStyle/>
          <a:p>
            <a:r>
              <a:rPr lang="en-US" sz="3600" dirty="0"/>
              <a:t>So, if you can measure an orbital size and period (or equivalently a velocity), you can derive a mass M.</a:t>
            </a:r>
          </a:p>
        </p:txBody>
      </p:sp>
    </p:spTree>
    <p:extLst>
      <p:ext uri="{BB962C8B-B14F-4D97-AF65-F5344CB8AC3E}">
        <p14:creationId xmlns:p14="http://schemas.microsoft.com/office/powerpoint/2010/main" val="331705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From our sun to the galactic core</a:t>
            </a:r>
          </a:p>
        </p:txBody>
      </p:sp>
      <p:sp>
        <p:nvSpPr>
          <p:cNvPr id="5" name="TextBox 4"/>
          <p:cNvSpPr txBox="1"/>
          <p:nvPr/>
        </p:nvSpPr>
        <p:spPr>
          <a:xfrm>
            <a:off x="5105400" y="1304728"/>
            <a:ext cx="3429000" cy="4524315"/>
          </a:xfrm>
          <a:prstGeom prst="rect">
            <a:avLst/>
          </a:prstGeom>
          <a:noFill/>
        </p:spPr>
        <p:txBody>
          <a:bodyPr wrap="square" rtlCol="0">
            <a:spAutoFit/>
          </a:bodyPr>
          <a:lstStyle/>
          <a:p>
            <a:r>
              <a:rPr lang="en-US" sz="2400" dirty="0"/>
              <a:t>Groups at </a:t>
            </a:r>
            <a:r>
              <a:rPr lang="en-US" sz="2400" u="sng" dirty="0"/>
              <a:t>Max Planck</a:t>
            </a:r>
            <a:r>
              <a:rPr lang="en-US" sz="2400" dirty="0"/>
              <a:t> and UCLA have been observing the center of the Milky Way for over two decades, tracing the orbits of stars using the Keck and VLT telescopes.  The mass of the central dark object lurking there is about 4 </a:t>
            </a:r>
            <a:r>
              <a:rPr lang="en-US" sz="2400" u="sng" dirty="0"/>
              <a:t>million</a:t>
            </a:r>
            <a:r>
              <a:rPr lang="en-US" sz="2400" dirty="0"/>
              <a:t> solar masses.  That’s </a:t>
            </a:r>
            <a:r>
              <a:rPr lang="en-US" sz="2400" b="1" dirty="0"/>
              <a:t>SUPERMASSIVE</a:t>
            </a:r>
            <a:r>
              <a:rPr lang="en-US" sz="2400" dirty="0"/>
              <a:t>! And also worth the Nobel Prize in Physics in 2020.</a:t>
            </a:r>
          </a:p>
        </p:txBody>
      </p:sp>
      <p:pic>
        <p:nvPicPr>
          <p:cNvPr id="6146" name="Picture 2" descr="https://www.mpe.mpg.de/404865/largeanim2-1337781191.gif">
            <a:extLst>
              <a:ext uri="{FF2B5EF4-FFF2-40B4-BE49-F238E27FC236}">
                <a16:creationId xmlns:a16="http://schemas.microsoft.com/office/drawing/2014/main" id="{1857D95D-B56A-2B43-BE91-22CAC35DC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17638"/>
            <a:ext cx="4488542" cy="448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95763"/>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3550</TotalTime>
  <Words>1186</Words>
  <Application>Microsoft Macintosh PowerPoint</Application>
  <PresentationFormat>On-screen Show (4:3)</PresentationFormat>
  <Paragraphs>122</Paragraphs>
  <Slides>28</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 Unicode MS</vt:lpstr>
      <vt:lpstr>ヒラギノ角ゴ Pro W3</vt:lpstr>
      <vt:lpstr>Arial</vt:lpstr>
      <vt:lpstr>Arial Narrow</vt:lpstr>
      <vt:lpstr>Calibri</vt:lpstr>
      <vt:lpstr>Helvetica</vt:lpstr>
      <vt:lpstr>Symbol</vt:lpstr>
      <vt:lpstr>Horizon</vt:lpstr>
      <vt:lpstr>Equation</vt:lpstr>
      <vt:lpstr>Supermassive  Black Holes</vt:lpstr>
      <vt:lpstr>What is a Black Hole?</vt:lpstr>
      <vt:lpstr>What is a Black Hole?</vt:lpstr>
      <vt:lpstr>Escape Velocity</vt:lpstr>
      <vt:lpstr>Escape Velocity</vt:lpstr>
      <vt:lpstr>The Schwarzschild Radius</vt:lpstr>
      <vt:lpstr>Schwarzschild Radius and Event Horizon</vt:lpstr>
      <vt:lpstr>How Can We Measure Mass in space? Kepler’s 3rd Law:</vt:lpstr>
      <vt:lpstr>From our sun to the galactic core</vt:lpstr>
      <vt:lpstr>From our sun to the galactic core</vt:lpstr>
      <vt:lpstr>Hubble Doing its Job for Other Galaxies</vt:lpstr>
      <vt:lpstr>The Water Maser Disk in NGC 4258</vt:lpstr>
      <vt:lpstr>AlMA Resolves Molecular Gas (CO) in NGC 1332</vt:lpstr>
      <vt:lpstr>The Key to Measuring Black Hole Masses  In the Milky Way and Other Galaxies?</vt:lpstr>
      <vt:lpstr>“Pictures” of Active Galactic Nuclei or Quasars </vt:lpstr>
      <vt:lpstr>“Pictures” of Active Galactic Nuclei or Quasars </vt:lpstr>
      <vt:lpstr>“Gargantua” from interstellar </vt:lpstr>
      <vt:lpstr>More Scientifically Accurate “Gargantua” from interstellar (James et al. 2015)</vt:lpstr>
      <vt:lpstr>The real thing:  m87 with the Event Horizon Telescope</vt:lpstr>
      <vt:lpstr>  Science &amp; Science Fiction</vt:lpstr>
      <vt:lpstr>PowerPoint Presentation</vt:lpstr>
      <vt:lpstr>My own Reverberation Mapping (RM)</vt:lpstr>
      <vt:lpstr>A Decade of Reverberation Mapping of 3c 273</vt:lpstr>
      <vt:lpstr>VLT Interferometry of Hydrogen in 3c 273</vt:lpstr>
      <vt:lpstr>AWESOME TECHNOLOGICAL PROGRESS BUT Big Questions remain</vt:lpstr>
      <vt:lpstr>Are Different Lines Consistent?</vt:lpstr>
      <vt:lpstr>Reverberation Mapping (RM)</vt:lpstr>
      <vt:lpstr>How to calibrate the (average) f factor?</vt:lpstr>
    </vt:vector>
  </TitlesOfParts>
  <Company>University of Wyoming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Weigh a Black Hole and Other Adventures in Quasar Physics</dc:title>
  <dc:creator>Mike Brotherton</dc:creator>
  <cp:lastModifiedBy>Michael S. Brotherton</cp:lastModifiedBy>
  <cp:revision>58</cp:revision>
  <dcterms:created xsi:type="dcterms:W3CDTF">2015-03-22T00:17:02Z</dcterms:created>
  <dcterms:modified xsi:type="dcterms:W3CDTF">2021-02-13T07:45:04Z</dcterms:modified>
</cp:coreProperties>
</file>