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  <p:sldMasterId id="2147483745" r:id="rId2"/>
  </p:sldMasterIdLst>
  <p:notesMasterIdLst>
    <p:notesMasterId r:id="rId29"/>
  </p:notesMasterIdLst>
  <p:sldIdLst>
    <p:sldId id="256" r:id="rId3"/>
    <p:sldId id="258" r:id="rId4"/>
    <p:sldId id="260" r:id="rId5"/>
    <p:sldId id="368" r:id="rId6"/>
    <p:sldId id="369" r:id="rId7"/>
    <p:sldId id="370" r:id="rId8"/>
    <p:sldId id="371" r:id="rId9"/>
    <p:sldId id="374" r:id="rId10"/>
    <p:sldId id="386" r:id="rId11"/>
    <p:sldId id="372" r:id="rId12"/>
    <p:sldId id="373" r:id="rId13"/>
    <p:sldId id="259" r:id="rId14"/>
    <p:sldId id="375" r:id="rId15"/>
    <p:sldId id="376" r:id="rId16"/>
    <p:sldId id="262" r:id="rId17"/>
    <p:sldId id="382" r:id="rId18"/>
    <p:sldId id="380" r:id="rId19"/>
    <p:sldId id="381" r:id="rId20"/>
    <p:sldId id="314" r:id="rId21"/>
    <p:sldId id="383" r:id="rId22"/>
    <p:sldId id="384" r:id="rId23"/>
    <p:sldId id="385" r:id="rId24"/>
    <p:sldId id="377" r:id="rId25"/>
    <p:sldId id="367" r:id="rId26"/>
    <p:sldId id="267" r:id="rId27"/>
    <p:sldId id="3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47464-AECD-6341-BBB4-B103254A2C72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2404-93C5-E947-9F68-4B333AFA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9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0FB5B7-05DB-934F-AF56-0C04AF790E6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55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050C2-8D74-CE48-971B-FD4E0385183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0D95-221B-16B3-DF50-51B22F39A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B5D9E-3BC1-95A5-C32C-14892CD16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E4320-9639-11A8-AD5A-6621AF28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572E-A083-5940-9957-6CCD3204091B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B1691-1F7C-EC0B-0A87-1CDAEA45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D55B1-C0C3-04A2-B21D-5DFAF6B8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58D5-2254-9E44-BB6B-A9BB0F9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0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0891-C2BA-95DD-4F97-8FD80687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D398C-2553-313C-8B9F-8A3359EC1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DA15-66FE-C2F0-22AF-6781EE29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572E-A083-5940-9957-6CCD3204091B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510F0-224B-7939-6A08-9163F53B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A859A-9E59-E47E-2DBD-C8939D2A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58D5-2254-9E44-BB6B-A9BB0F9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BECF69-FF2E-C6D8-EA7B-1E4BB51F8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D1C37-51B2-E9D1-B7EF-12F972FDB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F4999-BCF2-D2A2-DFF1-EB848D14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572E-A083-5940-9957-6CCD3204091B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64DFE-DDFD-CAFD-8B90-08DEFB8F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991FA-D85C-A1BD-560D-F3C21B1E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58D5-2254-9E44-BB6B-A9BB0F9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4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6468-0085-8540-91BC-F1D30BA8C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0751E-E973-634A-A45B-0749622DD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B165E-2F27-E848-BF54-A34C13FD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990C-8EAF-374F-9DAC-30A3CC4254FC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92D60-5D42-A24C-BA4A-8EB7ADC1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A49B1-D60A-AD40-8D42-B9A7D956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FDD3-6BA1-A240-8629-FC17CB3F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9FC8-2CD6-8B4A-8453-7D0B4E10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6C30-97A5-4244-83C0-6939732A2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A0145-56C0-F646-8E02-824D658C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990C-8EAF-374F-9DAC-30A3CC4254FC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D006A-37DA-C34D-A43B-E68C6FDE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51C67-3B60-F44D-B200-4705FD63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FDD3-6BA1-A240-8629-FC17CB3F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65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3F51-F4ED-9345-8AB6-9622D5C7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6EF31-7F70-7944-81C8-A86D336A6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7BE6-9173-5F4C-BE73-A6ED22F7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990C-8EAF-374F-9DAC-30A3CC4254FC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CBC0-5DB9-5747-98A0-87F7235B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4A91-C279-434D-8E23-69E76976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FDD3-6BA1-A240-8629-FC17CB3F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EB7F-234D-D54C-87A0-266EBE94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DF1A0-5620-FA41-A269-4B5AD9791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9FC98-746F-5043-AEEE-EA0AA6045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AAAFD-49A5-914B-9E01-58CBDB6F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990C-8EAF-374F-9DAC-30A3CC4254FC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F0124-B8F2-7249-BF6C-64135327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E9902-F034-DC4C-A8AD-9EE3974A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FDD3-6BA1-A240-8629-FC17CB3F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BC7D-87F8-E647-9641-44144B08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BFE49-B7FB-B542-B4E3-1E70DD73F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9A519-49D1-7844-BEF2-362A929F1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259E0-79A5-4D40-8C4F-863109EE9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6930C-0D13-3349-BFC6-C3C023064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7FC681-3A1D-A740-8791-90AB28E9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990C-8EAF-374F-9DAC-30A3CC4254FC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461E1-F582-2F41-B495-24E9B6B4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76565-D3B1-A94C-85B2-337EAB9C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FDD3-6BA1-A240-8629-FC17CB3F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4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22AD0-5C7A-0B48-AFC4-57E4CAE4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F3324-53E6-2E49-AE78-F7D9B8A1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990C-8EAF-374F-9DAC-30A3CC4254FC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078C6-BB93-644D-85E9-48E20E24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87AAD-D102-7648-BE15-653B0068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FDD3-6BA1-A240-8629-FC17CB3F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9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FC66A-84AA-CF4E-A2EA-274BA63C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990C-8EAF-374F-9DAC-30A3CC4254FC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4407E-A583-364B-AD11-822B08D3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B038E-A39E-3E4A-903D-6C441830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FDD3-6BA1-A240-8629-FC17CB3F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8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8468-8949-4D59-8AC0-16B14BCB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7E338-202C-91A9-40C0-00973F3B5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0357B-B087-918C-CCCF-F51AB16F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572E-A083-5940-9957-6CCD3204091B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A8FC3-DE5E-9143-8043-5CF361E8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18D52-1480-2BAC-75A1-D45FDB4E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58D5-2254-9E44-BB6B-A9BB0F9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46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0EFA7-A340-6D48-9FE2-3A40B67E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E2BD-E77B-BE4A-AAEC-73B53FEB6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45CF4-A0C4-854C-BFFE-3DCD3F2E6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53134-73A5-8B4C-B04B-22464B14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990C-8EAF-374F-9DAC-30A3CC4254FC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5A5AF-E5DD-E743-A24B-A4C87A68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EC8AA-3A65-B843-B7C5-927503C4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FDD3-6BA1-A240-8629-FC17CB3F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23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187C-CE17-A84C-9C06-7DF0A261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E22D7-A802-7F4D-BF6E-3BFD3DDBB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C8D42-A29F-544D-8D0D-A1B343075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A52F4-A0E5-1B49-8A54-468C26FA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990C-8EAF-374F-9DAC-30A3CC4254FC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4D0A3-9842-BA46-9C9D-69C3A927E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44BE0-BB70-A242-9DB1-6C2BEB1A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FDD3-6BA1-A240-8629-FC17CB3F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01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CB5D-709A-7E4A-8617-F6855A4D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49514-0225-6D46-8D26-C9257131D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07AB4-CDB5-8D4E-93CB-C7BB8DA9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990C-8EAF-374F-9DAC-30A3CC4254FC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DCA0-1D1D-3948-934D-221DE60E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6862-114A-AA4F-92E9-B6043ACC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FDD3-6BA1-A240-8629-FC17CB3F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8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18684-5A2C-924B-A2DB-0202B5D0C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336EA-DE76-2147-ACCF-3748A88A7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41561-9253-8D4B-BA8A-A45C6D11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990C-8EAF-374F-9DAC-30A3CC4254FC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6EE8A-C2C4-B643-9C14-31BFE5AB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44FFB-4B3C-CB4E-9086-DADD107E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FDD3-6BA1-A240-8629-FC17CB3F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6D84-9DB9-6FA1-E7F9-40546B26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08273-0959-BE3E-32DC-B341DD5B6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36C4D-5AA6-7CF5-AE26-3BACCB120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572E-A083-5940-9957-6CCD3204091B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1543-3249-96F6-8E80-E0DC9B61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12D1D-75E7-B3E7-D52E-C34E0896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58D5-2254-9E44-BB6B-A9BB0F9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0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6242-BCE1-6C64-1718-E14F77FB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2C8EB-FCD7-5C61-EA72-DE73FD6E8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17CCD-6192-4268-ED50-751DA8D39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8584E-3AA5-B52D-5351-D676D6E9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572E-A083-5940-9957-6CCD3204091B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B77D0-9837-35AC-52BB-C6A31432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07CC4-364D-0B7E-9246-EB272A5F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58D5-2254-9E44-BB6B-A9BB0F9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229D-27D7-0AD1-7209-371FA86D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D5BBC-00A2-CCF7-BF9A-84CE5B014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B1AF3-F063-026D-277B-B5D242829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F02F2-1B03-17AF-FB95-14766D2D7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6CB56-F422-8696-115B-704A4AAF0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A44BA-E3DD-1BD2-7C14-1443D37D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572E-A083-5940-9957-6CCD3204091B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5895D-6F2E-2D7D-B4F8-A62800AB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D3832-17EA-4C83-9185-36313A35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58D5-2254-9E44-BB6B-A9BB0F9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F2FD-C7A3-08B2-DC1C-E6115CD7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25CEA-8D7F-8DB6-5CC4-4ECC69AF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572E-A083-5940-9957-6CCD3204091B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3318E-E98A-C287-DAC8-33CAD621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A7DAF-2B48-D494-37D9-200BCEEE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58D5-2254-9E44-BB6B-A9BB0F9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4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69A2C2-530B-1691-B294-E91CD123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572E-A083-5940-9957-6CCD3204091B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DC196-55D2-2944-F821-F6AE2A4B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4E094-C373-EE17-7067-00E76295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58D5-2254-9E44-BB6B-A9BB0F9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97D1-CC4F-5238-F99E-093987E7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167C-528A-8F81-6824-096F50A72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FA09-3984-258C-F2FE-28FB31165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F2CDB-05DF-C156-8E87-2846BABC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572E-A083-5940-9957-6CCD3204091B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76B09-D030-0959-DF2A-EDFD3B9E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1FBFB-469A-D0F4-19C1-3F329EC9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58D5-2254-9E44-BB6B-A9BB0F9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7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BB60-253C-EAFF-CC8A-001A36077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20154-A13F-4E82-7D0E-BE5A9DD71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5D577-E9F6-02BD-D350-C48813B1C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4719B-13D1-157D-0DD8-E8E23AEB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572E-A083-5940-9957-6CCD3204091B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23F47-6016-5CFD-AB3F-C0D54B66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6D6F6-0680-39E3-1C82-1DE9894F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58D5-2254-9E44-BB6B-A9BB0F9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3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A1D62-EF6D-6157-7AC8-CB5C8F0E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49444-7F87-DA0C-DB1D-6B9681022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47D1-D320-953E-F48B-28E4C5B01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2572E-A083-5940-9957-6CCD3204091B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4FCC4-4276-A129-FDAE-46605FC76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543ED-7216-7AD6-40A3-1EC547629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D558D5-2254-9E44-BB6B-A9BB0F9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8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7C0CE-1B2E-5A46-BAC4-51820FF6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CB865-BCC6-5B4D-8A75-1A52C7D0E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B19D7-2313-8C49-8264-0D34B567A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2990C-8EAF-374F-9DAC-30A3CC4254FC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1BE5C-69D3-0140-A4F9-AE993A0CD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41BB-F4AB-9448-9300-88EB9E9D2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FDD3-6BA1-A240-8629-FC17CB3F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12C5-A01E-D3F5-AF68-EC57E0D87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958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I spent my Sabbatical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Fall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B79CC-D8ED-ACD5-F5C0-1AEAAA59B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9212"/>
            <a:ext cx="9144000" cy="1655762"/>
          </a:xfrm>
        </p:spPr>
        <p:txBody>
          <a:bodyPr/>
          <a:lstStyle/>
          <a:p>
            <a:r>
              <a:rPr lang="en-US" dirty="0"/>
              <a:t>Mike Brotherton</a:t>
            </a:r>
          </a:p>
          <a:p>
            <a:r>
              <a:rPr lang="en-US" dirty="0"/>
              <a:t>University of Wyoming</a:t>
            </a:r>
          </a:p>
          <a:p>
            <a:r>
              <a:rPr lang="en-US" dirty="0"/>
              <a:t>October 31, 2025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D3B803E-E1EF-1E6B-174C-CB129E79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46" y="0"/>
            <a:ext cx="2232454" cy="209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4B0394A-6541-3D11-699E-F6B3FC24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5" y="45792"/>
            <a:ext cx="2134785" cy="20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2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8EA189-B916-B554-1690-CE76D3053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5677-9A0B-B1DF-801A-CF00A93C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8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Reverberation Mapping: WIRO Example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FEE2E7F-41B8-923B-A00A-923DAF56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292" y="0"/>
            <a:ext cx="1245555" cy="11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5DB1032-B7F7-13B4-EC18-B3401674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3" y="24714"/>
            <a:ext cx="1245554" cy="11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D5A6-D8F2-E09B-3669-5158BAD5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5" y="5266385"/>
            <a:ext cx="10787449" cy="13255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67698-95C5-A9DC-DE37-7AB648D98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63" y="980533"/>
            <a:ext cx="8825271" cy="4948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52075-83F0-6072-4B56-67B1A01B8895}"/>
              </a:ext>
            </a:extLst>
          </p:cNvPr>
          <p:cNvSpPr txBox="1"/>
          <p:nvPr/>
        </p:nvSpPr>
        <p:spPr>
          <a:xfrm>
            <a:off x="1683363" y="5945617"/>
            <a:ext cx="8825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Published in </a:t>
            </a:r>
            <a:r>
              <a:rPr lang="en-US" dirty="0" err="1"/>
              <a:t>Zastrocky</a:t>
            </a:r>
            <a:r>
              <a:rPr lang="en-US" dirty="0"/>
              <a:t> et al. (2024)</a:t>
            </a:r>
          </a:p>
        </p:txBody>
      </p:sp>
    </p:spTree>
    <p:extLst>
      <p:ext uri="{BB962C8B-B14F-4D97-AF65-F5344CB8AC3E}">
        <p14:creationId xmlns:p14="http://schemas.microsoft.com/office/powerpoint/2010/main" val="425207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AE0A18-AB80-70B3-7054-3DD2D75F8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D732-A546-FD80-6F95-D604EB9B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8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Velocity-Resolved Reverberation Mapping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45F43FE-F314-36A9-B4B9-66AD43311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292" y="0"/>
            <a:ext cx="1245555" cy="11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055CD62-BD84-E77E-0514-C14E0924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3" y="24714"/>
            <a:ext cx="1245554" cy="11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9F78-DE65-FBF6-7627-AB0243D45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5" y="5266385"/>
            <a:ext cx="10787449" cy="13255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98138-7856-B72D-7F3D-12ABBE7F8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878" y="1167962"/>
            <a:ext cx="6695303" cy="50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9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87A7B9-A340-BA4A-915D-1D1A73AEE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EE1C-74E0-C59F-7DF0-97188992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880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Key WARM papers with WIRO data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D49A627-60DF-4B1A-229F-FD9D7018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262" y="0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255B4B6E-FD65-1A4C-F3C6-8345567C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67B90-4A67-2B21-7A8D-6634C96EF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3632"/>
            <a:ext cx="5116212" cy="558132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3B1CA9-079C-9982-4578-0B01B09EA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832"/>
            <a:ext cx="4895335" cy="5581322"/>
          </a:xfrm>
        </p:spPr>
        <p:txBody>
          <a:bodyPr>
            <a:normAutofit/>
          </a:bodyPr>
          <a:lstStyle/>
          <a:p>
            <a:r>
              <a:rPr lang="en-US" dirty="0"/>
              <a:t>Over ten papers published so far, with many more to come.</a:t>
            </a:r>
          </a:p>
          <a:p>
            <a:r>
              <a:rPr lang="en-US" dirty="0"/>
              <a:t>Over 300 citations to date</a:t>
            </a:r>
          </a:p>
          <a:p>
            <a:r>
              <a:rPr lang="en-US" dirty="0"/>
              <a:t>Over 30 AGN reverberation mapping results published</a:t>
            </a:r>
          </a:p>
          <a:p>
            <a:r>
              <a:rPr lang="en-US" dirty="0"/>
              <a:t>Several PhD theses </a:t>
            </a:r>
          </a:p>
          <a:p>
            <a:r>
              <a:rPr lang="en-US" dirty="0"/>
              <a:t>Dozens of students, both graduate and undergraduate students, are authors on these papers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6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E5DD39-5CEB-1A9A-7408-9CECF142C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7BE7-AE04-DF50-29A3-7151C706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41" y="-78802"/>
            <a:ext cx="984782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Some current work with archival WARM data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3F7B186-235C-FE76-BA32-BF5049E2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262" y="0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CA3019FF-18FA-9193-0EBA-E765F991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1D888A-5501-4E0D-C706-4FB40194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7" y="1083632"/>
            <a:ext cx="11182865" cy="48228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Look AGN/Quasars</a:t>
            </a:r>
          </a:p>
          <a:p>
            <a:pPr lvl="1"/>
            <a:r>
              <a:rPr lang="en-US" dirty="0"/>
              <a:t>Previously NGC 2617, NGC 3516 (</a:t>
            </a:r>
            <a:r>
              <a:rPr lang="en-US" dirty="0" err="1"/>
              <a:t>Oknyansky</a:t>
            </a:r>
            <a:r>
              <a:rPr lang="en-US" dirty="0"/>
              <a:t> et al.)</a:t>
            </a:r>
          </a:p>
          <a:p>
            <a:pPr lvl="1"/>
            <a:r>
              <a:rPr lang="en-US" dirty="0"/>
              <a:t>PG 1149-110</a:t>
            </a:r>
          </a:p>
          <a:p>
            <a:pPr lvl="1"/>
            <a:r>
              <a:rPr lang="en-US" dirty="0"/>
              <a:t>NGC 3227 (Kaiwen Zhang)</a:t>
            </a:r>
          </a:p>
          <a:p>
            <a:pPr lvl="1"/>
            <a:endParaRPr lang="en-US" dirty="0"/>
          </a:p>
          <a:p>
            <a:r>
              <a:rPr lang="en-US" dirty="0"/>
              <a:t>Binary Candidate PG 1302-102 (Liam Royale-Grimes)</a:t>
            </a:r>
          </a:p>
          <a:p>
            <a:pPr lvl="1"/>
            <a:r>
              <a:rPr lang="en-US" dirty="0"/>
              <a:t>Testing the Doppler-Boosting Hypothesis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5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1DA88D-B427-626E-51B8-C7CEAFAD1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98E4-19F4-02DB-505A-91C6F155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41" y="81839"/>
            <a:ext cx="984782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Changing Look Quasar: PG 1149-110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408AE15-7C33-CAEB-7E8C-DA8D373F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262" y="0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4456DE4-AAEF-7422-044E-0D9E3A795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DB4318-BFCB-C058-67E0-F39A091B4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83" y="2115686"/>
            <a:ext cx="9984337" cy="32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F6B1-6708-4648-BE68-60D40A81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95" y="1386622"/>
            <a:ext cx="7045411" cy="88749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WIRO Campaign Dec. 2019-May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62B3-767B-DB4E-B7CF-520474E8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70" y="2117932"/>
            <a:ext cx="5747951" cy="4740067"/>
          </a:xfrm>
        </p:spPr>
        <p:txBody>
          <a:bodyPr>
            <a:normAutofit/>
          </a:bodyPr>
          <a:lstStyle/>
          <a:p>
            <a:r>
              <a:rPr lang="en-US" dirty="0"/>
              <a:t>For reference on these plots 1100 = JD – 2457700 is November 12, 2019</a:t>
            </a:r>
          </a:p>
          <a:p>
            <a:r>
              <a:rPr lang="en-US" dirty="0"/>
              <a:t>Blue cont. points from ASAS-SN Sky Patrol</a:t>
            </a:r>
          </a:p>
          <a:p>
            <a:r>
              <a:rPr lang="en-US" dirty="0"/>
              <a:t>Overall result is a time lag of about 3-5 days for </a:t>
            </a:r>
            <a:r>
              <a:rPr lang="en-US" dirty="0" err="1"/>
              <a:t>Hbeta</a:t>
            </a:r>
            <a:r>
              <a:rPr lang="en-US" dirty="0"/>
              <a:t> after the 5100 Angstrom cont. including ASAS-SN</a:t>
            </a:r>
          </a:p>
          <a:p>
            <a:r>
              <a:rPr lang="en-US" dirty="0"/>
              <a:t>Data shown here includes a contribution of host galaxy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D0218-B53D-7042-9CAE-2A00564D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03" y="1673552"/>
            <a:ext cx="4904813" cy="4892139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279BD5D3-151D-A2A0-71E8-C7CBBDCD0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E039DC8-5AF5-8D4A-DBA3-15CB24EC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559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7BBC45C-749C-16B5-B8D5-961A258A601C}"/>
              </a:ext>
            </a:extLst>
          </p:cNvPr>
          <p:cNvSpPr txBox="1">
            <a:spLocks/>
          </p:cNvSpPr>
          <p:nvPr/>
        </p:nvSpPr>
        <p:spPr>
          <a:xfrm>
            <a:off x="1170441" y="81839"/>
            <a:ext cx="9847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Changing Look Quasar: NGC 3227</a:t>
            </a:r>
          </a:p>
        </p:txBody>
      </p:sp>
    </p:spTree>
    <p:extLst>
      <p:ext uri="{BB962C8B-B14F-4D97-AF65-F5344CB8AC3E}">
        <p14:creationId xmlns:p14="http://schemas.microsoft.com/office/powerpoint/2010/main" val="390296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911DB9-A766-D845-8F44-67FBF83D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874" y="2869244"/>
            <a:ext cx="4538392" cy="3753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FEE7EE-5449-764B-A0C3-5528F844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5" y="1082086"/>
            <a:ext cx="6032290" cy="794759"/>
          </a:xfrm>
        </p:spPr>
        <p:txBody>
          <a:bodyPr>
            <a:normAutofit/>
          </a:bodyPr>
          <a:lstStyle/>
          <a:p>
            <a:r>
              <a:rPr lang="en-US" sz="3200" dirty="0"/>
              <a:t>Zoom in for </a:t>
            </a:r>
            <a:r>
              <a:rPr lang="en-US" sz="3200" dirty="0" err="1"/>
              <a:t>Hbeta</a:t>
            </a:r>
            <a:r>
              <a:rPr lang="en-US" sz="3200" dirty="0"/>
              <a:t> and </a:t>
            </a:r>
            <a:r>
              <a:rPr lang="en-US" sz="3200" dirty="0" err="1"/>
              <a:t>Halpha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0639-49A6-E34A-B86D-356338C8D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908" y="864973"/>
            <a:ext cx="5292946" cy="2531340"/>
          </a:xfrm>
        </p:spPr>
        <p:txBody>
          <a:bodyPr>
            <a:normAutofit/>
          </a:bodyPr>
          <a:lstStyle/>
          <a:p>
            <a:r>
              <a:rPr lang="en-US" sz="2400" dirty="0"/>
              <a:t>Broad lines apparent in early December, early January</a:t>
            </a:r>
          </a:p>
          <a:p>
            <a:r>
              <a:rPr lang="en-US" sz="2400" dirty="0"/>
              <a:t>Essentially gone Dec. 19-20, 2019</a:t>
            </a:r>
          </a:p>
          <a:p>
            <a:r>
              <a:rPr lang="en-US" sz="2400" dirty="0" err="1"/>
              <a:t>Seyfert</a:t>
            </a:r>
            <a:r>
              <a:rPr lang="en-US" sz="2400" dirty="0"/>
              <a:t> 1.5 changes class within a few weeks, recovers in a few weeks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8ED74-318F-4147-A1B0-8A8DFB8FF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441" y="1725454"/>
            <a:ext cx="4501177" cy="50480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65233E-4DCF-BB19-0D5D-316F0FBF33BB}"/>
              </a:ext>
            </a:extLst>
          </p:cNvPr>
          <p:cNvSpPr txBox="1">
            <a:spLocks/>
          </p:cNvSpPr>
          <p:nvPr/>
        </p:nvSpPr>
        <p:spPr>
          <a:xfrm>
            <a:off x="1172089" y="-247139"/>
            <a:ext cx="9847822" cy="164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Changing Look Quasar: NGC 3227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4009F71-6B74-3EF6-618C-A04E0FB4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360441A-406A-4078-C539-80E319076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559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0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7D5677-6B04-2AC0-E788-71262B599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E0AE-18EA-0449-148F-1C9763CC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95" y="1386622"/>
            <a:ext cx="7045411" cy="88749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WIRO Campaign Dec. 2019-May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7CC9D-AE97-F766-EBDF-06D831A83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70" y="2117932"/>
            <a:ext cx="5747951" cy="4740067"/>
          </a:xfrm>
        </p:spPr>
        <p:txBody>
          <a:bodyPr>
            <a:normAutofit/>
          </a:bodyPr>
          <a:lstStyle/>
          <a:p>
            <a:r>
              <a:rPr lang="en-US" dirty="0"/>
              <a:t>For reference on these plots 1100 = JD – 2457700 is November 12, 2019</a:t>
            </a:r>
          </a:p>
          <a:p>
            <a:r>
              <a:rPr lang="en-US" dirty="0"/>
              <a:t>Blue cont. points from ASAS-SN Sky Patrol</a:t>
            </a:r>
          </a:p>
          <a:p>
            <a:r>
              <a:rPr lang="en-US" dirty="0"/>
              <a:t>Overall result is a time lag of about 3-5 days for </a:t>
            </a:r>
            <a:r>
              <a:rPr lang="en-US" dirty="0" err="1"/>
              <a:t>Hbeta</a:t>
            </a:r>
            <a:r>
              <a:rPr lang="en-US" dirty="0"/>
              <a:t> after the 5100 Angstrom cont. including ASAS-SN</a:t>
            </a:r>
          </a:p>
          <a:p>
            <a:r>
              <a:rPr lang="en-US" dirty="0"/>
              <a:t>Data shown here includes a contribution of host galaxy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43EBA-0B43-9FB0-1C89-1B6F5B781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03" y="1673552"/>
            <a:ext cx="4904813" cy="4892139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354E7D8-2E79-01F6-E68E-A9CD0673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580A2BF-9E95-62A8-51B3-7E7CF72A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559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411735-4DEB-BA63-0EE7-A184B397D90F}"/>
              </a:ext>
            </a:extLst>
          </p:cNvPr>
          <p:cNvSpPr txBox="1">
            <a:spLocks/>
          </p:cNvSpPr>
          <p:nvPr/>
        </p:nvSpPr>
        <p:spPr>
          <a:xfrm>
            <a:off x="1170441" y="81839"/>
            <a:ext cx="9847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Changing Look Quasar: NGC 3227</a:t>
            </a:r>
          </a:p>
        </p:txBody>
      </p:sp>
    </p:spTree>
    <p:extLst>
      <p:ext uri="{BB962C8B-B14F-4D97-AF65-F5344CB8AC3E}">
        <p14:creationId xmlns:p14="http://schemas.microsoft.com/office/powerpoint/2010/main" val="15518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7C197-3FAB-0BF1-9B55-C11270F38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1D9E-2033-AC50-09D5-C520DA6A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41" y="81839"/>
            <a:ext cx="984782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Binary Candidate PG 1302-102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B71D99C-82A8-ACD8-CC4A-B8746D81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262" y="0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073B0BD-7FDA-D2B9-CEED-262FBD38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844456-3A89-827B-9556-201538C06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60" y="1407400"/>
            <a:ext cx="5458384" cy="3473517"/>
          </a:xfrm>
          <a:prstGeom prst="rect">
            <a:avLst/>
          </a:prstGeom>
        </p:spPr>
      </p:pic>
      <p:pic>
        <p:nvPicPr>
          <p:cNvPr id="6" name="Picture 8" descr="When Two Supermassive Black Holes Merge, It's a Galactic Train Wreck -  Universe Today">
            <a:extLst>
              <a:ext uri="{FF2B5EF4-FFF2-40B4-BE49-F238E27FC236}">
                <a16:creationId xmlns:a16="http://schemas.microsoft.com/office/drawing/2014/main" id="{D14C6341-2D8C-DE59-1A7C-E776CFC9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03" y="1407400"/>
            <a:ext cx="6175141" cy="347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A86778-3AD9-0D9F-4DD8-AA7C7970B6A4}"/>
              </a:ext>
            </a:extLst>
          </p:cNvPr>
          <p:cNvSpPr txBox="1"/>
          <p:nvPr/>
        </p:nvSpPr>
        <p:spPr>
          <a:xfrm>
            <a:off x="195760" y="4911172"/>
            <a:ext cx="5458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Light curve of PG 1302-102 from Graham et al. (2015).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4DCC2B-5D52-E101-7B6E-4FA82FE13B19}"/>
              </a:ext>
            </a:extLst>
          </p:cNvPr>
          <p:cNvSpPr txBox="1"/>
          <p:nvPr/>
        </p:nvSpPr>
        <p:spPr>
          <a:xfrm>
            <a:off x="5817802" y="4850435"/>
            <a:ext cx="6175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artist's conception of a black hole binary in a heart of a quasar, with the data showing the periodic variability superposed. Credit: Santiago </a:t>
            </a:r>
            <a:r>
              <a:rPr lang="en-US" dirty="0" err="1"/>
              <a:t>Lombeyda</a:t>
            </a:r>
            <a:r>
              <a:rPr lang="en-US" dirty="0"/>
              <a:t>/Caltech Center for Data-Driven Discovery.</a:t>
            </a:r>
          </a:p>
        </p:txBody>
      </p:sp>
    </p:spTree>
    <p:extLst>
      <p:ext uri="{BB962C8B-B14F-4D97-AF65-F5344CB8AC3E}">
        <p14:creationId xmlns:p14="http://schemas.microsoft.com/office/powerpoint/2010/main" val="56118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82012" y="223074"/>
            <a:ext cx="10627976" cy="11037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dirty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</a:rPr>
              <a:t>Close (sub-parsec) Binary Supermassive Black Holes?</a:t>
            </a:r>
          </a:p>
        </p:txBody>
      </p:sp>
      <p:pic>
        <p:nvPicPr>
          <p:cNvPr id="7" name="Picture 6" descr="bh_merger_stil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35" y="1473202"/>
            <a:ext cx="3425919" cy="2569439"/>
          </a:xfrm>
          <a:prstGeom prst="rect">
            <a:avLst/>
          </a:prstGeom>
        </p:spPr>
      </p:pic>
      <p:pic>
        <p:nvPicPr>
          <p:cNvPr id="8" name="Picture 7" descr="bh_merger_still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17" y="3374692"/>
            <a:ext cx="3611147" cy="2708360"/>
          </a:xfrm>
          <a:prstGeom prst="rect">
            <a:avLst/>
          </a:prstGeom>
        </p:spPr>
      </p:pic>
      <p:pic>
        <p:nvPicPr>
          <p:cNvPr id="10" name="Picture 9" descr="bh_merger_still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65" y="4728874"/>
            <a:ext cx="2838836" cy="2129127"/>
          </a:xfrm>
          <a:prstGeom prst="rect">
            <a:avLst/>
          </a:prstGeom>
        </p:spPr>
      </p:pic>
      <p:pic>
        <p:nvPicPr>
          <p:cNvPr id="11" name="Picture 10" descr="binary_fig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54" y="1473201"/>
            <a:ext cx="4462047" cy="1901491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F9F907D7-F0B2-023A-551E-AE866F67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B61E19CC-A37C-F61A-9585-0E80F28B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262" y="0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343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D7D3-93B1-6C17-7CD1-DB6C3E34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Sabbaticals…the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03E2A-6D5B-A5E0-CAD2-BA1548D1F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473"/>
            <a:ext cx="10515600" cy="4351338"/>
          </a:xfrm>
        </p:spPr>
        <p:txBody>
          <a:bodyPr/>
          <a:lstStyle/>
          <a:p>
            <a:r>
              <a:rPr lang="en-US" dirty="0"/>
              <a:t>Eligible to apply after every six years of service</a:t>
            </a:r>
          </a:p>
          <a:p>
            <a:r>
              <a:rPr lang="en-US" dirty="0"/>
              <a:t>One semester off teaching with full pay or two semesters at 60%</a:t>
            </a:r>
          </a:p>
          <a:p>
            <a:r>
              <a:rPr lang="en-US" dirty="0"/>
              <a:t>Many purposes to sabbaticals, ideally enabling activities difficult to accomplish with regular duties (e.g., travel, develop new research directions, etc.)</a:t>
            </a:r>
          </a:p>
          <a:p>
            <a:endParaRPr lang="en-US" dirty="0"/>
          </a:p>
          <a:p>
            <a:r>
              <a:rPr lang="en-US" dirty="0"/>
              <a:t>But you have to write a report and give a seminar to your department about your activities…!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E807691-8BF6-5645-F651-C45B521A4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678" y="0"/>
            <a:ext cx="1886465" cy="1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D78B78F-161B-4504-0751-202B8711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8784"/>
            <a:ext cx="1906497" cy="17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09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88B2BB-5217-4E65-2B97-8B8ECE999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76D6-AFC5-9E60-7CD4-BBDA7F8A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41" y="81839"/>
            <a:ext cx="984782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Binary Candidate PG 1302-102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F1DE8BA-BC99-C304-DD72-410F29A2B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262" y="0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1E9B0A3-AEA9-B978-34CF-81BD4400D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296D09-31E9-B774-9805-36010E6156A9}"/>
              </a:ext>
            </a:extLst>
          </p:cNvPr>
          <p:cNvSpPr txBox="1"/>
          <p:nvPr/>
        </p:nvSpPr>
        <p:spPr>
          <a:xfrm>
            <a:off x="6094352" y="4862305"/>
            <a:ext cx="51379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Modeling of the continuum and H</a:t>
            </a:r>
            <a:r>
              <a:rPr lang="el-GR" sz="2000" dirty="0"/>
              <a:t>β</a:t>
            </a:r>
            <a:r>
              <a:rPr lang="en-US" sz="2000" dirty="0"/>
              <a:t> light curves using MICA (Li et al. 2016), a Bayesian code using a damped random walk helpful for intelligently interpolating across the seasonal gaps and determining time lags.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2CB67-71CB-DDCF-D244-C02653A4A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60" y="1161258"/>
            <a:ext cx="5641058" cy="3593487"/>
          </a:xfrm>
          <a:prstGeom prst="rect">
            <a:avLst/>
          </a:prstGeom>
        </p:spPr>
      </p:pic>
      <p:sp>
        <p:nvSpPr>
          <p:cNvPr id="9" name="Text Placeholder 89">
            <a:extLst>
              <a:ext uri="{FF2B5EF4-FFF2-40B4-BE49-F238E27FC236}">
                <a16:creationId xmlns:a16="http://schemas.microsoft.com/office/drawing/2014/main" id="{66D503E4-ADDB-FE44-6F99-025C4C098E15}"/>
              </a:ext>
            </a:extLst>
          </p:cNvPr>
          <p:cNvSpPr txBox="1">
            <a:spLocks/>
          </p:cNvSpPr>
          <p:nvPr/>
        </p:nvSpPr>
        <p:spPr>
          <a:xfrm>
            <a:off x="0" y="4642696"/>
            <a:ext cx="5817802" cy="1692749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 algn="l" defTabSz="4388900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485825" indent="-571471" algn="l" defTabSz="438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57297" indent="-571471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85916" indent="-628619" algn="l" defTabSz="438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143093" indent="-457177" algn="l" defTabSz="43889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20694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926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82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Left, Top:  Continuum using WIRO, ASAS-SN, and ZTF photometry; Bottom, H</a:t>
            </a:r>
            <a:r>
              <a:rPr lang="el-GR" sz="2000" dirty="0"/>
              <a:t>β</a:t>
            </a:r>
            <a:r>
              <a:rPr lang="en-US" sz="2000" dirty="0"/>
              <a:t> light curve.  Right, Top: Mean H</a:t>
            </a:r>
            <a:r>
              <a:rPr lang="el-GR" sz="2000" dirty="0"/>
              <a:t>β</a:t>
            </a:r>
            <a:r>
              <a:rPr lang="en-US" sz="2000" dirty="0"/>
              <a:t> spectra for each season; Bottom, rms H</a:t>
            </a:r>
            <a:r>
              <a:rPr lang="el-GR" sz="2000" dirty="0"/>
              <a:t>β</a:t>
            </a:r>
            <a:r>
              <a:rPr lang="en-US" sz="2000" dirty="0"/>
              <a:t> profiles for each season.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3820CA-5FE5-5737-9731-E98809CD3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905" y="1174569"/>
            <a:ext cx="4859357" cy="357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32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E7E5F-CD61-8339-518A-B7C353DC5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A200-12EE-952A-7F27-92832C39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41" y="-78802"/>
            <a:ext cx="10012424" cy="1400975"/>
          </a:xfrm>
        </p:spPr>
        <p:txBody>
          <a:bodyPr>
            <a:normAutofit/>
          </a:bodyPr>
          <a:lstStyle/>
          <a:p>
            <a:r>
              <a:rPr lang="en-US" sz="3200" dirty="0"/>
              <a:t>Geometric Dilution and the Radius-Luminosity Relationship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D98BA6A-BB45-B4BD-7D9F-A31F59A7B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262" y="0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FA2C8E7-D774-C67D-0924-1D246782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0BD42-069C-AE9D-22E6-9D7A5B23F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90" y="1231364"/>
            <a:ext cx="3167266" cy="2566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1F27D2-BC94-DBB6-4E89-876801DE2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98" y="1231364"/>
            <a:ext cx="3201393" cy="2563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65AE02-D3D2-CC4A-E93A-CF475F7F8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733" y="1234412"/>
            <a:ext cx="3204529" cy="2560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A50E62-4B2D-74C5-A9B2-B49E9582B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89" y="4024831"/>
            <a:ext cx="3167267" cy="2548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5EB27A-1B79-54C9-08AF-399FEA070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298" y="4024831"/>
            <a:ext cx="3232006" cy="2548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BD82C2-B61F-85D3-1556-A9B488AC15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3948" y="4024831"/>
            <a:ext cx="3271791" cy="25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24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1EEB6-2B46-C4AC-FCF1-020EAA047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F6-4527-94DD-DC3F-03078E17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41" y="-78802"/>
            <a:ext cx="984782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 Complete Sample for the f-factor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7732A79-D0D0-325D-CDE9-A1A33B56C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262" y="0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DE5EA70-DC50-B779-8439-B928FC6CB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7AB3EC-D524-712A-B152-5944EFF09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07" y="1456825"/>
            <a:ext cx="10303186" cy="44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02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A0AC9-32F8-64A6-EA25-80D5DDD2F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FD8B-B095-F074-527F-9A6F37D8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41" y="-78802"/>
            <a:ext cx="984782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Sabbatical Requirement Completed!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EBFB916-97AD-2771-2DEE-6215C4761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262" y="0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C5F654D-CD91-ABEF-B056-89C3FEB4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" y="1"/>
            <a:ext cx="1071585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44009D-F9C4-BB80-E3B9-7BB3322BE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7" y="1083632"/>
            <a:ext cx="11182865" cy="48228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Thank You!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Happy Halloween</a:t>
            </a:r>
          </a:p>
          <a:p>
            <a:pPr marL="0" indent="0" algn="ctr">
              <a:buNone/>
            </a:pPr>
            <a:r>
              <a:rPr lang="en-US" sz="6000" dirty="0"/>
              <a:t>Happy Anniversary</a:t>
            </a:r>
          </a:p>
          <a:p>
            <a:pPr marL="457200" lvl="1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84280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613" y="-106363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/>
              <a:t>Does the BLR obey the </a:t>
            </a:r>
            <a:r>
              <a:rPr lang="en-US" sz="3200" dirty="0" err="1"/>
              <a:t>Virial</a:t>
            </a:r>
            <a:r>
              <a:rPr lang="en-US" sz="3200" dirty="0"/>
              <a:t> Theorem?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29400" y="1143000"/>
            <a:ext cx="3886200" cy="55626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Four well studied AGNs, RM of multiple emission lines shows the expected relationship (slope = -2) between time lags and velocities (note each of the three will have different central black hole masses).</a:t>
            </a:r>
          </a:p>
          <a:p>
            <a:pPr eaLnBrk="1" hangingPunct="1">
              <a:defRPr/>
            </a:pPr>
            <a:r>
              <a:rPr lang="en-US" sz="2400" dirty="0"/>
              <a:t>NGC7469: 8.4x10</a:t>
            </a:r>
            <a:r>
              <a:rPr lang="en-US" sz="2400" baseline="30000" dirty="0"/>
              <a:t>6</a:t>
            </a:r>
            <a:r>
              <a:rPr lang="en-US" sz="2400" dirty="0"/>
              <a:t> M</a:t>
            </a:r>
            <a:r>
              <a:rPr lang="en-US" sz="2400" baseline="-25000" dirty="0">
                <a:cs typeface="Arial" charset="0"/>
              </a:rPr>
              <a:t>☼</a:t>
            </a:r>
          </a:p>
          <a:p>
            <a:pPr eaLnBrk="1" hangingPunct="1">
              <a:defRPr/>
            </a:pPr>
            <a:r>
              <a:rPr lang="en-US" sz="2400" dirty="0"/>
              <a:t>NGC3783: 8.7x10</a:t>
            </a:r>
            <a:r>
              <a:rPr lang="en-US" sz="2400" baseline="30000" dirty="0"/>
              <a:t>6</a:t>
            </a:r>
            <a:r>
              <a:rPr lang="en-US" sz="2400" dirty="0"/>
              <a:t> M</a:t>
            </a:r>
            <a:r>
              <a:rPr lang="en-US" sz="2400" baseline="-25000" dirty="0">
                <a:cs typeface="Arial" charset="0"/>
              </a:rPr>
              <a:t>☼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NGC5548: 5.9x10</a:t>
            </a:r>
            <a:r>
              <a:rPr lang="en-US" sz="2400" baseline="30000" dirty="0"/>
              <a:t>7</a:t>
            </a:r>
            <a:r>
              <a:rPr lang="en-US" sz="2400" dirty="0"/>
              <a:t> M</a:t>
            </a:r>
            <a:r>
              <a:rPr lang="en-US" sz="2400" baseline="-25000" dirty="0">
                <a:cs typeface="Arial" charset="0"/>
              </a:rPr>
              <a:t>☼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3C 390.3:  3.2x10</a:t>
            </a:r>
            <a:r>
              <a:rPr lang="en-US" sz="2400" baseline="30000" dirty="0"/>
              <a:t>8</a:t>
            </a:r>
            <a:r>
              <a:rPr lang="en-US" sz="2400" dirty="0"/>
              <a:t> M</a:t>
            </a:r>
            <a:r>
              <a:rPr lang="en-US" sz="2400" baseline="-25000" dirty="0">
                <a:cs typeface="Arial" charset="0"/>
              </a:rPr>
              <a:t>☼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2908300" y="6049963"/>
            <a:ext cx="271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dirty="0"/>
              <a:t>Peterson (2011)</a:t>
            </a:r>
            <a:endParaRPr lang="el-GR" sz="2000" dirty="0"/>
          </a:p>
        </p:txBody>
      </p:sp>
      <p:pic>
        <p:nvPicPr>
          <p:cNvPr id="101380" name="Picture 5" descr="onkenpeterson2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441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30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/>
              <a:t>How to calibrate the (average) f factor?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29400" y="1143000"/>
            <a:ext cx="38862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/>
              <a:t>RM-derived masses follow the </a:t>
            </a:r>
            <a:r>
              <a:rPr lang="en-US" sz="2400" i="1" dirty="0"/>
              <a:t>same</a:t>
            </a:r>
            <a:r>
              <a:rPr lang="en-US" sz="2400" dirty="0"/>
              <a:t> M-sigma relationship (fitting f) as seen for normal galaxies that have black hole masses measured from HST spatially resolved gas or stellar dynamics.</a:t>
            </a:r>
          </a:p>
          <a:p>
            <a:pPr eaLnBrk="1" hangingPunct="1">
              <a:defRPr/>
            </a:pPr>
            <a:r>
              <a:rPr lang="en-US" sz="2400" dirty="0"/>
              <a:t>Good to 0.5 </a:t>
            </a:r>
            <a:r>
              <a:rPr lang="en-US" sz="2400" dirty="0" err="1"/>
              <a:t>dex</a:t>
            </a:r>
            <a:r>
              <a:rPr lang="en-US" sz="2400" dirty="0"/>
              <a:t> in plot, 0.3 </a:t>
            </a:r>
            <a:r>
              <a:rPr lang="en-US" sz="2400" dirty="0" err="1"/>
              <a:t>dex</a:t>
            </a:r>
            <a:r>
              <a:rPr lang="en-US" sz="2400" dirty="0"/>
              <a:t> in more recent work.</a:t>
            </a:r>
          </a:p>
          <a:p>
            <a:pPr eaLnBrk="1" hangingPunct="1">
              <a:defRPr/>
            </a:pPr>
            <a:endParaRPr lang="en-US" sz="2400" baseline="-25000" dirty="0">
              <a:cs typeface="Arial" charset="0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2603500" y="6330951"/>
            <a:ext cx="266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err="1"/>
              <a:t>Ferrarese</a:t>
            </a:r>
            <a:r>
              <a:rPr lang="en-US" sz="2000" dirty="0"/>
              <a:t> et al.  (2001)</a:t>
            </a:r>
            <a:endParaRPr lang="el-GR" sz="2000" dirty="0"/>
          </a:p>
        </p:txBody>
      </p:sp>
      <p:pic>
        <p:nvPicPr>
          <p:cNvPr id="103428" name="Picture 5" descr="ferretal0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31900"/>
            <a:ext cx="462915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733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834E-AEFC-1C4C-9B56-01CDB41C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38" y="138257"/>
            <a:ext cx="11145212" cy="846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33" dirty="0"/>
              <a:t>Recent Wyoming Reverberation Mapping </a:t>
            </a:r>
            <a:br>
              <a:rPr lang="en-US" sz="3733" dirty="0"/>
            </a:br>
            <a:r>
              <a:rPr lang="en-US" sz="3733" dirty="0"/>
              <a:t>	</a:t>
            </a:r>
            <a:r>
              <a:rPr lang="en-US" sz="3733" dirty="0" err="1"/>
              <a:t>Mrk</a:t>
            </a:r>
            <a:r>
              <a:rPr lang="en-US" sz="3733" dirty="0"/>
              <a:t> 704					NGC 4151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AB9312-D3D9-7240-8D19-1927E8E477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78" y="1132854"/>
            <a:ext cx="5056481" cy="5429311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8642E1E-1ACE-8241-AE82-2CDC4C853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06" y="1132852"/>
            <a:ext cx="5073036" cy="54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4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1F4ED-3BC6-4D1A-4D63-2BE7931BD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6307-F241-3D75-3479-3DE19A6C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4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Key activities: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72D4C-E4DB-C57D-46CC-9780689C6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628870" cy="4351338"/>
          </a:xfrm>
        </p:spPr>
        <p:txBody>
          <a:bodyPr>
            <a:normAutofit/>
          </a:bodyPr>
          <a:lstStyle/>
          <a:p>
            <a:r>
              <a:rPr lang="en-US" dirty="0"/>
              <a:t>Visited collaborator Jaya </a:t>
            </a:r>
            <a:r>
              <a:rPr lang="en-US" dirty="0" err="1"/>
              <a:t>Maithil</a:t>
            </a:r>
            <a:r>
              <a:rPr lang="en-US" dirty="0"/>
              <a:t> at the Harvard-Smithsonian Center for Astrophysics in Cambridge, MA to work on a funded Hubble Space Telescope Project to develop improved black hole mass prescriptions using UV spectroscopy.  </a:t>
            </a:r>
          </a:p>
          <a:p>
            <a:r>
              <a:rPr lang="en-US" dirty="0"/>
              <a:t>Visited collaborator Ohad </a:t>
            </a:r>
            <a:r>
              <a:rPr lang="en-US" dirty="0" err="1"/>
              <a:t>Shemmer</a:t>
            </a:r>
            <a:r>
              <a:rPr lang="en-US" dirty="0"/>
              <a:t> at the University of North Texas to work on a near-infrared spectroscopic survey of moderate redshift quasars using the Gemini-North telescope and to work on an NSF proposal to support the project.  Top ranked but declined.</a:t>
            </a:r>
          </a:p>
          <a:p>
            <a:r>
              <a:rPr lang="en-US" dirty="0"/>
              <a:t>Submission of a $389,000 NSF proposal to support continuing </a:t>
            </a:r>
            <a:r>
              <a:rPr lang="en-US" u="sng" dirty="0"/>
              <a:t>Wyoming AGN Reverberation Mapping </a:t>
            </a:r>
            <a:r>
              <a:rPr lang="en-US" dirty="0"/>
              <a:t>(</a:t>
            </a:r>
            <a:r>
              <a:rPr lang="en-US" b="1" dirty="0"/>
              <a:t>WARM</a:t>
            </a:r>
            <a:r>
              <a:rPr lang="en-US" dirty="0"/>
              <a:t>), which was funded.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402CF79-9619-4A7D-3DA5-A13FFC30D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678" y="0"/>
            <a:ext cx="1886465" cy="1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36E9DCFB-3336-A1D4-5F06-A607F562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8784"/>
            <a:ext cx="1906497" cy="17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8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F5BA7-B921-7BEB-0DA7-1F976B4B5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F98CA-7A3B-6D2A-9902-5EFD8B79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65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Virial Black Hole Masses (AGN/Quasars)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09FDB7A-9CCA-2A18-99D3-BA84ABEA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292" y="0"/>
            <a:ext cx="1245555" cy="11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9EC088D-2196-1A61-9E96-6D0A13A8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5554" cy="11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E2B90F5-23B7-4C76-631C-9E4212833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10305"/>
              </p:ext>
            </p:extLst>
          </p:nvPr>
        </p:nvGraphicFramePr>
        <p:xfrm>
          <a:off x="2920136" y="1209988"/>
          <a:ext cx="6351727" cy="2810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9000" imgH="393700" progId="Equation.3">
                  <p:embed/>
                </p:oleObj>
              </mc:Choice>
              <mc:Fallback>
                <p:oleObj name="Equation" r:id="rId3" imgW="889000" imgH="39370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EA131FB-267A-C163-0433-CCCFDA0E88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136" y="1209988"/>
                        <a:ext cx="6351727" cy="2810964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C396-9249-7345-15EF-1D27545A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78" y="4299872"/>
            <a:ext cx="10775091" cy="1933452"/>
          </a:xfrm>
        </p:spPr>
        <p:txBody>
          <a:bodyPr>
            <a:normAutofit/>
          </a:bodyPr>
          <a:lstStyle/>
          <a:p>
            <a:r>
              <a:rPr lang="en-US" dirty="0"/>
              <a:t>V obtained from width of Doppler-broadened broad line like </a:t>
            </a:r>
            <a:r>
              <a:rPr lang="en-US" dirty="0" err="1"/>
              <a:t>Hbeta</a:t>
            </a:r>
            <a:r>
              <a:rPr lang="en-US" dirty="0"/>
              <a:t>.</a:t>
            </a:r>
          </a:p>
          <a:p>
            <a:r>
              <a:rPr lang="en-US" dirty="0"/>
              <a:t>The factor f is a geometric parameter dependent on orientation</a:t>
            </a:r>
          </a:p>
          <a:p>
            <a:r>
              <a:rPr lang="en-US" dirty="0"/>
              <a:t>R is the emissivity-weighted radius of the line-emitting region, which is too small to resolve typically, need time-resolution to measure</a:t>
            </a:r>
          </a:p>
        </p:txBody>
      </p:sp>
    </p:spTree>
    <p:extLst>
      <p:ext uri="{BB962C8B-B14F-4D97-AF65-F5344CB8AC3E}">
        <p14:creationId xmlns:p14="http://schemas.microsoft.com/office/powerpoint/2010/main" val="16550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AFA57-C41C-0244-2A28-89DF2D1D3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ECA9-6087-EBA7-D105-5BA9811A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12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UV-Optical Quasar </a:t>
            </a:r>
            <a:r>
              <a:rPr lang="en-US" dirty="0" err="1"/>
              <a:t>Spectrum+Structure</a:t>
            </a:r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E9CC217-D335-BEDE-5022-A22691619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292" y="0"/>
            <a:ext cx="1245555" cy="11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E9C3C0F-8A0C-6B95-02E7-8689E16B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9" y="0"/>
            <a:ext cx="1245554" cy="11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D052-B0C2-47A5-630B-A2C754200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5" y="5266385"/>
            <a:ext cx="10787449" cy="13255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31" descr="MRK509spex.png">
            <a:extLst>
              <a:ext uri="{FF2B5EF4-FFF2-40B4-BE49-F238E27FC236}">
                <a16:creationId xmlns:a16="http://schemas.microsoft.com/office/drawing/2014/main" id="{B608103E-C13B-D0E9-E356-FD22843E1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66383" r="2779" b="5647"/>
          <a:stretch>
            <a:fillRect/>
          </a:stretch>
        </p:blipFill>
        <p:spPr bwMode="auto">
          <a:xfrm>
            <a:off x="593157" y="1625601"/>
            <a:ext cx="5199999" cy="18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6FE7D03A-BD8A-A601-7BE0-AC51BEA8561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91959" y="2377232"/>
            <a:ext cx="100090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log(F</a:t>
            </a:r>
            <a:r>
              <a:rPr kumimoji="0" lang="el-GR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λ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</a:t>
            </a:r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62A00DA9-25BE-9858-8207-6DF3F793E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208" y="3498197"/>
            <a:ext cx="2467895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Rest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λ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(Angstroms)</a:t>
            </a:r>
          </a:p>
        </p:txBody>
      </p:sp>
      <p:pic>
        <p:nvPicPr>
          <p:cNvPr id="6146" name="Picture 2" descr="3: Schematic representation of a radio-loud AGN, with indication of the different astronomical classes observed from different viewing angles. Figure taken from Urry &amp; Padovani (1995).">
            <a:extLst>
              <a:ext uri="{FF2B5EF4-FFF2-40B4-BE49-F238E27FC236}">
                <a16:creationId xmlns:a16="http://schemas.microsoft.com/office/drawing/2014/main" id="{A63FE9DD-17DA-4592-6A96-AC642D93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74" y="1637516"/>
            <a:ext cx="6015633" cy="46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ED8338B-7DDE-A966-151A-CCC020B77004}"/>
              </a:ext>
            </a:extLst>
          </p:cNvPr>
          <p:cNvSpPr txBox="1">
            <a:spLocks/>
          </p:cNvSpPr>
          <p:nvPr/>
        </p:nvSpPr>
        <p:spPr>
          <a:xfrm>
            <a:off x="838200" y="3955837"/>
            <a:ext cx="4637951" cy="211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Dance your PhD</a:t>
            </a:r>
          </a:p>
          <a:p>
            <a:pPr algn="ctr"/>
            <a:r>
              <a:rPr lang="en-US" dirty="0"/>
              <a:t>Since 2008</a:t>
            </a:r>
          </a:p>
        </p:txBody>
      </p:sp>
    </p:spTree>
    <p:extLst>
      <p:ext uri="{BB962C8B-B14F-4D97-AF65-F5344CB8AC3E}">
        <p14:creationId xmlns:p14="http://schemas.microsoft.com/office/powerpoint/2010/main" val="108209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87F9B5-4A46-7785-1E2B-4F7C5020B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023F-D8AC-E0ED-545D-B0144E9B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74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Reverberation Mapping to get R (c𝛕)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553512B-6A5E-55F7-0078-9FBC6CCA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292" y="0"/>
            <a:ext cx="1245555" cy="11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CE652C18-547A-ABD5-FBE8-9B8A6CA5A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3" y="24714"/>
            <a:ext cx="1245554" cy="11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29757-E664-4F10-FCC1-3533E196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5" y="5266385"/>
            <a:ext cx="10787449" cy="13255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C5C0910F-EA73-6509-7F13-44AF90310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275" y="6213785"/>
            <a:ext cx="2341937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Hoorman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animations</a:t>
            </a:r>
          </a:p>
        </p:txBody>
      </p:sp>
      <p:pic>
        <p:nvPicPr>
          <p:cNvPr id="8" name="Picture 7" descr="A diagram of a clock and a diagram of a cloud emission&#10;&#10;AI-generated content may be incorrect.">
            <a:extLst>
              <a:ext uri="{FF2B5EF4-FFF2-40B4-BE49-F238E27FC236}">
                <a16:creationId xmlns:a16="http://schemas.microsoft.com/office/drawing/2014/main" id="{80926405-BAF8-04A9-EE44-302732B7A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96" y="1346919"/>
            <a:ext cx="8652206" cy="48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8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48C09D-9837-B827-1770-AE0EAA24B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C4B4A-B2DB-4478-AA46-F7D81A7E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8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Reverberation Mapping to get R (c𝛕)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02568ED-B1F9-3996-983C-67468FF6C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292" y="0"/>
            <a:ext cx="1245555" cy="11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C76BCA0-685E-A180-EFED-6E23DA05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3" y="24714"/>
            <a:ext cx="1245554" cy="11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00221-CBB8-34E3-52CD-7536FEB74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5" y="5266385"/>
            <a:ext cx="10787449" cy="13255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4D323552-5ACC-DF7F-B8DA-A53B0171C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275" y="6213785"/>
            <a:ext cx="2341937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Hoorman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animations</a:t>
            </a:r>
          </a:p>
        </p:txBody>
      </p:sp>
      <p:pic>
        <p:nvPicPr>
          <p:cNvPr id="7" name="Picture 6" descr="A diagram of a clock and a diagram of a cloud emission&#10;&#10;AI-generated content may be incorrect.">
            <a:extLst>
              <a:ext uri="{FF2B5EF4-FFF2-40B4-BE49-F238E27FC236}">
                <a16:creationId xmlns:a16="http://schemas.microsoft.com/office/drawing/2014/main" id="{75D9CB77-BDB0-1557-8AA4-50528FE5C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140" y="1346919"/>
            <a:ext cx="8652206" cy="48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8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D52936-A4BB-FA4D-EC19-FD16CB9D5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9C2B1-5B3B-3E6F-5BE1-29FFAFE9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11" y="248991"/>
            <a:ext cx="10369378" cy="12003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Wyoming AGN Reverberation Mapping</a:t>
            </a:r>
            <a:br>
              <a:rPr lang="en-US" dirty="0"/>
            </a:br>
            <a:r>
              <a:rPr lang="en-US" dirty="0"/>
              <a:t>Let’s keep WARM!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D0AAA54-6A71-99EE-1FFD-AA44DFD0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292" y="0"/>
            <a:ext cx="1245555" cy="11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9B79CE2-0DDD-E177-CDBD-DDF30D89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3" y="24714"/>
            <a:ext cx="1245554" cy="11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CE1C-19FF-5B66-CB0C-2ECD08EC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6" y="5266385"/>
            <a:ext cx="4769988" cy="13255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wiro-e2 resized.jpg">
            <a:extLst>
              <a:ext uri="{FF2B5EF4-FFF2-40B4-BE49-F238E27FC236}">
                <a16:creationId xmlns:a16="http://schemas.microsoft.com/office/drawing/2014/main" id="{5A0BB7AC-3658-0E90-C492-EC939B6A8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29" y="2091943"/>
            <a:ext cx="5485705" cy="3708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90E232-1276-A8D3-51B9-D0DB92206939}"/>
              </a:ext>
            </a:extLst>
          </p:cNvPr>
          <p:cNvSpPr txBox="1"/>
          <p:nvPr/>
        </p:nvSpPr>
        <p:spPr>
          <a:xfrm>
            <a:off x="289373" y="1458727"/>
            <a:ext cx="4174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Wyoming Infrared* Observatory (WIRO)</a:t>
            </a:r>
          </a:p>
          <a:p>
            <a:r>
              <a:rPr lang="en-US" dirty="0"/>
              <a:t>2.3 meter telescope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C892C-1453-FC31-AEFC-4443902EAA9D}"/>
              </a:ext>
            </a:extLst>
          </p:cNvPr>
          <p:cNvSpPr txBox="1"/>
          <p:nvPr/>
        </p:nvSpPr>
        <p:spPr>
          <a:xfrm>
            <a:off x="298134" y="2091943"/>
            <a:ext cx="63513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Wide slit, </a:t>
            </a:r>
            <a:r>
              <a:rPr lang="en-US" dirty="0" err="1"/>
              <a:t>longslit</a:t>
            </a:r>
            <a:r>
              <a:rPr lang="en-US" dirty="0"/>
              <a:t> spectroscopy</a:t>
            </a:r>
          </a:p>
          <a:p>
            <a:r>
              <a:rPr lang="en-US" dirty="0"/>
              <a:t>1.5 Angstrom/pix, 4000-7000A</a:t>
            </a:r>
          </a:p>
          <a:p>
            <a:r>
              <a:rPr lang="en-US" dirty="0"/>
              <a:t>Dec 2016-May 2023 so far.</a:t>
            </a:r>
          </a:p>
          <a:p>
            <a:r>
              <a:rPr lang="en-US" dirty="0"/>
              <a:t>Combine with ASAS-SN or ZTF photometry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3D47E1-2ACD-3876-5F44-1FFADF08F872}"/>
              </a:ext>
            </a:extLst>
          </p:cNvPr>
          <p:cNvSpPr txBox="1"/>
          <p:nvPr/>
        </p:nvSpPr>
        <p:spPr>
          <a:xfrm>
            <a:off x="302010" y="3336647"/>
            <a:ext cx="51723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High-Fidelity reverberation mapping </a:t>
            </a:r>
            <a:br>
              <a:rPr lang="en-US" sz="1800" dirty="0"/>
            </a:br>
            <a:r>
              <a:rPr lang="en-US" sz="1800" dirty="0"/>
              <a:t>(High Cadence, Long Duration)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Nearly 100 Targets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Velocity-Resolved Time Lags,</a:t>
            </a:r>
            <a:br>
              <a:rPr lang="en-US" sz="1800" dirty="0"/>
            </a:br>
            <a:r>
              <a:rPr lang="en-US" sz="1800" dirty="0"/>
              <a:t>2D Velocity Delay Maps, &amp; Dynamical Models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BLR geometry, kinematics, evolution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Sub-Parsec Binary Black Holes?</a:t>
            </a:r>
            <a:br>
              <a:rPr lang="en-US" sz="1800" dirty="0"/>
            </a:br>
            <a:endParaRPr lang="en-US" dirty="0"/>
          </a:p>
        </p:txBody>
      </p:sp>
      <p:pic>
        <p:nvPicPr>
          <p:cNvPr id="8194" name="Picture 2" descr="Launchpad 2013 Review - Christian Ready">
            <a:extLst>
              <a:ext uri="{FF2B5EF4-FFF2-40B4-BE49-F238E27FC236}">
                <a16:creationId xmlns:a16="http://schemas.microsoft.com/office/drawing/2014/main" id="{EA399D1D-7F8C-953D-C8E8-4DB71A34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67" y="2105057"/>
            <a:ext cx="2781036" cy="37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7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FAB6F-6E21-A902-2878-52346CF1D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8726-D07B-DC82-55F8-3262E0D3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11" y="248991"/>
            <a:ext cx="10369378" cy="12003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Wyoming AGN Reverberation Mapping</a:t>
            </a:r>
            <a:br>
              <a:rPr lang="en-US" dirty="0"/>
            </a:br>
            <a:r>
              <a:rPr lang="en-US" dirty="0"/>
              <a:t>Let’s keep WARM!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A16AE33-F2EB-9843-D3CB-9A5B978D0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292" y="0"/>
            <a:ext cx="1245555" cy="11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6F7F609-74A5-A16C-BB75-3A11EB28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3" y="24714"/>
            <a:ext cx="1245554" cy="11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22C60-994D-F992-A94E-EAED6E2D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6" y="5266385"/>
            <a:ext cx="4769988" cy="13255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25FE2C-7E32-2720-E6CE-4BD23576AB4A}"/>
              </a:ext>
            </a:extLst>
          </p:cNvPr>
          <p:cNvSpPr txBox="1"/>
          <p:nvPr/>
        </p:nvSpPr>
        <p:spPr>
          <a:xfrm>
            <a:off x="402119" y="1936264"/>
            <a:ext cx="113877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IHEP: Jian-Min Wang, Pu Du, Yan-Ron Li, Ming Xiao, </a:t>
            </a:r>
            <a:r>
              <a:rPr lang="en-US" sz="3200" dirty="0" err="1"/>
              <a:t>Dongwei</a:t>
            </a:r>
            <a:r>
              <a:rPr lang="en-US" sz="3200" dirty="0"/>
              <a:t> Bao, Chen Hu, </a:t>
            </a:r>
            <a:r>
              <a:rPr lang="en-US" sz="3200" dirty="0" err="1"/>
              <a:t>Fenga</a:t>
            </a:r>
            <a:r>
              <a:rPr lang="en-US" sz="3200" dirty="0"/>
              <a:t> Fang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WY: Jacob McLane, Theodora </a:t>
            </a:r>
            <a:r>
              <a:rPr lang="en-US" sz="3200" dirty="0" err="1"/>
              <a:t>Zastrocky</a:t>
            </a:r>
            <a:r>
              <a:rPr lang="en-US" sz="3200" dirty="0"/>
              <a:t>, Kianna Olson, Liam Royale-Grimes, Kaiwen Zhang, Mila Myers, Sadie Hiner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Other student observers in Beijing and Wyoming</a:t>
            </a:r>
          </a:p>
        </p:txBody>
      </p:sp>
    </p:spTree>
    <p:extLst>
      <p:ext uri="{BB962C8B-B14F-4D97-AF65-F5344CB8AC3E}">
        <p14:creationId xmlns:p14="http://schemas.microsoft.com/office/powerpoint/2010/main" val="143639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1042</Words>
  <Application>Microsoft Macintosh PowerPoint</Application>
  <PresentationFormat>Widescreen</PresentationFormat>
  <Paragraphs>106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Equation</vt:lpstr>
      <vt:lpstr>How I spent my Sabbatical in Fall 2024</vt:lpstr>
      <vt:lpstr>Sabbaticals…the Pros and Cons</vt:lpstr>
      <vt:lpstr>Key activities:</vt:lpstr>
      <vt:lpstr>Virial Black Hole Masses (AGN/Quasars)</vt:lpstr>
      <vt:lpstr>UV-Optical Quasar Spectrum+Structure</vt:lpstr>
      <vt:lpstr>Reverberation Mapping to get R (c𝛕)</vt:lpstr>
      <vt:lpstr>Reverberation Mapping to get R (c𝛕)</vt:lpstr>
      <vt:lpstr>Wyoming AGN Reverberation Mapping Let’s keep WARM!</vt:lpstr>
      <vt:lpstr>Wyoming AGN Reverberation Mapping Let’s keep WARM!</vt:lpstr>
      <vt:lpstr>Reverberation Mapping: WIRO Example</vt:lpstr>
      <vt:lpstr>Velocity-Resolved Reverberation Mapping </vt:lpstr>
      <vt:lpstr>Key WARM papers with WIRO data</vt:lpstr>
      <vt:lpstr>Some current work with archival WARM data</vt:lpstr>
      <vt:lpstr>Changing Look Quasar: PG 1149-110</vt:lpstr>
      <vt:lpstr>WIRO Campaign Dec. 2019-May 2019</vt:lpstr>
      <vt:lpstr>Zoom in for Hbeta and Halpha</vt:lpstr>
      <vt:lpstr>WIRO Campaign Dec. 2019-May 2019</vt:lpstr>
      <vt:lpstr>Binary Candidate PG 1302-102</vt:lpstr>
      <vt:lpstr>PowerPoint Presentation</vt:lpstr>
      <vt:lpstr>Binary Candidate PG 1302-102</vt:lpstr>
      <vt:lpstr>Geometric Dilution and the Radius-Luminosity Relationship</vt:lpstr>
      <vt:lpstr>A Complete Sample for the f-factor</vt:lpstr>
      <vt:lpstr>Sabbatical Requirement Completed!</vt:lpstr>
      <vt:lpstr>Does the BLR obey the Virial Theorem?</vt:lpstr>
      <vt:lpstr>How to calibrate the (average) f factor?</vt:lpstr>
      <vt:lpstr>Recent Wyoming Reverberation Mapping   Mrk 704     NGC 4151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S. Brotherton</dc:creator>
  <cp:lastModifiedBy>Michael S. Brotherton</cp:lastModifiedBy>
  <cp:revision>31</cp:revision>
  <dcterms:created xsi:type="dcterms:W3CDTF">2025-10-31T08:30:40Z</dcterms:created>
  <dcterms:modified xsi:type="dcterms:W3CDTF">2025-10-31T20:11:34Z</dcterms:modified>
</cp:coreProperties>
</file>