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8" r:id="rId4"/>
    <p:sldId id="258" r:id="rId5"/>
    <p:sldId id="271" r:id="rId6"/>
    <p:sldId id="283" r:id="rId7"/>
    <p:sldId id="284" r:id="rId8"/>
    <p:sldId id="260" r:id="rId9"/>
    <p:sldId id="259" r:id="rId10"/>
    <p:sldId id="261" r:id="rId11"/>
    <p:sldId id="272" r:id="rId12"/>
    <p:sldId id="273" r:id="rId13"/>
    <p:sldId id="262" r:id="rId14"/>
    <p:sldId id="263" r:id="rId15"/>
    <p:sldId id="270" r:id="rId16"/>
    <p:sldId id="274" r:id="rId17"/>
    <p:sldId id="275" r:id="rId18"/>
    <p:sldId id="277" r:id="rId19"/>
    <p:sldId id="265" r:id="rId20"/>
    <p:sldId id="269" r:id="rId21"/>
    <p:sldId id="281" r:id="rId22"/>
    <p:sldId id="282" r:id="rId23"/>
    <p:sldId id="266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1"/>
    <p:restoredTop sz="94659"/>
  </p:normalViewPr>
  <p:slideViewPr>
    <p:cSldViewPr snapToGrid="0" snapToObjects="1">
      <p:cViewPr varScale="1">
        <p:scale>
          <a:sx n="110" d="100"/>
          <a:sy n="11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B6A82-BF9C-F244-926C-97FAFCC22C40}" type="datetimeFigureOut">
              <a:rPr lang="en-US" smtClean="0"/>
              <a:t>1/16/23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204CB-9CAD-AA4E-AC9D-AB9CB6C75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2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29662BC-F864-8F45-9EF0-46AE2863ED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4FF549F8-662C-F646-AE7F-D086AE04AF50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72764537-D03B-B94C-A971-DD8E04A73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5060" name="Text Box 2">
            <a:extLst>
              <a:ext uri="{FF2B5EF4-FFF2-40B4-BE49-F238E27FC236}">
                <a16:creationId xmlns:a16="http://schemas.microsoft.com/office/drawing/2014/main" id="{E6C27695-6063-8248-A841-6D3ECB734A9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0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29662BC-F864-8F45-9EF0-46AE2863ED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4FF549F8-662C-F646-AE7F-D086AE04AF50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72764537-D03B-B94C-A971-DD8E04A73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5060" name="Text Box 2">
            <a:extLst>
              <a:ext uri="{FF2B5EF4-FFF2-40B4-BE49-F238E27FC236}">
                <a16:creationId xmlns:a16="http://schemas.microsoft.com/office/drawing/2014/main" id="{E6C27695-6063-8248-A841-6D3ECB734A9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41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29662BC-F864-8F45-9EF0-46AE2863ED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4FF549F8-662C-F646-AE7F-D086AE04AF50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72764537-D03B-B94C-A971-DD8E04A73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5060" name="Text Box 2">
            <a:extLst>
              <a:ext uri="{FF2B5EF4-FFF2-40B4-BE49-F238E27FC236}">
                <a16:creationId xmlns:a16="http://schemas.microsoft.com/office/drawing/2014/main" id="{E6C27695-6063-8248-A841-6D3ECB734A9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6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921A-AD4A-3A40-B4CF-BA51BC42E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E4F85-B45A-B644-947D-362399535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905EE-FEB3-A849-A57A-17B0AF7B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3E614-994C-0A4C-99AA-B916E2C4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69885-2866-FA42-A204-96730884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4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E96A-CBF4-6243-88C4-38075E87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1CD2C-E462-F144-9FFC-0AD506CD3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5E3A2-7D3A-6141-BFFD-427C5B30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C034E-30A3-3647-8A0D-45D7AEEF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9B32A-6094-7A48-B3E5-93DC48BC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6E3E5-5269-1641-A4E8-352202A0A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29FAB-0AB3-CA40-8FF9-E6EA4A8E3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1BC81-32C5-8F42-93DE-CDB797F4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B305F-F13F-8040-A916-37179371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F926E-5853-E248-AEB9-D588084E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AEB2-DEF0-3148-A439-A0CD0B03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32FF-ED55-4749-90FF-980861547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EADE8-4C5B-F54D-A3F1-02835D0C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2E826-4BB0-DD4E-A57E-B0039262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C6F59-6C85-DC47-8814-82192141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8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67A1-233A-F441-8082-483D9938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C94AC-E8FC-1E48-9108-37F30818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3B30D-FF67-5946-A9D2-AE956E07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12200-798A-B642-BB53-6C6C575C7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4665-FA82-3340-AADC-5118A47E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3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CADD-52CC-8A46-A352-CCEEDAF0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F730F-6C06-6240-B400-A870FAB8C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F1196-1849-FB4C-BDB3-9DE79B4B2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2D0B0-B527-254F-9880-62D597A75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66F2A-3FA8-7148-9B6D-E66C0A91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02C17-E4E8-2C47-BA2E-85A50D6A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8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4B77-18C2-964D-AA75-1467CD05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CE15B-2A6A-464A-A24B-7D1606526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F6021-B898-A746-A113-A3657B93B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120602-EF32-F846-AC72-9F4B8342A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E11490-556E-6F4D-9BFF-A2B8466B5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998763-F77F-2B4B-BE56-009A8464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1/16/23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1517CA-5B0E-5E42-9255-0A5580F0A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2892FB-7D43-6049-B8BF-A63206E9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1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AA9B-4E6A-334A-917E-465AF7F1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B62D1-1A7C-2D49-8BF6-C7F8E038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1/16/23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7710A-29DF-7E41-884D-A0BFADA3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5D72-83BD-E44F-ACFB-4885113A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399EFB-8919-6F40-9A7F-28259FB0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1/16/23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6E0AA-C543-7D4E-93C2-C93FDF9D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E7B90-26A4-A14B-9461-08173977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5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121A-FAD2-BE4C-A0EB-75C1515F9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DD3E1-8753-214A-9A87-281489526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E09C1-2397-984D-9281-041405E25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2BFE6-F0E0-F44D-BA58-3C98999A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18E09-380D-2D45-AED6-DF6F7A40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ED443-5F38-B54A-9CF6-253E851C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1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31F8E-5816-9848-8BEE-745D9579D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6D4998-03D4-6642-B631-03DD9DF4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F3218-7697-A34B-B8CD-DF4AFC50A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BEC24-40E0-F548-8024-B5922C8C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02A8-FE73-6549-9A38-E08227CC11B7}" type="datetimeFigureOut">
              <a:rPr lang="en-US" smtClean="0"/>
              <a:t>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88BC4-404E-9E42-83AD-F3035D12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DA252-67CE-3C47-B971-6E9094A3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4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0D2EB-7AF4-C648-98D6-F8164568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56E30-9178-074E-BAA7-40F934F41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E9C83-CCF7-4B4F-BBF5-2EA6FEE7A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102A8-FE73-6549-9A38-E08227CC11B7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D8F43-A096-9841-AC36-5DDADEB38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2EE38-6D13-314B-9AE5-03E9DEEA5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85503-4963-7841-A2D5-C8AE8C418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9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aia_(spacecraft)" TargetMode="External"/><Relationship Id="rId2" Type="http://schemas.openxmlformats.org/officeDocument/2006/relationships/hyperlink" Target="http://sci.esa.int/gai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dy09y0A4t0" TargetMode="External"/><Relationship Id="rId4" Type="http://schemas.openxmlformats.org/officeDocument/2006/relationships/hyperlink" Target="https://www.youtube.com/watch?v=lxgdcG_NQy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imbad.u-strasbg.fr/simbad/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imbad.u-strasbg.fr/simbad/sim-id?Ident=sirius&amp;submit=submit+id" TargetMode="External"/><Relationship Id="rId4" Type="http://schemas.openxmlformats.org/officeDocument/2006/relationships/hyperlink" Target="http://simbad.u-strasbg.fr/simbad/sim-id?Ident=polaris&amp;NbIdent=1&amp;Radius=2&amp;Radius.unit=arcmin&amp;submit=submit+i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cdem.physics.umd.edu/tools-and-resources/directory-of-simulations/32-quantum-physics-simulations/438-blackbody-radiation-simulations.html" TargetMode="External"/><Relationship Id="rId5" Type="http://schemas.openxmlformats.org/officeDocument/2006/relationships/hyperlink" Target="https://youtu.be/Psvo_XEc784" TargetMode="External"/><Relationship Id="rId4" Type="http://schemas.openxmlformats.org/officeDocument/2006/relationships/hyperlink" Target="https://youtu.be/EWqzg0iqNtw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22.tiff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://simbad.u-strasbg.fr/simba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7B55-F1C2-0841-A5CF-CABFB47E4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736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ASTR 2320 </a:t>
            </a:r>
            <a:br>
              <a:rPr lang="en-US" dirty="0"/>
            </a:br>
            <a:r>
              <a:rPr lang="en-US" dirty="0"/>
              <a:t>General Astronomy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B3621-3086-F94F-AA58-5F3D29FAE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327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Professor Mike Brotherton</a:t>
            </a:r>
          </a:p>
          <a:p>
            <a:r>
              <a:rPr lang="en-US" dirty="0"/>
              <a:t>Properties of Stars</a:t>
            </a:r>
          </a:p>
          <a:p>
            <a:r>
              <a:rPr lang="en-US" dirty="0"/>
              <a:t>Chapter 11, 12 (Dobson), Chapter 13 (</a:t>
            </a:r>
            <a:r>
              <a:rPr lang="en-US" dirty="0" err="1"/>
              <a:t>Ryden</a:t>
            </a:r>
            <a:r>
              <a:rPr lang="en-US" dirty="0"/>
              <a:t> &amp; Peterson)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786A6-0CE4-BB40-A7BF-9264629B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844" y="-8315"/>
            <a:ext cx="4121150" cy="2711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D0B4CC-BC30-3642-938A-3FA37F343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994" y="-16628"/>
            <a:ext cx="2133600" cy="272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09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74"/>
            <a:ext cx="10515600" cy="1325563"/>
          </a:xfrm>
        </p:spPr>
        <p:txBody>
          <a:bodyPr/>
          <a:lstStyle/>
          <a:p>
            <a:r>
              <a:rPr lang="en-US" dirty="0"/>
              <a:t>Other Parallax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708"/>
            <a:ext cx="6407552" cy="498477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Exploit solar motion.  Solar apex and antapex. “Roughly, we’re moving nearly toward the star Vega and away from the star Sirius. The solar motion with respect to the LSR is ~20 km/s; the LSR moves at ~220 km/s around the galaxy.”</a:t>
            </a:r>
          </a:p>
          <a:p>
            <a:r>
              <a:rPr lang="en-US" dirty="0"/>
              <a:t>Statistical methods developed historically.</a:t>
            </a:r>
          </a:p>
          <a:p>
            <a:r>
              <a:rPr lang="en-US" u="sng" dirty="0"/>
              <a:t>Statistical parallax</a:t>
            </a:r>
            <a:r>
              <a:rPr lang="en-US" dirty="0"/>
              <a:t>: average </a:t>
            </a:r>
            <a:r>
              <a:rPr lang="en-US" dirty="0" err="1"/>
              <a:t>tranverse</a:t>
            </a:r>
            <a:r>
              <a:rPr lang="en-US" dirty="0"/>
              <a:t> velocities can, for a group of stars, can give average distance.  On average same as radial velocity.</a:t>
            </a:r>
          </a:p>
          <a:p>
            <a:r>
              <a:rPr lang="en-US" u="sng" dirty="0"/>
              <a:t>Secular parallax</a:t>
            </a:r>
            <a:r>
              <a:rPr lang="en-US" dirty="0"/>
              <a:t>.  Exploit fact that sun is moving about 4 AUs/</a:t>
            </a:r>
            <a:r>
              <a:rPr lang="en-US" dirty="0" err="1"/>
              <a:t>yr</a:t>
            </a:r>
            <a:r>
              <a:rPr lang="en-US" dirty="0"/>
              <a:t> through Milky Way, longer baseline.</a:t>
            </a:r>
          </a:p>
          <a:p>
            <a:r>
              <a:rPr lang="en-US" u="sng" dirty="0"/>
              <a:t>Moving Cluster method</a:t>
            </a:r>
            <a:r>
              <a:rPr lang="en-US" dirty="0"/>
              <a:t>.  Exploit convergence point for cluster like the Hyades (right).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8BE4A-4552-3348-B73F-444ED7B26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271" y="1504708"/>
            <a:ext cx="4925871" cy="46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2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74"/>
            <a:ext cx="10515600" cy="1325563"/>
          </a:xfrm>
        </p:spPr>
        <p:txBody>
          <a:bodyPr/>
          <a:lstStyle/>
          <a:p>
            <a:r>
              <a:rPr lang="en-US" dirty="0"/>
              <a:t>Direct Trigonometric Parallax via Gaia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708"/>
            <a:ext cx="10261922" cy="4984771"/>
          </a:xfrm>
        </p:spPr>
        <p:txBody>
          <a:bodyPr>
            <a:normAutofit/>
          </a:bodyPr>
          <a:lstStyle/>
          <a:p>
            <a:r>
              <a:rPr lang="en-US" dirty="0"/>
              <a:t>Now we just have space satellites with excellent astrometry.  </a:t>
            </a:r>
            <a:r>
              <a:rPr lang="en-US" dirty="0" err="1"/>
              <a:t>Hipparcos</a:t>
            </a:r>
            <a:r>
              <a:rPr lang="en-US" dirty="0"/>
              <a:t> in past, now </a:t>
            </a:r>
            <a:r>
              <a:rPr lang="en-US" dirty="0">
                <a:hlinkClick r:id="rId2"/>
              </a:rPr>
              <a:t>Gaia</a:t>
            </a:r>
            <a:r>
              <a:rPr lang="en-US" dirty="0"/>
              <a:t>.  </a:t>
            </a:r>
            <a:r>
              <a:rPr lang="en-US" dirty="0">
                <a:hlinkClick r:id="rId3"/>
              </a:rPr>
              <a:t>Wiki</a:t>
            </a:r>
            <a:r>
              <a:rPr lang="en-US" dirty="0"/>
              <a:t>.  Current state of the art!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Fraser Cain video</a:t>
            </a:r>
            <a:r>
              <a:rPr lang="en-US" dirty="0"/>
              <a:t>.  10 minutes.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PBS video</a:t>
            </a:r>
            <a:r>
              <a:rPr lang="en-US" dirty="0"/>
              <a:t>.  10 minutes.  Slightly preferred, but a bit beyond the material in this chapter, although we will get to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5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from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u="sng" dirty="0"/>
              <a:t>Luminosity </a:t>
            </a:r>
            <a:r>
              <a:rPr lang="en-US" dirty="0"/>
              <a:t>(J/s) is energy emitted per second, often assumed to be isotropic.  (Note often astronomers will use </a:t>
            </a:r>
            <a:r>
              <a:rPr lang="en-US" dirty="0" err="1"/>
              <a:t>cgs</a:t>
            </a:r>
            <a:r>
              <a:rPr lang="en-US" dirty="0"/>
              <a:t> units rather than </a:t>
            </a:r>
            <a:r>
              <a:rPr lang="en-US" dirty="0" err="1"/>
              <a:t>mks</a:t>
            </a:r>
            <a:r>
              <a:rPr lang="en-US" dirty="0"/>
              <a:t> units.  We’ll use </a:t>
            </a:r>
            <a:r>
              <a:rPr lang="en-US" dirty="0" err="1"/>
              <a:t>mks</a:t>
            </a:r>
            <a:r>
              <a:rPr lang="en-US" dirty="0"/>
              <a:t> units here usually for consistency with the textbook.)</a:t>
            </a:r>
          </a:p>
          <a:p>
            <a:endParaRPr lang="en-US" u="sng" dirty="0"/>
          </a:p>
          <a:p>
            <a:r>
              <a:rPr lang="en-US" dirty="0"/>
              <a:t>Inverse square law and </a:t>
            </a:r>
            <a:r>
              <a:rPr lang="en-US" u="sng" dirty="0"/>
              <a:t>Flux</a:t>
            </a:r>
            <a:r>
              <a:rPr lang="en-US" dirty="0"/>
              <a:t>: f (J/s/m</a:t>
            </a:r>
            <a:r>
              <a:rPr lang="en-US" baseline="30000" dirty="0"/>
              <a:t>2</a:t>
            </a:r>
            <a:r>
              <a:rPr lang="en-US" dirty="0"/>
              <a:t>) = L/(4πd</a:t>
            </a:r>
            <a:r>
              <a:rPr lang="en-US" baseline="30000" dirty="0"/>
              <a:t>2</a:t>
            </a:r>
            <a:r>
              <a:rPr lang="en-US" dirty="0"/>
              <a:t>) – this is what we can measure with a telescope, modulated by atmosphere, extinction, etc.</a:t>
            </a:r>
            <a:endParaRPr lang="en-US" u="sng" dirty="0"/>
          </a:p>
          <a:p>
            <a:endParaRPr lang="en-US" u="sng" dirty="0"/>
          </a:p>
          <a:p>
            <a:endParaRPr lang="en-US" dirty="0"/>
          </a:p>
          <a:p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2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907"/>
            <a:ext cx="10515600" cy="1325563"/>
          </a:xfrm>
        </p:spPr>
        <p:txBody>
          <a:bodyPr/>
          <a:lstStyle/>
          <a:p>
            <a:r>
              <a:rPr lang="en-US" dirty="0"/>
              <a:t>Magnitudes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464"/>
            <a:ext cx="10933253" cy="5478001"/>
          </a:xfrm>
        </p:spPr>
        <p:txBody>
          <a:bodyPr>
            <a:normAutofit/>
          </a:bodyPr>
          <a:lstStyle/>
          <a:p>
            <a:r>
              <a:rPr lang="en-US" dirty="0"/>
              <a:t>A visual system derived from the Greeks.  Every five magnitudes is a factor of 100 in brightness.  One magnitude is the 5</a:t>
            </a:r>
            <a:r>
              <a:rPr lang="en-US" baseline="30000" dirty="0"/>
              <a:t>th</a:t>
            </a:r>
            <a:r>
              <a:rPr lang="en-US" dirty="0"/>
              <a:t> root of 100, or 2.512.  Fainter objects have </a:t>
            </a:r>
            <a:r>
              <a:rPr lang="en-US" u="sng" dirty="0"/>
              <a:t>larger</a:t>
            </a:r>
            <a:r>
              <a:rPr lang="en-US" dirty="0"/>
              <a:t> magnitudes.</a:t>
            </a:r>
          </a:p>
          <a:p>
            <a:r>
              <a:rPr lang="en-US" dirty="0"/>
              <a:t>Magnitudes based on observed brightness are </a:t>
            </a:r>
            <a:r>
              <a:rPr lang="en-US" u="sng" dirty="0"/>
              <a:t>apparent</a:t>
            </a:r>
            <a:r>
              <a:rPr lang="en-US" dirty="0"/>
              <a:t> magnitudes.</a:t>
            </a:r>
          </a:p>
          <a:p>
            <a:r>
              <a:rPr lang="en-US" dirty="0"/>
              <a:t>Measuring relative magnitudes isn’t so hard.  Absolute calibration is tricky however.  Standard scales (e.g., Vega system – more later).</a:t>
            </a:r>
          </a:p>
          <a:p>
            <a:r>
              <a:rPr lang="en-US" dirty="0"/>
              <a:t>Relating magnitudes to fluxes then for stars a and b: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1AA82-8ECF-424F-8103-B2FB8CBB5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64" y="4689274"/>
            <a:ext cx="4508500" cy="120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E7874B-461E-BD47-9666-FD51D1302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438" y="4547404"/>
            <a:ext cx="38481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85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Magnitudes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32311" cy="4351338"/>
          </a:xfrm>
        </p:spPr>
        <p:txBody>
          <a:bodyPr>
            <a:normAutofit/>
          </a:bodyPr>
          <a:lstStyle/>
          <a:p>
            <a:r>
              <a:rPr lang="en-US" dirty="0"/>
              <a:t>The log nature of magnitudes kind of makes them annoying to work with.  For example, if you have a binary star system with star a, which has a magnitude of 8.9, and star b with a magnitude of 11.4, what is the magnitude of the system if spatially unresolved?</a:t>
            </a:r>
          </a:p>
          <a:p>
            <a:endParaRPr lang="en-US" dirty="0"/>
          </a:p>
          <a:p>
            <a:r>
              <a:rPr lang="en-US" dirty="0"/>
              <a:t>More in text, can do more in class and homework.  Straightforward but takes a little practice to build intuition.</a:t>
            </a:r>
          </a:p>
        </p:txBody>
      </p:sp>
    </p:spTree>
    <p:extLst>
      <p:ext uri="{BB962C8B-B14F-4D97-AF65-F5344CB8AC3E}">
        <p14:creationId xmlns:p14="http://schemas.microsoft.com/office/powerpoint/2010/main" val="740952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Magnitude and Distance Modulus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1759" cy="4351338"/>
          </a:xfrm>
        </p:spPr>
        <p:txBody>
          <a:bodyPr>
            <a:normAutofit/>
          </a:bodyPr>
          <a:lstStyle/>
          <a:p>
            <a:r>
              <a:rPr lang="en-US" u="sng" dirty="0"/>
              <a:t>Absolute magnitude</a:t>
            </a:r>
            <a:r>
              <a:rPr lang="en-US" dirty="0"/>
              <a:t> (use a capital M) is a standardized magnitude if an object were at 10 pc distance.  It’s a way to compare luminosities of objects using the magnitude scale and is not uncommon.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38A07C-521A-DB48-9D99-1457052D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73" y="3215663"/>
            <a:ext cx="9992810" cy="30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2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Stellar Colors and Photometric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130"/>
            <a:ext cx="10515600" cy="48529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Through a telescope, or by eye for some bright stars, we see they can differ in color.</a:t>
            </a:r>
          </a:p>
          <a:p>
            <a:endParaRPr lang="en-US" dirty="0"/>
          </a:p>
          <a:p>
            <a:r>
              <a:rPr lang="en-US" dirty="0"/>
              <a:t>Astronomers quantify this by measuring magnitudes through different colored filters.  Magnitudes often then get subscripts, or the filter name itself might be used, e.g., m</a:t>
            </a:r>
            <a:r>
              <a:rPr lang="en-US" baseline="-25000" dirty="0"/>
              <a:t>v</a:t>
            </a:r>
            <a:r>
              <a:rPr lang="en-US" dirty="0"/>
              <a:t> or v.</a:t>
            </a:r>
          </a:p>
          <a:p>
            <a:endParaRPr lang="en-US" dirty="0"/>
          </a:p>
          <a:p>
            <a:r>
              <a:rPr lang="en-US" dirty="0"/>
              <a:t>Many filter systems, like Johnson, Sloan, etc., slightly different.</a:t>
            </a:r>
          </a:p>
          <a:p>
            <a:endParaRPr lang="en-US" dirty="0"/>
          </a:p>
          <a:p>
            <a:r>
              <a:rPr lang="en-US" dirty="0"/>
              <a:t>Different magnitude zero points, too.  One popular one is Vega, which has an apparent magnitude of zero in every band.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78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Johnson-Cousin Photometric Filters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5007B-3213-BA45-9AB5-850B47370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98" y="1529837"/>
            <a:ext cx="7106348" cy="4591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598273-8614-0444-97F4-6AB921EA8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643" y="1322659"/>
            <a:ext cx="4480461" cy="45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12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130"/>
            <a:ext cx="10515600" cy="4852967"/>
          </a:xfrm>
        </p:spPr>
        <p:txBody>
          <a:bodyPr>
            <a:normAutofit/>
          </a:bodyPr>
          <a:lstStyle/>
          <a:p>
            <a:r>
              <a:rPr lang="en-US" dirty="0"/>
              <a:t>Just the difference between magnitudes through different filters.</a:t>
            </a:r>
          </a:p>
          <a:p>
            <a:endParaRPr lang="en-US" dirty="0"/>
          </a:p>
          <a:p>
            <a:r>
              <a:rPr lang="en-US" dirty="0"/>
              <a:t>For example: </a:t>
            </a:r>
          </a:p>
          <a:p>
            <a:endParaRPr lang="en-US" dirty="0"/>
          </a:p>
          <a:p>
            <a:r>
              <a:rPr lang="en-US" dirty="0"/>
              <a:t>It is customary to use the bluer color first.  Then smaller indices indicate bluer colors.  Color-color and color-magnitude diagrams are often useful in astronomy as we’ll see.</a:t>
            </a:r>
          </a:p>
          <a:p>
            <a:endParaRPr lang="en-US" dirty="0"/>
          </a:p>
          <a:p>
            <a:r>
              <a:rPr lang="en-US" dirty="0"/>
              <a:t>That constant takes care of different </a:t>
            </a:r>
            <a:r>
              <a:rPr lang="en-US" dirty="0" err="1"/>
              <a:t>bandpasses</a:t>
            </a:r>
            <a:r>
              <a:rPr lang="en-US" dirty="0"/>
              <a:t> and zero points.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22EF8-A535-F747-A8BD-6B3F34EE2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895" y="2339270"/>
            <a:ext cx="4713457" cy="105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54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717"/>
            <a:ext cx="10515600" cy="1325563"/>
          </a:xfrm>
        </p:spPr>
        <p:txBody>
          <a:bodyPr/>
          <a:lstStyle/>
          <a:p>
            <a:r>
              <a:rPr lang="en-US" dirty="0"/>
              <a:t>The Color of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2"/>
            <a:ext cx="11072149" cy="4351338"/>
          </a:xfrm>
        </p:spPr>
        <p:txBody>
          <a:bodyPr>
            <a:normAutofit/>
          </a:bodyPr>
          <a:lstStyle/>
          <a:p>
            <a:r>
              <a:rPr lang="en-US" dirty="0"/>
              <a:t>Stars are not exactly black bodies as we’ll see but they are approximately.</a:t>
            </a:r>
          </a:p>
          <a:p>
            <a:r>
              <a:rPr lang="en-US" dirty="0"/>
              <a:t>Stars have different effective temperatures, and hence different colors.</a:t>
            </a:r>
          </a:p>
          <a:p>
            <a:r>
              <a:rPr lang="en-US" dirty="0"/>
              <a:t>See chapter 1 in Dobson for more on black bodies.  Below are 3,000K and 30,000K BBs.  Can look up colors for stars on Simbad, too.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17033-7CA9-C746-9D6F-5B8AAE2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120" y="2963243"/>
            <a:ext cx="6273479" cy="359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8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9BC529-5170-D945-B6AC-91DC8C451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462" y="100345"/>
            <a:ext cx="5710128" cy="3568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Equatorial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5017"/>
            <a:ext cx="7368251" cy="4352081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/>
              <a:t>Right Ascension</a:t>
            </a:r>
            <a:r>
              <a:rPr lang="en-US" dirty="0"/>
              <a:t> is like longitude on the sky.  Divides the sky into 24 HOURS.</a:t>
            </a:r>
          </a:p>
          <a:p>
            <a:endParaRPr lang="en-US" dirty="0"/>
          </a:p>
          <a:p>
            <a:r>
              <a:rPr lang="en-US" u="sng" dirty="0"/>
              <a:t>Declination</a:t>
            </a:r>
            <a:r>
              <a:rPr lang="en-US" dirty="0"/>
              <a:t> is like latitude on the sky.  Divides the sky into 360 degrees.  Then arc minutes and arc seconds, NOT equivalent to minutes and seconds of RA.</a:t>
            </a:r>
          </a:p>
          <a:p>
            <a:endParaRPr lang="en-US" dirty="0"/>
          </a:p>
          <a:p>
            <a:r>
              <a:rPr lang="en-US" dirty="0"/>
              <a:t>Epochs (B1950) and (J2000) due to precession</a:t>
            </a:r>
          </a:p>
          <a:p>
            <a:endParaRPr lang="en-US" dirty="0"/>
          </a:p>
          <a:p>
            <a:r>
              <a:rPr lang="en-US" dirty="0"/>
              <a:t>Examples from </a:t>
            </a:r>
            <a:r>
              <a:rPr lang="en-US" dirty="0">
                <a:hlinkClick r:id="rId3"/>
              </a:rPr>
              <a:t>Simbad Astronomical Database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Polaris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Sirius</a:t>
            </a:r>
            <a:endParaRPr lang="en-US" dirty="0"/>
          </a:p>
          <a:p>
            <a:endParaRPr lang="en-US" dirty="0"/>
          </a:p>
          <a:p>
            <a:r>
              <a:rPr lang="en-US" dirty="0"/>
              <a:t>See Chapter 3 (on Dobson’s website) for more details, or look up even more details online.</a:t>
            </a:r>
          </a:p>
        </p:txBody>
      </p:sp>
    </p:spTree>
    <p:extLst>
      <p:ext uri="{BB962C8B-B14F-4D97-AF65-F5344CB8AC3E}">
        <p14:creationId xmlns:p14="http://schemas.microsoft.com/office/powerpoint/2010/main" val="595761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1">
            <a:extLst>
              <a:ext uri="{FF2B5EF4-FFF2-40B4-BE49-F238E27FC236}">
                <a16:creationId xmlns:a16="http://schemas.microsoft.com/office/drawing/2014/main" id="{E9A188CD-1B80-6840-8947-52637E2F8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5838" y="112714"/>
            <a:ext cx="10296620" cy="763587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dirty="0">
                <a:solidFill>
                  <a:srgbClr val="FF0000"/>
                </a:solidFill>
              </a:rPr>
              <a:t>Black Bodies:  Introduction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BB2404-1B4F-7846-9506-8ED72393E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65" y="876301"/>
            <a:ext cx="5572125" cy="3545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02EE74-22F9-1C45-8E7C-65347D91A837}"/>
              </a:ext>
            </a:extLst>
          </p:cNvPr>
          <p:cNvSpPr txBox="1"/>
          <p:nvPr/>
        </p:nvSpPr>
        <p:spPr>
          <a:xfrm>
            <a:off x="5787342" y="1041722"/>
            <a:ext cx="61114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4"/>
              </a:rPr>
              <a:t>Intro Video (8 minutes)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>
                <a:hlinkClick r:id="rId5"/>
              </a:rPr>
              <a:t>Black Body Experiment (3 minutes)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>
                <a:hlinkClick r:id="rId6"/>
              </a:rPr>
              <a:t>Interactive Demos online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Thermal Scope Demo</a:t>
            </a:r>
          </a:p>
        </p:txBody>
      </p:sp>
    </p:spTree>
    <p:extLst>
      <p:ext uri="{BB962C8B-B14F-4D97-AF65-F5344CB8AC3E}">
        <p14:creationId xmlns:p14="http://schemas.microsoft.com/office/powerpoint/2010/main" val="457470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1">
            <a:extLst>
              <a:ext uri="{FF2B5EF4-FFF2-40B4-BE49-F238E27FC236}">
                <a16:creationId xmlns:a16="http://schemas.microsoft.com/office/drawing/2014/main" id="{E9A188CD-1B80-6840-8947-52637E2F8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5838" y="112714"/>
            <a:ext cx="10296620" cy="763587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dirty="0">
                <a:solidFill>
                  <a:srgbClr val="FF0000"/>
                </a:solidFill>
              </a:rPr>
              <a:t>Blackbodies:  Planck and other Formulae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BB2404-1B4F-7846-9506-8ED72393E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65" y="876301"/>
            <a:ext cx="5572125" cy="3545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4059EA-4744-FB46-9C98-A16598A25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759" y="1008116"/>
            <a:ext cx="6685130" cy="30549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E889A8-0389-124E-9FC4-014761884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759" y="876300"/>
            <a:ext cx="6716684" cy="332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61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1">
            <a:extLst>
              <a:ext uri="{FF2B5EF4-FFF2-40B4-BE49-F238E27FC236}">
                <a16:creationId xmlns:a16="http://schemas.microsoft.com/office/drawing/2014/main" id="{E9A188CD-1B80-6840-8947-52637E2F8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5838" y="112714"/>
            <a:ext cx="10296620" cy="763587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dirty="0">
                <a:solidFill>
                  <a:srgbClr val="FF0000"/>
                </a:solidFill>
              </a:rPr>
              <a:t>Blackbodies:  Planck and other Formulae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BB2404-1B4F-7846-9506-8ED72393E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65" y="876301"/>
            <a:ext cx="5572125" cy="3545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4059EA-4744-FB46-9C98-A16598A25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759" y="1008116"/>
            <a:ext cx="6685130" cy="3054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24A9E1-7248-6342-8419-D71699201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65" y="3577648"/>
            <a:ext cx="5155940" cy="1804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219C57-DC2D-9B4C-975F-2D3199E81261}"/>
              </a:ext>
            </a:extLst>
          </p:cNvPr>
          <p:cNvSpPr txBox="1"/>
          <p:nvPr/>
        </p:nvSpPr>
        <p:spPr>
          <a:xfrm>
            <a:off x="791960" y="5521125"/>
            <a:ext cx="423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Stefan-Boltzmann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FC85B-8ADC-1C46-96FE-221A760E1FDA}"/>
              </a:ext>
            </a:extLst>
          </p:cNvPr>
          <p:cNvSpPr txBox="1"/>
          <p:nvPr/>
        </p:nvSpPr>
        <p:spPr>
          <a:xfrm>
            <a:off x="7046124" y="5521124"/>
            <a:ext cx="423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Wien’s Law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58EDF-38AF-884C-8184-2235C103C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8220" y="3591489"/>
            <a:ext cx="5089466" cy="1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31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Blackbody Spectra with Extinction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19570"/>
            <a:ext cx="10597587" cy="4351338"/>
          </a:xfrm>
        </p:spPr>
        <p:txBody>
          <a:bodyPr>
            <a:normAutofit/>
          </a:bodyPr>
          <a:lstStyle/>
          <a:p>
            <a:r>
              <a:rPr lang="en-US" dirty="0"/>
              <a:t>There is atmospheric extinction that depends on airmass that can be corrected for.  There is also interstellar dust that causes extinction (and reddening like a sunset).</a:t>
            </a:r>
          </a:p>
          <a:p>
            <a:r>
              <a:rPr lang="en-US" dirty="0"/>
              <a:t>Below is 3000 K blackbody with 1 magnitude of extinction in V band.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366D16-F4A0-7247-BB59-25ACDB5BB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321" y="2914858"/>
            <a:ext cx="6925358" cy="38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80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The Math of Extinction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19570"/>
            <a:ext cx="10597587" cy="4351338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V</a:t>
            </a:r>
            <a:r>
              <a:rPr lang="en-US" dirty="0"/>
              <a:t> − M</a:t>
            </a:r>
            <a:r>
              <a:rPr lang="en-US" baseline="-25000" dirty="0"/>
              <a:t>V</a:t>
            </a:r>
            <a:r>
              <a:rPr lang="en-US" dirty="0"/>
              <a:t> = 5 log d − 5 + A</a:t>
            </a:r>
            <a:r>
              <a:rPr lang="en-US" baseline="-25000" dirty="0"/>
              <a:t>V</a:t>
            </a:r>
            <a:r>
              <a:rPr lang="en-US" dirty="0"/>
              <a:t> .</a:t>
            </a:r>
          </a:p>
          <a:p>
            <a:endParaRPr lang="en-US" dirty="0"/>
          </a:p>
          <a:p>
            <a:r>
              <a:rPr lang="en-US" dirty="0"/>
              <a:t>In the Galactic plane extinction in the V band is about 1 mag/kpc.</a:t>
            </a:r>
          </a:p>
          <a:p>
            <a:endParaRPr lang="en-US" dirty="0"/>
          </a:p>
          <a:p>
            <a:r>
              <a:rPr lang="en-US" dirty="0"/>
              <a:t>Extinction reddens objects!  There is a “color excess”: </a:t>
            </a:r>
          </a:p>
          <a:p>
            <a:r>
              <a:rPr lang="en-US" dirty="0"/>
              <a:t>E</a:t>
            </a:r>
            <a:r>
              <a:rPr lang="en-US" baseline="-25000" dirty="0"/>
              <a:t>(B – V) </a:t>
            </a:r>
            <a:r>
              <a:rPr lang="en-US" dirty="0"/>
              <a:t>= (B – V)</a:t>
            </a:r>
            <a:r>
              <a:rPr lang="en-US" baseline="-25000" dirty="0"/>
              <a:t>observed</a:t>
            </a:r>
            <a:r>
              <a:rPr lang="en-US" dirty="0"/>
              <a:t> – (B – V)</a:t>
            </a:r>
            <a:r>
              <a:rPr lang="en-US" baseline="-25000" dirty="0"/>
              <a:t>intrinsic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Roughly related to A</a:t>
            </a:r>
            <a:r>
              <a:rPr lang="en-US" baseline="-25000" dirty="0"/>
              <a:t>V</a:t>
            </a:r>
            <a:r>
              <a:rPr lang="en-US" dirty="0"/>
              <a:t>, but varies with type of dust. A</a:t>
            </a:r>
            <a:r>
              <a:rPr lang="en-US" baseline="-25000" dirty="0"/>
              <a:t>V</a:t>
            </a:r>
            <a:r>
              <a:rPr lang="en-US" dirty="0"/>
              <a:t> ≈ 3.1 E</a:t>
            </a:r>
            <a:r>
              <a:rPr lang="en-US" baseline="-25000" dirty="0"/>
              <a:t>(B – V)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22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Bolometric magnitudes and corrections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97587" cy="4351338"/>
          </a:xfrm>
        </p:spPr>
        <p:txBody>
          <a:bodyPr>
            <a:normAutofit/>
          </a:bodyPr>
          <a:lstStyle/>
          <a:p>
            <a:r>
              <a:rPr lang="en-US" dirty="0"/>
              <a:t>For some purposes, we’d like to know the total brightness (apparent or absolute magnitudes) for a star across the ENTIRE spectrum.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the sun, which we can measure: M</a:t>
            </a:r>
            <a:r>
              <a:rPr lang="en-US" baseline="-25000" dirty="0"/>
              <a:t>V</a:t>
            </a:r>
            <a:r>
              <a:rPr lang="en-US" dirty="0"/>
              <a:t> is 4.83 and its </a:t>
            </a:r>
            <a:r>
              <a:rPr lang="en-US" dirty="0" err="1"/>
              <a:t>M</a:t>
            </a:r>
            <a:r>
              <a:rPr lang="en-US" baseline="-25000" dirty="0" err="1"/>
              <a:t>bolometric</a:t>
            </a:r>
            <a:r>
              <a:rPr lang="en-US" dirty="0"/>
              <a:t> = 4.75; the Sun’s bolometric correction is –0.08.  Most of the sun’s photons come out in the visual part of the spectrum.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E92EA-877F-0941-9F49-1B0DD210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34" y="2373291"/>
            <a:ext cx="8355509" cy="16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7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Summary of terms/concepts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FBCAFB-5DE4-B344-8AD9-A37EBC7D3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240" y="2000053"/>
            <a:ext cx="11503519" cy="2930762"/>
          </a:xfrm>
        </p:spPr>
      </p:pic>
    </p:spTree>
    <p:extLst>
      <p:ext uri="{BB962C8B-B14F-4D97-AF65-F5344CB8AC3E}">
        <p14:creationId xmlns:p14="http://schemas.microsoft.com/office/powerpoint/2010/main" val="241141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Distance, Parallax, and Parsec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6838" cy="4351338"/>
          </a:xfrm>
        </p:spPr>
        <p:txBody>
          <a:bodyPr>
            <a:normAutofit/>
          </a:bodyPr>
          <a:lstStyle/>
          <a:p>
            <a:r>
              <a:rPr lang="en-US" dirty="0"/>
              <a:t>Derivation of trigonometric parallax: </a:t>
            </a:r>
          </a:p>
          <a:p>
            <a:r>
              <a:rPr lang="en-US" dirty="0"/>
              <a:t>d (pc) = 1/p (arcseconds) (</a:t>
            </a:r>
            <a:r>
              <a:rPr lang="en-US" dirty="0" err="1"/>
              <a:t>θ</a:t>
            </a:r>
            <a:r>
              <a:rPr lang="en-US" dirty="0"/>
              <a:t> in the diagram, but p is also commonly used)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Example: Visit </a:t>
            </a:r>
            <a:r>
              <a:rPr lang="en-US" dirty="0">
                <a:hlinkClick r:id="rId2"/>
              </a:rPr>
              <a:t>Simbad</a:t>
            </a:r>
            <a:r>
              <a:rPr lang="en-US" dirty="0"/>
              <a:t> again for Sirius.  </a:t>
            </a:r>
          </a:p>
          <a:p>
            <a:endParaRPr lang="en-US" dirty="0"/>
          </a:p>
          <a:p>
            <a:r>
              <a:rPr lang="en-US" dirty="0"/>
              <a:t>What if the star is not in the plane of the ecliptic as shown?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08793-47F4-EF4F-8780-061CF0276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702203" y="1913740"/>
            <a:ext cx="6363223" cy="293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9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Distance, Parallax, and Parsec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813"/>
            <a:ext cx="7575629" cy="479957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Millenium</a:t>
            </a:r>
            <a:r>
              <a:rPr lang="en-US" dirty="0"/>
              <a:t> Falcon made the Kessel Run in 11 parsecs.  Huh?</a:t>
            </a:r>
          </a:p>
          <a:p>
            <a:r>
              <a:rPr lang="en-US" dirty="0"/>
              <a:t>What is a parsec in light-years?</a:t>
            </a:r>
          </a:p>
          <a:p>
            <a:r>
              <a:rPr lang="en-US" dirty="0"/>
              <a:t>What is a light-year?  Let’s calculate…</a:t>
            </a:r>
          </a:p>
          <a:p>
            <a:r>
              <a:rPr lang="en-US" dirty="0"/>
              <a:t>Will use both parsecs and light-years for stellar distances.  Will go to </a:t>
            </a:r>
            <a:r>
              <a:rPr lang="en-US" dirty="0" err="1"/>
              <a:t>Mpc</a:t>
            </a:r>
            <a:r>
              <a:rPr lang="en-US" dirty="0"/>
              <a:t> and </a:t>
            </a:r>
            <a:r>
              <a:rPr lang="en-US" dirty="0" err="1"/>
              <a:t>Gpc</a:t>
            </a:r>
            <a:r>
              <a:rPr lang="en-US" dirty="0"/>
              <a:t> for cosmological distances.</a:t>
            </a:r>
          </a:p>
          <a:p>
            <a:r>
              <a:rPr lang="en-US" dirty="0"/>
              <a:t>Figure still NOT TO SCALE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08793-47F4-EF4F-8780-061CF027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702203" y="1913740"/>
            <a:ext cx="6363223" cy="293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5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Distance, Parallax, and Parsec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813"/>
            <a:ext cx="7575629" cy="47995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A2336-1FB5-814B-B3AC-32C46911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790700"/>
            <a:ext cx="11099800" cy="3276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9AF0E3-F859-5E4A-B42A-2883887D9E3D}"/>
              </a:ext>
            </a:extLst>
          </p:cNvPr>
          <p:cNvSpPr txBox="1"/>
          <p:nvPr/>
        </p:nvSpPr>
        <p:spPr>
          <a:xfrm>
            <a:off x="1331089" y="2442258"/>
            <a:ext cx="3449255" cy="405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F2FD6-929C-D940-98B3-4FE1A364EA47}"/>
              </a:ext>
            </a:extLst>
          </p:cNvPr>
          <p:cNvSpPr txBox="1"/>
          <p:nvPr/>
        </p:nvSpPr>
        <p:spPr>
          <a:xfrm>
            <a:off x="838200" y="3565003"/>
            <a:ext cx="10807700" cy="1088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0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Distance, Parallax, and Parsec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813"/>
            <a:ext cx="7575629" cy="47995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A2336-1FB5-814B-B3AC-32C46911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790700"/>
            <a:ext cx="11099800" cy="327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EF2FD6-929C-D940-98B3-4FE1A364EA47}"/>
              </a:ext>
            </a:extLst>
          </p:cNvPr>
          <p:cNvSpPr txBox="1"/>
          <p:nvPr/>
        </p:nvSpPr>
        <p:spPr>
          <a:xfrm>
            <a:off x="838200" y="3565003"/>
            <a:ext cx="10807700" cy="1088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9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Distance, Parallax, and Parsec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813"/>
            <a:ext cx="7575629" cy="47995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2A2336-1FB5-814B-B3AC-32C46911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790700"/>
            <a:ext cx="11099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2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05"/>
            <a:ext cx="10515600" cy="1325563"/>
          </a:xfrm>
        </p:spPr>
        <p:txBody>
          <a:bodyPr/>
          <a:lstStyle/>
          <a:p>
            <a:r>
              <a:rPr lang="en-US" dirty="0"/>
              <a:t>Proper Motion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E3D9B-A2C3-3342-A6BB-55A2AFDC8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920" y="324673"/>
            <a:ext cx="5728984" cy="3001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009B17-6665-F84E-859B-C3EAC4784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639" y="3421523"/>
            <a:ext cx="5289989" cy="32631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AA46-1DB3-DD48-9609-3523403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4320"/>
            <a:ext cx="5794094" cy="5393802"/>
          </a:xfrm>
        </p:spPr>
        <p:txBody>
          <a:bodyPr>
            <a:normAutofit/>
          </a:bodyPr>
          <a:lstStyle/>
          <a:p>
            <a:r>
              <a:rPr lang="en-US" dirty="0"/>
              <a:t>Stars in the sky, and the sun itself, are MOVING.  We can see non-parallax motion in the sky and call it proper motion (</a:t>
            </a:r>
            <a:r>
              <a:rPr lang="en-US" dirty="0" err="1"/>
              <a:t>μ</a:t>
            </a:r>
            <a:r>
              <a:rPr lang="en-US" dirty="0"/>
              <a:t>) and characterize it in arcseconds per year.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tan</a:t>
            </a:r>
            <a:r>
              <a:rPr lang="en-US" dirty="0"/>
              <a:t>(AU/</a:t>
            </a:r>
            <a:r>
              <a:rPr lang="en-US" dirty="0" err="1"/>
              <a:t>yr</a:t>
            </a:r>
            <a:r>
              <a:rPr lang="en-US" dirty="0"/>
              <a:t>)= </a:t>
            </a:r>
            <a:r>
              <a:rPr lang="en-US" dirty="0" err="1"/>
              <a:t>μ</a:t>
            </a:r>
            <a:r>
              <a:rPr lang="en-US" dirty="0"/>
              <a:t>(’’/</a:t>
            </a:r>
            <a:r>
              <a:rPr lang="en-US" dirty="0" err="1"/>
              <a:t>yr</a:t>
            </a:r>
            <a:r>
              <a:rPr lang="en-US" dirty="0"/>
              <a:t>) x d (pc)</a:t>
            </a:r>
          </a:p>
          <a:p>
            <a:r>
              <a:rPr lang="en-US" dirty="0" err="1"/>
              <a:t>V</a:t>
            </a:r>
            <a:r>
              <a:rPr lang="en-US" baseline="-25000" dirty="0" err="1"/>
              <a:t>tan</a:t>
            </a:r>
            <a:r>
              <a:rPr lang="en-US" dirty="0"/>
              <a:t>(km/s)= 4.74 </a:t>
            </a:r>
            <a:r>
              <a:rPr lang="en-US" dirty="0" err="1"/>
              <a:t>μ</a:t>
            </a:r>
            <a:r>
              <a:rPr lang="en-US" dirty="0"/>
              <a:t>(’’/</a:t>
            </a:r>
            <a:r>
              <a:rPr lang="en-US" dirty="0" err="1"/>
              <a:t>yr</a:t>
            </a:r>
            <a:r>
              <a:rPr lang="en-US" dirty="0"/>
              <a:t>) x d (pc)</a:t>
            </a:r>
          </a:p>
          <a:p>
            <a:r>
              <a:rPr lang="en-US" dirty="0"/>
              <a:t>Proper motion has a magnitude, but often broken down into RA and DEC components.  Issue of LSR (local standard of rest).</a:t>
            </a:r>
          </a:p>
          <a:p>
            <a:r>
              <a:rPr lang="en-US" dirty="0"/>
              <a:t>Figures Not to Scale</a:t>
            </a:r>
          </a:p>
        </p:txBody>
      </p:sp>
    </p:spTree>
    <p:extLst>
      <p:ext uri="{BB962C8B-B14F-4D97-AF65-F5344CB8AC3E}">
        <p14:creationId xmlns:p14="http://schemas.microsoft.com/office/powerpoint/2010/main" val="343393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90FE0D-754A-9D41-8E96-75510DB6E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721" y="736279"/>
            <a:ext cx="4516609" cy="4472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9A4C4A-22D1-574E-9965-DC6EB69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 Effect (Radial Velocity)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5481ADA-66F2-7C46-91F0-4121428B3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655" y="1689734"/>
            <a:ext cx="7378700" cy="41783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FA6ABE-EE1A-CF40-BA5F-71B4C570B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721" y="5208608"/>
            <a:ext cx="4229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4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12748</TotalTime>
  <Words>1296</Words>
  <Application>Microsoft Macintosh PowerPoint</Application>
  <PresentationFormat>Widescreen</PresentationFormat>
  <Paragraphs>123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 Unicode MS</vt:lpstr>
      <vt:lpstr>Arial</vt:lpstr>
      <vt:lpstr>Calibri</vt:lpstr>
      <vt:lpstr>Calibri Light</vt:lpstr>
      <vt:lpstr>Times New Roman</vt:lpstr>
      <vt:lpstr>Office Theme</vt:lpstr>
      <vt:lpstr>ASTR 2320  General Astronomy II</vt:lpstr>
      <vt:lpstr>Equatorial Coordinates</vt:lpstr>
      <vt:lpstr>Distance, Parallax, and Parsec</vt:lpstr>
      <vt:lpstr>Distance, Parallax, and Parsec</vt:lpstr>
      <vt:lpstr>Distance, Parallax, and Parsec</vt:lpstr>
      <vt:lpstr>Distance, Parallax, and Parsec</vt:lpstr>
      <vt:lpstr>Distance, Parallax, and Parsec</vt:lpstr>
      <vt:lpstr>Proper Motion</vt:lpstr>
      <vt:lpstr>Doppler Effect (Radial Velocity)</vt:lpstr>
      <vt:lpstr>Other Parallax Methods</vt:lpstr>
      <vt:lpstr>Direct Trigonometric Parallax via Gaia</vt:lpstr>
      <vt:lpstr>Light from Stars</vt:lpstr>
      <vt:lpstr>Magnitudes</vt:lpstr>
      <vt:lpstr>More Magnitudes</vt:lpstr>
      <vt:lpstr>Absolute Magnitude and Distance Modulus</vt:lpstr>
      <vt:lpstr>Stellar Colors and Photometric Filters</vt:lpstr>
      <vt:lpstr>Example: Johnson-Cousin Photometric Filters</vt:lpstr>
      <vt:lpstr>Color Indices</vt:lpstr>
      <vt:lpstr>The Color of Stars</vt:lpstr>
      <vt:lpstr>Black Bodies:  Introduction</vt:lpstr>
      <vt:lpstr>Blackbodies:  Planck and other Formulae</vt:lpstr>
      <vt:lpstr>Blackbodies:  Planck and other Formulae</vt:lpstr>
      <vt:lpstr>Blackbody Spectra with Extinction</vt:lpstr>
      <vt:lpstr>The Math of Extinction</vt:lpstr>
      <vt:lpstr>Bolometric magnitudes and corrections</vt:lpstr>
      <vt:lpstr>Summary of terms/concepts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 2320  General Astronomy II</dc:title>
  <dc:creator>Microsoft Office User</dc:creator>
  <cp:lastModifiedBy>Michael S. Brotherton</cp:lastModifiedBy>
  <cp:revision>106</cp:revision>
  <dcterms:created xsi:type="dcterms:W3CDTF">2019-01-24T05:30:55Z</dcterms:created>
  <dcterms:modified xsi:type="dcterms:W3CDTF">2023-01-21T01:10:00Z</dcterms:modified>
</cp:coreProperties>
</file>