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64" r:id="rId3"/>
    <p:sldId id="363" r:id="rId4"/>
    <p:sldId id="365" r:id="rId5"/>
    <p:sldId id="459" r:id="rId6"/>
    <p:sldId id="372" r:id="rId7"/>
    <p:sldId id="373" r:id="rId8"/>
    <p:sldId id="374" r:id="rId9"/>
    <p:sldId id="375" r:id="rId10"/>
    <p:sldId id="377" r:id="rId11"/>
    <p:sldId id="650" r:id="rId12"/>
    <p:sldId id="651" r:id="rId13"/>
    <p:sldId id="268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653" r:id="rId22"/>
    <p:sldId id="276" r:id="rId23"/>
    <p:sldId id="277" r:id="rId24"/>
    <p:sldId id="654" r:id="rId25"/>
    <p:sldId id="343" r:id="rId26"/>
    <p:sldId id="344" r:id="rId27"/>
    <p:sldId id="451" r:id="rId28"/>
    <p:sldId id="357" r:id="rId29"/>
    <p:sldId id="366" r:id="rId30"/>
    <p:sldId id="345" r:id="rId31"/>
    <p:sldId id="349" r:id="rId32"/>
    <p:sldId id="645" r:id="rId33"/>
    <p:sldId id="453" r:id="rId34"/>
    <p:sldId id="452" r:id="rId35"/>
    <p:sldId id="454" r:id="rId36"/>
    <p:sldId id="455" r:id="rId37"/>
    <p:sldId id="646" r:id="rId38"/>
    <p:sldId id="647" r:id="rId39"/>
    <p:sldId id="643" r:id="rId40"/>
    <p:sldId id="642" r:id="rId41"/>
    <p:sldId id="263" r:id="rId42"/>
    <p:sldId id="265" r:id="rId43"/>
    <p:sldId id="458" r:id="rId44"/>
    <p:sldId id="429" r:id="rId45"/>
    <p:sldId id="266" r:id="rId46"/>
    <p:sldId id="317" r:id="rId47"/>
    <p:sldId id="36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962928-4B67-F641-AF67-C81281AA8F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2054A-08CC-A64A-8B80-0E2E4AC29AE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69666" name="Rectangle 2">
            <a:extLst>
              <a:ext uri="{FF2B5EF4-FFF2-40B4-BE49-F238E27FC236}">
                <a16:creationId xmlns:a16="http://schemas.microsoft.com/office/drawing/2014/main" id="{9F70765F-2980-7744-A6ED-FB0F98633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05997486-4B78-4144-9AC3-F02FF5EBE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762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2EE3BD-B7DA-4F4D-B99B-7D93F7242C81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82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0FB5B7-05DB-934F-AF56-0C04AF790E6A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8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C768F210-5388-BD40-8D0D-EA17D4C106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buClrTx/>
              <a:buFontTx/>
              <a:buNone/>
            </a:pPr>
            <a:fld id="{9C018570-4E25-2F4E-81E4-FF002C166978}" type="slidenum">
              <a:rPr lang="en-US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3A509843-1FC4-AF42-BAB3-70107EA6622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Text Box 2">
            <a:extLst>
              <a:ext uri="{FF2B5EF4-FFF2-40B4-BE49-F238E27FC236}">
                <a16:creationId xmlns:a16="http://schemas.microsoft.com/office/drawing/2014/main" id="{5B75AEDE-4B7D-0D4A-B6D2-E973923EAD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746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2EE3BD-B7DA-4F4D-B99B-7D93F7242C8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3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6432FE-E3DC-BC49-BFAF-8F5730450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4E42A-0BBD-3A46-8852-5563389BE845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75810" name="Rectangle 2">
            <a:extLst>
              <a:ext uri="{FF2B5EF4-FFF2-40B4-BE49-F238E27FC236}">
                <a16:creationId xmlns:a16="http://schemas.microsoft.com/office/drawing/2014/main" id="{17527F99-FFE9-034B-B4C1-CF445DCB2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>
            <a:extLst>
              <a:ext uri="{FF2B5EF4-FFF2-40B4-BE49-F238E27FC236}">
                <a16:creationId xmlns:a16="http://schemas.microsoft.com/office/drawing/2014/main" id="{BEF68BB5-CD0F-FC40-972B-1D6DB0166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95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FFA6B2-260B-104B-9D76-EAAF0B8F1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068EFB-F428-CF47-87C1-333C40C3E2F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3F0C7D95-83D3-B844-B30A-1A31EF557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E351986F-E378-AF4F-A67B-D0EA7ED57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09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0D5000-37B1-394A-957A-EAADC3128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6F5B32-6B6C-1F40-A995-B6473AA7F0B6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35202" name="Rectangle 2">
            <a:extLst>
              <a:ext uri="{FF2B5EF4-FFF2-40B4-BE49-F238E27FC236}">
                <a16:creationId xmlns:a16="http://schemas.microsoft.com/office/drawing/2014/main" id="{8195BB41-2BCA-CC47-8DB5-AAEB4D3BB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>
            <a:extLst>
              <a:ext uri="{FF2B5EF4-FFF2-40B4-BE49-F238E27FC236}">
                <a16:creationId xmlns:a16="http://schemas.microsoft.com/office/drawing/2014/main" id="{003C2CDC-F4A4-E24E-8167-8EAEE5CC4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45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7D10C6-E8D2-0A47-BE51-2ED9E4637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0345E-C2F5-CE41-B7D4-A328C38BA43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81954" name="Rectangle 2">
            <a:extLst>
              <a:ext uri="{FF2B5EF4-FFF2-40B4-BE49-F238E27FC236}">
                <a16:creationId xmlns:a16="http://schemas.microsoft.com/office/drawing/2014/main" id="{A5799B74-E6A6-BA4E-BA5F-62C8104E3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>
            <a:extLst>
              <a:ext uri="{FF2B5EF4-FFF2-40B4-BE49-F238E27FC236}">
                <a16:creationId xmlns:a16="http://schemas.microsoft.com/office/drawing/2014/main" id="{2195FDAD-B261-E349-B9DF-EB7B6DDD2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32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8B8BEE-C09A-634E-B265-7253659E5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71AE89-B914-804B-8176-47BE6C972267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BE1088D2-918E-6E44-9B6A-609379A1C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3992F306-6EA4-304D-8103-8ED1D78BD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508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A92010-6D26-624E-9D5D-CBAE0103C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DA263-E514-3141-B474-6259D4286B2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377858" name="Rectangle 2">
            <a:extLst>
              <a:ext uri="{FF2B5EF4-FFF2-40B4-BE49-F238E27FC236}">
                <a16:creationId xmlns:a16="http://schemas.microsoft.com/office/drawing/2014/main" id="{7534D91B-8634-834D-9650-19740D484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C6985966-3B88-ED49-BC47-1F8BE047F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13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FB54C601-D1AA-0D41-A98F-E4C577D89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CF7A1E-F36B-3449-B075-681C1BD20381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3D7E9B0-3D0E-6B46-AB93-F6E27353B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86FEC05-8BDD-E24A-B1CC-3BBD35AD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92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</a:rPr>
              <a:t>Another important parameter in AGN is the black hole mass, which isn’t necessarily a typical SED project but I can really get at this with my quasi-simultaneous spectra.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How do you measure M in AGN?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Spectrum, CIV at high redshift and H</a:t>
            </a:r>
            <a:r>
              <a:rPr lang="el-GR">
                <a:latin typeface="Calibri" charset="0"/>
              </a:rPr>
              <a:t>β</a:t>
            </a:r>
            <a:r>
              <a:rPr lang="en-US">
                <a:latin typeface="Calibri" charset="0"/>
              </a:rPr>
              <a:t> at low.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Ideally measurements using these lines in the same object would agree, but there’s scatter of a factor of a few between them.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I’m interested in understanding this scatter so that I can reduce it. 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7C41B5F-0076-1047-BAD0-9CA7C5949977}" type="slidenum">
              <a:rPr lang="en-US" sz="1200"/>
              <a:pPr/>
              <a:t>41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2807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289"/>
            <a:ext cx="10970684" cy="1311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295400"/>
            <a:ext cx="5382684" cy="482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295400"/>
            <a:ext cx="5384800" cy="482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2BAC-F654-1044-9888-13869DD9C6D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477000"/>
            <a:ext cx="2842684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C2477-FD4C-0044-A69E-7808F844066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477000"/>
            <a:ext cx="3858684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058D6-C145-C242-8946-F8144EF9B1D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477000"/>
            <a:ext cx="2842684" cy="304800"/>
          </a:xfrm>
        </p:spPr>
        <p:txBody>
          <a:bodyPr/>
          <a:lstStyle>
            <a:lvl1pPr>
              <a:defRPr/>
            </a:lvl1pPr>
          </a:lstStyle>
          <a:p>
            <a:fld id="{209FEC6D-42F2-5D40-94B8-E11FE6549C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348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96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6E76-AF8E-DF46-B033-41A249B7605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5D79-F05C-7B48-BA3F-20BC4632CA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86EA9-6440-774C-8010-2B6C5E84649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A2DD7-59AC-124A-AE2B-610F2411830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52539-C894-7A47-A2E0-FEFBF4479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27FC8-9C7C-5F4C-BCD1-007954D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12A14-B290-734E-83B7-D06D08FB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1E7D2-E92A-7B4A-B91B-0A6D1F5F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5125D8B-5F28-C740-89FD-82454CE7C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7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edwww.ipac.caltech.edu/level5/active_galaxie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hyperlink" Target="https://youtu.be/3TZEp_n3eI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0"/>
            <a:ext cx="10634437" cy="1328057"/>
          </a:xfrm>
        </p:spPr>
        <p:txBody>
          <a:bodyPr/>
          <a:lstStyle/>
          <a:p>
            <a:r>
              <a:rPr lang="en-US" dirty="0"/>
              <a:t>ASTR 2320 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066" y="442799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Dobson Chapter 18, </a:t>
            </a:r>
            <a:r>
              <a:rPr lang="en-US" dirty="0" err="1"/>
              <a:t>Ryden</a:t>
            </a:r>
            <a:r>
              <a:rPr lang="en-US" dirty="0"/>
              <a:t> &amp; Peterson Chapter 21</a:t>
            </a:r>
          </a:p>
          <a:p>
            <a:r>
              <a:rPr lang="en-US" dirty="0"/>
              <a:t>Active Galaxies</a:t>
            </a:r>
          </a:p>
          <a:p>
            <a:r>
              <a:rPr lang="en-US" dirty="0"/>
              <a:t>“Do you even know what a quasar is?”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3E0CF-25D8-4C49-99DE-B45A8B20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50" y="1328057"/>
            <a:ext cx="4993633" cy="29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FC702373-D5CB-DE42-A4F3-B16437CB5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altLang="en-US" b="1" u="sng" dirty="0">
                <a:solidFill>
                  <a:srgbClr val="FF0000"/>
                </a:solidFill>
              </a:rPr>
              <a:t>Quasars and AGNs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748FC64-D977-F347-9CB3-BBE825A36B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914400"/>
            <a:ext cx="8458200" cy="1752600"/>
          </a:xfrm>
        </p:spPr>
        <p:txBody>
          <a:bodyPr/>
          <a:lstStyle/>
          <a:p>
            <a:r>
              <a:rPr lang="en-US" altLang="en-US" sz="2400" b="1" dirty="0"/>
              <a:t>Some supplemental reading: compilation of review articles at </a:t>
            </a:r>
            <a:r>
              <a:rPr lang="en-US" altLang="en-US" sz="2000" b="1" dirty="0">
                <a:hlinkClick r:id="rId3"/>
              </a:rPr>
              <a:t>http://nedwww.ipac.caltech.edu/level5/active_galaxies.html</a:t>
            </a:r>
            <a:endParaRPr lang="en-US" altLang="en-US" sz="2000" b="1" dirty="0"/>
          </a:p>
          <a:p>
            <a:r>
              <a:rPr lang="en-US" altLang="en-US" sz="2400" b="1" dirty="0">
                <a:hlinkClick r:id="rId4"/>
              </a:rPr>
              <a:t>Why quasars are so awesome!  </a:t>
            </a:r>
            <a:r>
              <a:rPr lang="en-US" altLang="en-US" sz="2400" b="1" dirty="0"/>
              <a:t>(11 minute video)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093C90-924B-5846-A012-7BC9BE68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55" y="2405743"/>
            <a:ext cx="73186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5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C 273 | astronomy | Britannica">
            <a:extLst>
              <a:ext uri="{FF2B5EF4-FFF2-40B4-BE49-F238E27FC236}">
                <a16:creationId xmlns:a16="http://schemas.microsoft.com/office/drawing/2014/main" id="{1D582846-145C-C742-9C53-E11F8AAD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35" y="1162653"/>
            <a:ext cx="5537337" cy="53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8AC14-0ADE-6342-B538-1636B18D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0" y="1336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“Quasar” 3C 273, Zoomed In…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2B6E5-59F0-EB40-9109-ABD58E948EFE}"/>
              </a:ext>
            </a:extLst>
          </p:cNvPr>
          <p:cNvSpPr txBox="1">
            <a:spLocks/>
          </p:cNvSpPr>
          <p:nvPr/>
        </p:nvSpPr>
        <p:spPr>
          <a:xfrm>
            <a:off x="8266179" y="972177"/>
            <a:ext cx="3323728" cy="523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the heck is that?!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Not exactly a point source, is it?!</a:t>
            </a:r>
          </a:p>
        </p:txBody>
      </p:sp>
    </p:spTree>
    <p:extLst>
      <p:ext uri="{BB962C8B-B14F-4D97-AF65-F5344CB8AC3E}">
        <p14:creationId xmlns:p14="http://schemas.microsoft.com/office/powerpoint/2010/main" val="221944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EED42-9E95-ED4F-BED7-DA6368A4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524794"/>
            <a:ext cx="9207500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DC105-69C2-F940-9A03-D0B18DDFC77C}"/>
              </a:ext>
            </a:extLst>
          </p:cNvPr>
          <p:cNvSpPr txBox="1"/>
          <p:nvPr/>
        </p:nvSpPr>
        <p:spPr>
          <a:xfrm>
            <a:off x="5879939" y="1524794"/>
            <a:ext cx="2986269" cy="1091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70604-28FC-B34E-8BC2-9D572D747280}"/>
              </a:ext>
            </a:extLst>
          </p:cNvPr>
          <p:cNvSpPr txBox="1"/>
          <p:nvPr/>
        </p:nvSpPr>
        <p:spPr>
          <a:xfrm>
            <a:off x="4190035" y="4757195"/>
            <a:ext cx="2476983" cy="1064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Maarten Schmidt used the Palomar 200” to get spectra, wanted faint “jet” but only 10” from bright 13 mag “star”…what are the lines?</a:t>
            </a:r>
          </a:p>
        </p:txBody>
      </p:sp>
    </p:spTree>
    <p:extLst>
      <p:ext uri="{BB962C8B-B14F-4D97-AF65-F5344CB8AC3E}">
        <p14:creationId xmlns:p14="http://schemas.microsoft.com/office/powerpoint/2010/main" val="310786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EED42-9E95-ED4F-BED7-DA6368A4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90" y="2967312"/>
            <a:ext cx="7232690" cy="3890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Maarten Schmidt (2011):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3BCFA-4266-2148-91BE-1420CC16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0" y="979246"/>
            <a:ext cx="10699750" cy="23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modern spectrum from Thompson (1992) using McDonald Observatory 2.1 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06FEE-05BC-2F4E-8E9C-C51DED0D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98" y="2245487"/>
            <a:ext cx="5985404" cy="42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5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37E9-64C9-C64F-A492-0F47A4E9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3C 273 Redshift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6E9A-F39E-D14E-8057-D0537AC2E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Emission line wavelength ratios invariant with redshift: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z = 0.158!!!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01BD3-2EB2-C24C-9715-5C1D138A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2628900"/>
            <a:ext cx="6070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0D89-8CD1-AA47-A245-D3AA9772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42" y="365125"/>
            <a:ext cx="11377914" cy="1325563"/>
          </a:xfrm>
        </p:spPr>
        <p:txBody>
          <a:bodyPr/>
          <a:lstStyle/>
          <a:p>
            <a:pPr algn="ctr"/>
            <a:r>
              <a:rPr lang="en-US" dirty="0"/>
              <a:t>Interpret Redshift as Cosmological (Hubble 1929)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05389-A21B-9845-84D8-FCA90922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77" y="1690688"/>
            <a:ext cx="6266845" cy="43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BAAD-1F93-004C-A3EE-2AB1E4F5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Distance to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CC92-08D2-5641-8811-6BE9CB1F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Hubble’s Law…. D(</a:t>
            </a:r>
            <a:r>
              <a:rPr lang="en-US" dirty="0" err="1"/>
              <a:t>Mpc</a:t>
            </a:r>
            <a:r>
              <a:rPr lang="en-US" dirty="0"/>
              <a:t>) = v/H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/H</a:t>
            </a:r>
            <a:r>
              <a:rPr lang="en-US" baseline="-25000" dirty="0"/>
              <a:t>0</a:t>
            </a:r>
          </a:p>
          <a:p>
            <a:r>
              <a:rPr lang="en-US" dirty="0"/>
              <a:t>z = 0.158, so using a Hubble constant of 72 km/s/Mpc…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7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BAAD-1F93-004C-A3EE-2AB1E4F5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Distance to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CC92-08D2-5641-8811-6BE9CB1F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Hubble’s Law…. D(</a:t>
            </a:r>
            <a:r>
              <a:rPr lang="en-US" dirty="0" err="1"/>
              <a:t>Mpc</a:t>
            </a:r>
            <a:r>
              <a:rPr lang="en-US" dirty="0"/>
              <a:t>) = v/H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/H</a:t>
            </a:r>
            <a:r>
              <a:rPr lang="en-US" baseline="-25000" dirty="0"/>
              <a:t>0</a:t>
            </a:r>
          </a:p>
          <a:p>
            <a:r>
              <a:rPr lang="en-US" dirty="0"/>
              <a:t>z = 0.158, so using a Hubble constant of 72 km/s/Mpc…</a:t>
            </a:r>
          </a:p>
          <a:p>
            <a:r>
              <a:rPr lang="en-US" dirty="0"/>
              <a:t>D = 658 </a:t>
            </a:r>
            <a:r>
              <a:rPr lang="en-US" dirty="0" err="1"/>
              <a:t>Mpc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8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7595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Water Maser Disk in NGC 4258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0653" y="5962727"/>
            <a:ext cx="9817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NRAO/Greenhill.  About 36 </a:t>
            </a:r>
            <a:r>
              <a:rPr lang="en-US" sz="2400" u="sng" dirty="0"/>
              <a:t>million</a:t>
            </a:r>
            <a:r>
              <a:rPr lang="en-US" sz="2400" dirty="0"/>
              <a:t> solar masses. </a:t>
            </a:r>
            <a:r>
              <a:rPr lang="en-US" sz="2400" b="1" dirty="0"/>
              <a:t>SUPERMASSIVE</a:t>
            </a:r>
            <a:r>
              <a:rPr lang="en-US" sz="24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4C565-BC81-B44E-97EF-4AC25E658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143000"/>
            <a:ext cx="327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…use Av = 0, mv = 13 (although source is variable!)</a:t>
            </a:r>
          </a:p>
          <a:p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96" y="1808141"/>
            <a:ext cx="7523543" cy="13155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09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…use Av = 0, mv = 13 (although source is variable!)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9ECF-479B-9741-82FC-7807CEA03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96" y="4007994"/>
            <a:ext cx="7789762" cy="27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6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r>
              <a:rPr lang="en-US" dirty="0"/>
              <a:t>What about luminosity in solar units?  Absolute magnitude of sun?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r>
              <a:rPr lang="en-US" dirty="0"/>
              <a:t>What about luminosity in solar units?  Absolute magnitude of sun is 4.83</a:t>
            </a:r>
          </a:p>
          <a:p>
            <a:r>
              <a:rPr lang="en-US" dirty="0"/>
              <a:t>That’s 30.9 magnitudes difference.  Round this down to 30 magnitudes…how many suns?!</a:t>
            </a:r>
          </a:p>
          <a:p>
            <a:r>
              <a:rPr lang="en-US" dirty="0"/>
              <a:t>But it’s rapidly variable and hence small…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3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B9CD-02F0-A14C-8D97-93CE17FD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Maarten Schmidt “Solves Quasars!”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8BD23-C379-1E41-BEEC-2DD964BF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62" y="1690688"/>
            <a:ext cx="3416675" cy="4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48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72C68D19-1CFF-ED44-90FD-1A09F087A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600" b="1" dirty="0">
                <a:solidFill>
                  <a:srgbClr val="0000FF"/>
                </a:solidFill>
              </a:rPr>
              <a:t>More Generally, Active Galactic Nuclei:  AGNs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B5B27E22-0B17-D042-B18E-99A3E70F14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524000"/>
            <a:ext cx="4114800" cy="4114800"/>
          </a:xfrm>
        </p:spPr>
        <p:txBody>
          <a:bodyPr/>
          <a:lstStyle/>
          <a:p>
            <a:r>
              <a:rPr lang="en-US" altLang="en-US" sz="2400" b="1">
                <a:solidFill>
                  <a:srgbClr val="008000"/>
                </a:solidFill>
              </a:rPr>
              <a:t>A small fraction of galaxies have extremely bright “unresolved” star-like cores (active nuclei)</a:t>
            </a:r>
          </a:p>
          <a:p>
            <a:r>
              <a:rPr lang="en-US" altLang="en-US" sz="2400" b="1">
                <a:solidFill>
                  <a:srgbClr val="008000"/>
                </a:solidFill>
              </a:rPr>
              <a:t>Shown here is an HST image of NGC 7742, a so-called “Seyfert galaxy” after Carl Seyfert who did pioneering work in the 1940s (you might look up his original papers).</a:t>
            </a:r>
          </a:p>
        </p:txBody>
      </p:sp>
      <p:pic>
        <p:nvPicPr>
          <p:cNvPr id="196612" name="Picture 4" descr="ngc7742_hst_cropped">
            <a:extLst>
              <a:ext uri="{FF2B5EF4-FFF2-40B4-BE49-F238E27FC236}">
                <a16:creationId xmlns:a16="http://schemas.microsoft.com/office/drawing/2014/main" id="{652DA448-8794-3945-A564-1A7E447756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705" y="1524000"/>
            <a:ext cx="4267200" cy="4252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655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1CC3487A-33BF-8742-9BBB-873BBAB52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8142514" cy="8382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rgbClr val="CC3300"/>
                </a:solidFill>
              </a:rPr>
              <a:t>NGC4151 with a range of exposures</a:t>
            </a:r>
          </a:p>
        </p:txBody>
      </p:sp>
      <p:pic>
        <p:nvPicPr>
          <p:cNvPr id="197635" name="Picture 3" descr="NGC4151_range">
            <a:extLst>
              <a:ext uri="{FF2B5EF4-FFF2-40B4-BE49-F238E27FC236}">
                <a16:creationId xmlns:a16="http://schemas.microsoft.com/office/drawing/2014/main" id="{87C3DF72-5A1D-2B4A-AC63-E51C110B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1"/>
            <a:ext cx="8686800" cy="55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69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>
            <a:extLst>
              <a:ext uri="{FF2B5EF4-FFF2-40B4-BE49-F238E27FC236}">
                <a16:creationId xmlns:a16="http://schemas.microsoft.com/office/drawing/2014/main" id="{E2C9630C-E1EB-9247-8391-D2EBD947F5C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034208" y="304801"/>
            <a:ext cx="8123583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Many Views of Radio Galaxy Centaurus A</a:t>
            </a:r>
          </a:p>
        </p:txBody>
      </p:sp>
      <p:pic>
        <p:nvPicPr>
          <p:cNvPr id="434187" name="Picture 11" descr="cenA_chandra_big">
            <a:extLst>
              <a:ext uri="{FF2B5EF4-FFF2-40B4-BE49-F238E27FC236}">
                <a16:creationId xmlns:a16="http://schemas.microsoft.com/office/drawing/2014/main" id="{5D75BCEE-DA8C-8F42-9967-BCC7553416F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447801"/>
            <a:ext cx="5411788" cy="500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843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CF096FBF-90C1-2348-9648-C088B5D26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3159" y="0"/>
            <a:ext cx="10190746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Quasars: like blue stars, hint of host galaxies</a:t>
            </a:r>
          </a:p>
        </p:txBody>
      </p:sp>
      <p:pic>
        <p:nvPicPr>
          <p:cNvPr id="210947" name="Picture 3" descr="QSO1229blue">
            <a:extLst>
              <a:ext uri="{FF2B5EF4-FFF2-40B4-BE49-F238E27FC236}">
                <a16:creationId xmlns:a16="http://schemas.microsoft.com/office/drawing/2014/main" id="{91F897D1-8B2A-D240-9017-570A47B312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066801"/>
            <a:ext cx="7234238" cy="559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652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8689D808-CCD3-FA4D-BBCD-059354292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l"/>
            <a:r>
              <a:rPr lang="en-US" altLang="en-US" sz="4000" b="1">
                <a:solidFill>
                  <a:srgbClr val="FF0000"/>
                </a:solidFill>
              </a:rPr>
              <a:t>The AGN “Zoo”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6249F1D8-E2C4-FB4C-BBCC-65968DF11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66800"/>
            <a:ext cx="838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/>
              <a:t>Quasars (M &lt; -23)</a:t>
            </a:r>
          </a:p>
          <a:p>
            <a:pPr lvl="1"/>
            <a:r>
              <a:rPr lang="en-US" altLang="en-US" sz="2000" b="1"/>
              <a:t>Radio-Loud</a:t>
            </a:r>
          </a:p>
          <a:p>
            <a:pPr lvl="2"/>
            <a:r>
              <a:rPr lang="en-US" altLang="en-US" sz="1800" b="1"/>
              <a:t>FR II Radio Galaxies (type 2 quasars)</a:t>
            </a:r>
          </a:p>
          <a:p>
            <a:pPr lvl="2"/>
            <a:r>
              <a:rPr lang="en-US" altLang="en-US" sz="1800" b="1"/>
              <a:t>Radio-loud Quasars or just Quasars (type 1 quasars)</a:t>
            </a:r>
          </a:p>
          <a:p>
            <a:pPr lvl="3"/>
            <a:r>
              <a:rPr lang="en-US" altLang="en-US" sz="1600" b="1"/>
              <a:t>Optically violent variables (OVVs)</a:t>
            </a:r>
          </a:p>
          <a:p>
            <a:pPr lvl="1"/>
            <a:r>
              <a:rPr lang="en-US" altLang="en-US" sz="2000" b="1"/>
              <a:t>Radio-Quiet</a:t>
            </a:r>
          </a:p>
          <a:p>
            <a:pPr lvl="2"/>
            <a:r>
              <a:rPr lang="en-US" altLang="en-US" sz="1800" b="1"/>
              <a:t>QSOs – type 1 (broad lines) and type 2 (only narrow lines)</a:t>
            </a:r>
          </a:p>
          <a:p>
            <a:pPr lvl="1"/>
            <a:r>
              <a:rPr lang="en-US" altLang="en-US" sz="2000" b="1"/>
              <a:t>Infrared-Loud – IRAS quasars, Far-IR Galaxies, ULIRGs</a:t>
            </a:r>
          </a:p>
          <a:p>
            <a:r>
              <a:rPr lang="en-US" altLang="en-US" sz="2400" b="1"/>
              <a:t>Low Luminosity AGNs (M &gt; -23)</a:t>
            </a:r>
          </a:p>
          <a:p>
            <a:pPr lvl="1"/>
            <a:r>
              <a:rPr lang="en-US" altLang="en-US" sz="2000" b="1"/>
              <a:t>Radio-Loud</a:t>
            </a:r>
          </a:p>
          <a:p>
            <a:pPr lvl="2"/>
            <a:r>
              <a:rPr lang="en-US" altLang="en-US" sz="1800" b="1"/>
              <a:t>FR I Radio Galaxies</a:t>
            </a:r>
          </a:p>
          <a:p>
            <a:pPr lvl="2"/>
            <a:r>
              <a:rPr lang="en-US" altLang="en-US" sz="1800" b="1"/>
              <a:t>Bl Lac objects, AKA Blazars</a:t>
            </a:r>
          </a:p>
          <a:p>
            <a:pPr lvl="1"/>
            <a:r>
              <a:rPr lang="en-US" altLang="en-US" sz="2000" b="1"/>
              <a:t>Radio-Quiet</a:t>
            </a:r>
          </a:p>
          <a:p>
            <a:pPr lvl="2"/>
            <a:r>
              <a:rPr lang="en-US" altLang="en-US" sz="1800" b="1"/>
              <a:t>Seyfert Galaxies – type 1 through type 2 (see QSOs)</a:t>
            </a:r>
          </a:p>
          <a:p>
            <a:pPr lvl="2"/>
            <a:r>
              <a:rPr lang="en-US" altLang="en-US" sz="1800" b="1"/>
              <a:t>LINERs (Low ionization nuclear emission-line regions)</a:t>
            </a:r>
          </a:p>
          <a:p>
            <a:r>
              <a:rPr lang="en-US" altLang="en-US" sz="2000" b="1">
                <a:solidFill>
                  <a:schemeClr val="hlink"/>
                </a:solidFill>
              </a:rPr>
              <a:t>Shields “A Brief History of AGN” astro-ph/9903401</a:t>
            </a:r>
            <a:endParaRPr lang="en-US" altLang="en-US" sz="1600" b="1">
              <a:solidFill>
                <a:schemeClr val="hlink"/>
              </a:solidFill>
            </a:endParaRPr>
          </a:p>
          <a:p>
            <a:endParaRPr lang="en-US" altLang="en-US" b="1"/>
          </a:p>
          <a:p>
            <a:endParaRPr lang="en-US" altLang="en-US" b="1"/>
          </a:p>
        </p:txBody>
      </p:sp>
      <p:pic>
        <p:nvPicPr>
          <p:cNvPr id="221188" name="Picture 4" descr="lion">
            <a:extLst>
              <a:ext uri="{FF2B5EF4-FFF2-40B4-BE49-F238E27FC236}">
                <a16:creationId xmlns:a16="http://schemas.microsoft.com/office/drawing/2014/main" id="{5EE0162C-55C1-B94D-989A-AF41EA5A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8600"/>
            <a:ext cx="2743200" cy="18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19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88FB88-9A30-284B-AD73-8E40CE79E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43" y="949552"/>
            <a:ext cx="7609114" cy="500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" y="274639"/>
            <a:ext cx="11658600" cy="7595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Hubble Doing its Job for Other Galaxies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1" y="5951841"/>
            <a:ext cx="87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About 300 </a:t>
            </a:r>
            <a:r>
              <a:rPr lang="en-US" sz="2400" u="sng" dirty="0"/>
              <a:t>million</a:t>
            </a:r>
            <a:r>
              <a:rPr lang="en-US" sz="2400" dirty="0"/>
              <a:t> solar masses.  That’s MORE </a:t>
            </a:r>
            <a:r>
              <a:rPr lang="en-US" sz="2400" b="1" dirty="0"/>
              <a:t>SUPERMASSIVE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333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fbqs657_mean">
            <a:extLst>
              <a:ext uri="{FF2B5EF4-FFF2-40B4-BE49-F238E27FC236}">
                <a16:creationId xmlns:a16="http://schemas.microsoft.com/office/drawing/2014/main" id="{6EE2F612-29FE-D749-AA85-8F939E640E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6511" y="608931"/>
            <a:ext cx="4572000" cy="353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8658" name="Rectangle 2">
            <a:extLst>
              <a:ext uri="{FF2B5EF4-FFF2-40B4-BE49-F238E27FC236}">
                <a16:creationId xmlns:a16="http://schemas.microsoft.com/office/drawing/2014/main" id="{ED8D45AE-ACDA-AD42-9A7A-1BFD14089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2925" y="-69850"/>
            <a:ext cx="8534400" cy="1143000"/>
          </a:xfrm>
        </p:spPr>
        <p:txBody>
          <a:bodyPr/>
          <a:lstStyle/>
          <a:p>
            <a:pPr algn="ctr"/>
            <a:r>
              <a:rPr lang="en-US" altLang="en-US" sz="4000" b="1" dirty="0"/>
              <a:t>Spectra of Stars, Spectra of AGNs</a:t>
            </a:r>
          </a:p>
        </p:txBody>
      </p:sp>
      <p:pic>
        <p:nvPicPr>
          <p:cNvPr id="198659" name="Picture 3" descr="SdHor70609">
            <a:extLst>
              <a:ext uri="{FF2B5EF4-FFF2-40B4-BE49-F238E27FC236}">
                <a16:creationId xmlns:a16="http://schemas.microsoft.com/office/drawing/2014/main" id="{46A3355B-9DC7-B445-96A3-62E4BF0F5A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38" y="838200"/>
            <a:ext cx="3606800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8661" name="Text Box 5">
            <a:extLst>
              <a:ext uri="{FF2B5EF4-FFF2-40B4-BE49-F238E27FC236}">
                <a16:creationId xmlns:a16="http://schemas.microsoft.com/office/drawing/2014/main" id="{F5BAC254-66E6-8047-952A-92182B396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662" y="6400800"/>
            <a:ext cx="396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Stars from Horizons by Seeds</a:t>
            </a:r>
          </a:p>
        </p:txBody>
      </p:sp>
      <p:sp>
        <p:nvSpPr>
          <p:cNvPr id="198662" name="Text Box 6">
            <a:extLst>
              <a:ext uri="{FF2B5EF4-FFF2-40B4-BE49-F238E27FC236}">
                <a16:creationId xmlns:a16="http://schemas.microsoft.com/office/drawing/2014/main" id="{F53562F5-F5C4-9D46-93C0-45BEB08FB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726" y="4090520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Composite quasar, Brotherton et al. (2001)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AF92B-F8CA-EB46-9E02-EF218AB5B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738" y="838200"/>
            <a:ext cx="4131067" cy="307206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96FD5F0E-17EF-634B-A8A2-1C5F73565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738" y="4039052"/>
            <a:ext cx="4572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Rest-frame Angstroms.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Type 1 </a:t>
            </a:r>
            <a:r>
              <a:rPr lang="en-US" altLang="en-US" sz="16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Seyfert</a:t>
            </a: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has broad and narrow lines.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Type II </a:t>
            </a:r>
            <a:r>
              <a:rPr lang="en-US" altLang="en-US" sz="16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Seyfert</a:t>
            </a:r>
            <a:r>
              <a:rPr lang="en-US" altLang="en-US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only has narrow lines on top of a galaxy spectrum.</a:t>
            </a:r>
          </a:p>
        </p:txBody>
      </p:sp>
    </p:spTree>
    <p:extLst>
      <p:ext uri="{BB962C8B-B14F-4D97-AF65-F5344CB8AC3E}">
        <p14:creationId xmlns:p14="http://schemas.microsoft.com/office/powerpoint/2010/main" val="194476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C23AEA0F-2511-5B49-B7AD-3E1C1F37D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1"/>
            <a:ext cx="70866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Quasar Redshifts</a:t>
            </a:r>
          </a:p>
        </p:txBody>
      </p:sp>
      <p:pic>
        <p:nvPicPr>
          <p:cNvPr id="59394" name="Picture 3" descr="12">
            <a:extLst>
              <a:ext uri="{FF2B5EF4-FFF2-40B4-BE49-F238E27FC236}">
                <a16:creationId xmlns:a16="http://schemas.microsoft.com/office/drawing/2014/main" id="{5899EFA1-1D2B-7A42-BBD8-63D89FC4D6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49376"/>
            <a:ext cx="5943600" cy="4822825"/>
          </a:xfrm>
          <a:noFill/>
        </p:spPr>
      </p:pic>
      <p:sp>
        <p:nvSpPr>
          <p:cNvPr id="59395" name="Text Box 4">
            <a:extLst>
              <a:ext uri="{FF2B5EF4-FFF2-40B4-BE49-F238E27FC236}">
                <a16:creationId xmlns:a16="http://schemas.microsoft.com/office/drawing/2014/main" id="{414C95C4-363A-E34A-AA05-C7150A8E9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501776"/>
            <a:ext cx="80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 = 0</a:t>
            </a:r>
          </a:p>
        </p:txBody>
      </p:sp>
      <p:sp>
        <p:nvSpPr>
          <p:cNvPr id="59396" name="Text Box 5">
            <a:extLst>
              <a:ext uri="{FF2B5EF4-FFF2-40B4-BE49-F238E27FC236}">
                <a16:creationId xmlns:a16="http://schemas.microsoft.com/office/drawing/2014/main" id="{EB43DEA1-64E6-7D47-A4AB-CA4749341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2187576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 = 0.178</a:t>
            </a:r>
          </a:p>
        </p:txBody>
      </p:sp>
      <p:sp>
        <p:nvSpPr>
          <p:cNvPr id="59397" name="Text Box 6">
            <a:extLst>
              <a:ext uri="{FF2B5EF4-FFF2-40B4-BE49-F238E27FC236}">
                <a16:creationId xmlns:a16="http://schemas.microsoft.com/office/drawing/2014/main" id="{5FA7467B-EE48-B143-968D-DF69A601E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3101976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 = 0.240</a:t>
            </a:r>
          </a:p>
        </p:txBody>
      </p:sp>
      <p:sp>
        <p:nvSpPr>
          <p:cNvPr id="59398" name="Text Box 7">
            <a:extLst>
              <a:ext uri="{FF2B5EF4-FFF2-40B4-BE49-F238E27FC236}">
                <a16:creationId xmlns:a16="http://schemas.microsoft.com/office/drawing/2014/main" id="{DBECF2EC-A70D-024C-9B7A-55E756B54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4016376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 = 0.302</a:t>
            </a:r>
          </a:p>
        </p:txBody>
      </p:sp>
      <p:sp>
        <p:nvSpPr>
          <p:cNvPr id="59399" name="Text Box 8">
            <a:extLst>
              <a:ext uri="{FF2B5EF4-FFF2-40B4-BE49-F238E27FC236}">
                <a16:creationId xmlns:a16="http://schemas.microsoft.com/office/drawing/2014/main" id="{38199268-09FC-C24C-A122-367B19203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4914901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 = 0.389</a:t>
            </a:r>
          </a:p>
        </p:txBody>
      </p:sp>
      <p:sp>
        <p:nvSpPr>
          <p:cNvPr id="247817" name="Text Box 9">
            <a:extLst>
              <a:ext uri="{FF2B5EF4-FFF2-40B4-BE49-F238E27FC236}">
                <a16:creationId xmlns:a16="http://schemas.microsoft.com/office/drawing/2014/main" id="{6CC4A6C9-0746-3748-B1B8-4A2A8C530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279526"/>
            <a:ext cx="2819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Quasars have been detected at the highest redshifts, up to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z ~ 7.6</a:t>
            </a:r>
          </a:p>
        </p:txBody>
      </p:sp>
      <p:sp>
        <p:nvSpPr>
          <p:cNvPr id="247818" name="Text Box 10">
            <a:extLst>
              <a:ext uri="{FF2B5EF4-FFF2-40B4-BE49-F238E27FC236}">
                <a16:creationId xmlns:a16="http://schemas.microsoft.com/office/drawing/2014/main" id="{41883D63-2469-7847-8A7D-C44C2649A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819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z = 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Dl</a:t>
            </a:r>
            <a:r>
              <a:rPr lang="en-US" altLang="en-US">
                <a:solidFill>
                  <a:schemeClr val="accent2"/>
                </a:solidFill>
              </a:rPr>
              <a:t>/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 baseline="-25000">
                <a:solidFill>
                  <a:schemeClr val="accent2"/>
                </a:solidFill>
                <a:latin typeface="Symbol" pitchFamily="2" charset="2"/>
              </a:rPr>
              <a:t>0</a:t>
            </a:r>
          </a:p>
        </p:txBody>
      </p:sp>
      <p:sp>
        <p:nvSpPr>
          <p:cNvPr id="247819" name="Rectangle 11">
            <a:extLst>
              <a:ext uri="{FF2B5EF4-FFF2-40B4-BE49-F238E27FC236}">
                <a16:creationId xmlns:a16="http://schemas.microsoft.com/office/drawing/2014/main" id="{4FEEB5BB-F093-144B-A840-4BC5EBFB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863099"/>
            <a:ext cx="1447800" cy="457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7820" name="Text Box 12">
            <a:extLst>
              <a:ext uri="{FF2B5EF4-FFF2-40B4-BE49-F238E27FC236}">
                <a16:creationId xmlns:a16="http://schemas.microsoft.com/office/drawing/2014/main" id="{51501CCA-50D5-4947-9FFE-5D2A8CD86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2198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Our old formula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  <a:latin typeface="Symbol" pitchFamily="2" charset="2"/>
              </a:rPr>
              <a:t>Dl</a:t>
            </a:r>
            <a:r>
              <a:rPr lang="en-US" altLang="en-US" dirty="0">
                <a:solidFill>
                  <a:schemeClr val="accent2"/>
                </a:solidFill>
              </a:rPr>
              <a:t>/</a:t>
            </a:r>
            <a:r>
              <a:rPr lang="en-US" altLang="en-US" dirty="0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 baseline="-25000" dirty="0">
                <a:solidFill>
                  <a:schemeClr val="accent2"/>
                </a:solidFill>
                <a:latin typeface="Symbol" pitchFamily="2" charset="2"/>
              </a:rPr>
              <a:t>0 </a:t>
            </a:r>
            <a:r>
              <a:rPr lang="en-US" altLang="en-US" dirty="0">
                <a:solidFill>
                  <a:schemeClr val="accent2"/>
                </a:solidFill>
              </a:rPr>
              <a:t>= </a:t>
            </a:r>
            <a:r>
              <a:rPr lang="en-US" altLang="en-US" dirty="0" err="1">
                <a:solidFill>
                  <a:schemeClr val="accent2"/>
                </a:solidFill>
              </a:rPr>
              <a:t>v</a:t>
            </a:r>
            <a:r>
              <a:rPr lang="en-US" altLang="en-US" baseline="-25000" dirty="0" err="1">
                <a:solidFill>
                  <a:schemeClr val="accent2"/>
                </a:solidFill>
              </a:rPr>
              <a:t>r</a:t>
            </a:r>
            <a:r>
              <a:rPr lang="en-US" altLang="en-US" dirty="0">
                <a:solidFill>
                  <a:schemeClr val="accent2"/>
                </a:solidFill>
              </a:rPr>
              <a:t>/c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is only valid in the limit of low speed, </a:t>
            </a:r>
            <a:r>
              <a:rPr lang="en-US" altLang="en-US" dirty="0" err="1">
                <a:solidFill>
                  <a:schemeClr val="accent2"/>
                </a:solidFill>
              </a:rPr>
              <a:t>v</a:t>
            </a:r>
            <a:r>
              <a:rPr lang="en-US" altLang="en-US" baseline="-25000" dirty="0" err="1">
                <a:solidFill>
                  <a:schemeClr val="accent2"/>
                </a:solidFill>
              </a:rPr>
              <a:t>r</a:t>
            </a:r>
            <a:r>
              <a:rPr lang="en-US" altLang="en-US" dirty="0">
                <a:solidFill>
                  <a:schemeClr val="accent2"/>
                </a:solidFill>
              </a:rPr>
              <a:t> &lt;&lt; c</a:t>
            </a:r>
          </a:p>
        </p:txBody>
      </p:sp>
      <p:sp>
        <p:nvSpPr>
          <p:cNvPr id="59404" name="FlagCount" hidden="1">
            <a:extLst>
              <a:ext uri="{FF2B5EF4-FFF2-40B4-BE49-F238E27FC236}">
                <a16:creationId xmlns:a16="http://schemas.microsoft.com/office/drawing/2014/main" id="{F0E8BC93-6739-ED4B-B3C5-1E9632344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996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7" grpId="0"/>
      <p:bldP spid="247818" grpId="0"/>
      <p:bldP spid="247819" grpId="0" animBg="1"/>
      <p:bldP spid="2478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C94E-BCFF-3A46-BFAE-4EA1D0C5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Quasar Spectral Energy Distributions (SEDs)</a:t>
            </a:r>
            <a:br>
              <a:rPr lang="en-US" dirty="0"/>
            </a:br>
            <a:r>
              <a:rPr lang="en-US" dirty="0"/>
              <a:t>Shang, Brotherton, et al. (2011)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08C8-2B0B-6043-AF6F-64ACB86995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8C7D0-0194-EF49-AE84-9A6AC639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73200"/>
            <a:ext cx="10353508" cy="391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83F7A-7EC6-F441-B860-3798E5776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13" y="5264150"/>
            <a:ext cx="967372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9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141B5-58DA-4544-8995-993DCDFA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156445"/>
            <a:ext cx="6058314" cy="6160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589EB-7F6D-124A-A29F-17E567A2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074" y="618581"/>
            <a:ext cx="6067927" cy="4242177"/>
          </a:xfrm>
        </p:spPr>
        <p:txBody>
          <a:bodyPr>
            <a:normAutofit fontScale="90000"/>
          </a:bodyPr>
          <a:lstStyle/>
          <a:p>
            <a:r>
              <a:rPr lang="en-US" sz="3200" u="sng" dirty="0"/>
              <a:t>Quasar Spectral Energy Distribution </a:t>
            </a:r>
            <a:br>
              <a:rPr lang="en-US" sz="3200" dirty="0"/>
            </a:br>
            <a:r>
              <a:rPr lang="en-US" sz="3200" dirty="0"/>
              <a:t>(AKA SED) along with physical components responsible for each regime.  Note the axes and units.  Note also the difference between radio-loud and radio quiet.  There is a tab on NASA’s NED for the SED.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Why is the far UV “Largely unobservable?”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25986-BD4C-744F-AC46-8304559888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0061" y="6121950"/>
            <a:ext cx="3711074" cy="625643"/>
          </a:xfrm>
        </p:spPr>
        <p:txBody>
          <a:bodyPr/>
          <a:lstStyle/>
          <a:p>
            <a:r>
              <a:rPr lang="en-US" dirty="0" err="1"/>
              <a:t>Baldini</a:t>
            </a:r>
            <a:r>
              <a:rPr lang="en-US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1619656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C4F4-59DC-AB44-BBD6-2FD4F168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83176"/>
            <a:ext cx="11454063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Unified Models (Physical Components, Orientation)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1784B-693A-A04F-812E-45DF670D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915" y="854240"/>
            <a:ext cx="6537379" cy="5637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50B42-5359-B847-A7E6-DF2AC2E37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765"/>
            <a:ext cx="5492750" cy="42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04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E292-CAB8-C947-819B-592811DE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Luminosities and Energetics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6818-6393-E04B-A761-8347B388F4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Luminosities can be up to ~10</a:t>
            </a:r>
            <a:r>
              <a:rPr lang="en-US" baseline="30000" dirty="0"/>
              <a:t>14</a:t>
            </a:r>
            <a:r>
              <a:rPr lang="en-US" dirty="0"/>
              <a:t> solar luminosities, “</a:t>
            </a:r>
            <a:r>
              <a:rPr lang="en-US" dirty="0" err="1"/>
              <a:t>hyperluminous</a:t>
            </a:r>
            <a:r>
              <a:rPr lang="en-US" dirty="0"/>
              <a:t>”</a:t>
            </a:r>
          </a:p>
          <a:p>
            <a:r>
              <a:rPr lang="en-US" dirty="0"/>
              <a:t>Fusion processes not enough, which was why black holes invoked</a:t>
            </a:r>
          </a:p>
          <a:p>
            <a:r>
              <a:rPr lang="en-US" dirty="0"/>
              <a:t>Consider gravitational potential energy, dropping material into SMBH from infinity:  𝝙E=-(</a:t>
            </a:r>
            <a:r>
              <a:rPr lang="en-US" dirty="0" err="1"/>
              <a:t>GMm</a:t>
            </a:r>
            <a:r>
              <a:rPr lang="en-US" dirty="0"/>
              <a:t>/r)+(</a:t>
            </a:r>
            <a:r>
              <a:rPr lang="en-US" dirty="0" err="1"/>
              <a:t>GMm</a:t>
            </a:r>
            <a:r>
              <a:rPr lang="en-US" dirty="0"/>
              <a:t>/</a:t>
            </a:r>
            <a:r>
              <a:rPr lang="en-US" dirty="0" err="1"/>
              <a:t>r</a:t>
            </a:r>
            <a:r>
              <a:rPr lang="en-US" baseline="-25000" dirty="0" err="1"/>
              <a:t>Sch</a:t>
            </a:r>
            <a:r>
              <a:rPr lang="en-US" dirty="0"/>
              <a:t>) ~ 1/2mc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An accretion disk (coming up) is a way to release the kinetic energy into radiation</a:t>
            </a:r>
          </a:p>
          <a:p>
            <a:r>
              <a:rPr lang="en-US" dirty="0"/>
              <a:t>Expected efficiency </a:t>
            </a:r>
            <a:r>
              <a:rPr lang="en-US" dirty="0" err="1"/>
              <a:t>η</a:t>
            </a:r>
            <a:r>
              <a:rPr lang="en-US" dirty="0"/>
              <a:t> is more like 10% rather than 50% -- still huge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92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3E85-28C9-8543-9C7B-D6BBF489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Eddington Luminosity and Eddington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6F6E-D27D-7D43-A631-803DF1C522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600199"/>
            <a:ext cx="10566400" cy="4778829"/>
          </a:xfrm>
        </p:spPr>
        <p:txBody>
          <a:bodyPr>
            <a:normAutofit/>
          </a:bodyPr>
          <a:lstStyle/>
          <a:p>
            <a:r>
              <a:rPr lang="en-US" dirty="0"/>
              <a:t>See </a:t>
            </a:r>
            <a:r>
              <a:rPr lang="en-US" dirty="0" err="1"/>
              <a:t>Ryden</a:t>
            </a:r>
            <a:r>
              <a:rPr lang="en-US" dirty="0"/>
              <a:t> &amp; Peterson P. 498</a:t>
            </a:r>
          </a:p>
          <a:p>
            <a:r>
              <a:rPr lang="en-US" dirty="0"/>
              <a:t>Basic idea:  Gravity pulls inward, radiation pressure drives outward</a:t>
            </a:r>
          </a:p>
          <a:p>
            <a:r>
              <a:rPr lang="en-US" dirty="0"/>
              <a:t>As luminosity goes up with accretion rate, a limit, the Eddington limit is reached when they balance, stopping accretion</a:t>
            </a:r>
          </a:p>
          <a:p>
            <a:r>
              <a:rPr lang="en-US" dirty="0"/>
              <a:t>Flux around accreting object:</a:t>
            </a:r>
          </a:p>
          <a:p>
            <a:endParaRPr lang="en-US" dirty="0"/>
          </a:p>
          <a:p>
            <a:r>
              <a:rPr lang="en-US" dirty="0"/>
              <a:t>Photon has momentum </a:t>
            </a:r>
            <a:r>
              <a:rPr lang="en-US" i="1" dirty="0"/>
              <a:t>p = E/c</a:t>
            </a:r>
            <a:r>
              <a:rPr lang="en-US" dirty="0"/>
              <a:t>, so momentum flux is:</a:t>
            </a:r>
          </a:p>
          <a:p>
            <a:endParaRPr lang="en-US" dirty="0"/>
          </a:p>
          <a:p>
            <a:r>
              <a:rPr lang="en-US" dirty="0"/>
              <a:t> Radiation force: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24B7-49F3-F34E-8B55-3DC69572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664" y="3478893"/>
            <a:ext cx="1663700" cy="90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A7E26-11A1-B840-814C-BA8295441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4380593"/>
            <a:ext cx="24638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78E3E-614B-6F4B-A6DD-B7327389C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014" y="5370287"/>
            <a:ext cx="2781300" cy="88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46F60-3165-7D4D-8807-7AE9D82F4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364" y="5614760"/>
            <a:ext cx="2578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42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90007E-4628-144B-8364-3C6C4AF3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07" y="4844710"/>
            <a:ext cx="5956300" cy="210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E3E85-28C9-8543-9C7B-D6BBF489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Eddington Luminosity and Eddington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6F6E-D27D-7D43-A631-803DF1C522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600199"/>
            <a:ext cx="10566400" cy="4778829"/>
          </a:xfrm>
        </p:spPr>
        <p:txBody>
          <a:bodyPr>
            <a:normAutofit/>
          </a:bodyPr>
          <a:lstStyle/>
          <a:p>
            <a:r>
              <a:rPr lang="en-US" dirty="0"/>
              <a:t>Continuing…assume pure hydrogen for simplicity</a:t>
            </a:r>
          </a:p>
          <a:p>
            <a:r>
              <a:rPr lang="en-US" dirty="0"/>
              <a:t>Photons push out, Gravity pulls in:</a:t>
            </a:r>
          </a:p>
          <a:p>
            <a:endParaRPr lang="en-US" dirty="0"/>
          </a:p>
          <a:p>
            <a:r>
              <a:rPr lang="en-US" dirty="0"/>
              <a:t>When radiation pressure equals gravity, it is the Eddington luminosity/limit:</a:t>
            </a:r>
          </a:p>
          <a:p>
            <a:endParaRPr lang="en-US" dirty="0"/>
          </a:p>
          <a:p>
            <a:r>
              <a:rPr lang="en-US" dirty="0"/>
              <a:t>Solve for the luminosity when this is true: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12BE36-96E7-4040-BE83-E99DCC543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013634"/>
            <a:ext cx="51816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4E475-AEE7-FB4F-9E2E-EC9A8A17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14" y="3551463"/>
            <a:ext cx="2489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12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3E85-28C9-8543-9C7B-D6BBF489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Eddington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6F6E-D27D-7D43-A631-803DF1C522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799" y="1600199"/>
            <a:ext cx="10900229" cy="4778829"/>
          </a:xfrm>
        </p:spPr>
        <p:txBody>
          <a:bodyPr>
            <a:normAutofit/>
          </a:bodyPr>
          <a:lstStyle/>
          <a:p>
            <a:r>
              <a:rPr lang="en-US" dirty="0"/>
              <a:t>This implies a maximal accretion rate for black holes: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Expressing the accretion rate as a fraction of this is the Eddington Ratio: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can also be expressed as the total bolometric luminosity divided by the Eddington luminosity:  </a:t>
            </a:r>
            <a:r>
              <a:rPr lang="en-US" i="1" dirty="0" err="1"/>
              <a:t>L</a:t>
            </a:r>
            <a:r>
              <a:rPr lang="en-US" i="1" baseline="-25000" dirty="0" err="1"/>
              <a:t>bol</a:t>
            </a:r>
            <a:r>
              <a:rPr lang="en-US" i="1" baseline="-25000" dirty="0"/>
              <a:t> </a:t>
            </a:r>
            <a:r>
              <a:rPr lang="en-US" i="1" dirty="0"/>
              <a:t>/</a:t>
            </a:r>
            <a:r>
              <a:rPr lang="en-US" i="1" dirty="0" err="1"/>
              <a:t>L</a:t>
            </a:r>
            <a:r>
              <a:rPr lang="en-US" i="1" baseline="-25000" dirty="0" err="1"/>
              <a:t>Edd</a:t>
            </a:r>
            <a:endParaRPr lang="en-US" i="1" baseline="-25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6385F-0727-0145-9625-C12713E1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807" y="2113643"/>
            <a:ext cx="5435600" cy="88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2DBE9-798A-AA4A-B303-E84C0C050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185" y="3762830"/>
            <a:ext cx="1549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F15251-AC67-E049-A75D-46D2C897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21861"/>
            <a:ext cx="6000017" cy="3736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37AFC-CF13-E44E-821E-C8BC8AD9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Accretion Disk and the Big Blue Bump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72E6-45DF-944A-B01A-EA326D6018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275348"/>
            <a:ext cx="10566400" cy="4114800"/>
          </a:xfrm>
        </p:spPr>
        <p:txBody>
          <a:bodyPr/>
          <a:lstStyle/>
          <a:p>
            <a:r>
              <a:rPr lang="en-US" dirty="0" err="1"/>
              <a:t>Ryden</a:t>
            </a:r>
            <a:r>
              <a:rPr lang="en-US" dirty="0"/>
              <a:t> and Peterson (P. 499) has some basics of disk theory, far from a completely solved problem, and a bit advanced for ASTR 2320</a:t>
            </a:r>
          </a:p>
          <a:p>
            <a:r>
              <a:rPr lang="en-US" dirty="0"/>
              <a:t>Assumptions of geometrically thin and optically thick not verified</a:t>
            </a:r>
          </a:p>
          <a:p>
            <a:r>
              <a:rPr lang="en-US" dirty="0"/>
              <a:t>Steady-state axisymmetric disk theoretically has T(r) ∝ r </a:t>
            </a:r>
            <a:r>
              <a:rPr lang="en-US" baseline="30000" dirty="0"/>
              <a:t>-3/4</a:t>
            </a:r>
            <a:r>
              <a:rPr lang="en-US" dirty="0"/>
              <a:t>  </a:t>
            </a:r>
          </a:p>
          <a:p>
            <a:r>
              <a:rPr lang="en-US" dirty="0"/>
              <a:t>Assuming local black body emission gives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2B022-6CC1-734A-A93F-8DBD5110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3645569"/>
            <a:ext cx="6228614" cy="2189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A68CC-3B71-C44E-B523-9F800FF329A0}"/>
              </a:ext>
            </a:extLst>
          </p:cNvPr>
          <p:cNvSpPr txBox="1"/>
          <p:nvPr/>
        </p:nvSpPr>
        <p:spPr>
          <a:xfrm>
            <a:off x="283409" y="5778259"/>
            <a:ext cx="616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issues of disk luminosity and dependence on mass, accretion rate, and viewing angle, see </a:t>
            </a:r>
            <a:r>
              <a:rPr lang="en-US" dirty="0" err="1"/>
              <a:t>Nemmen</a:t>
            </a:r>
            <a:r>
              <a:rPr lang="en-US" dirty="0"/>
              <a:t> &amp; Brotherton (2010).  Right, figure 2 from </a:t>
            </a:r>
            <a:r>
              <a:rPr lang="en-US" dirty="0" err="1"/>
              <a:t>Malkan</a:t>
            </a:r>
            <a:r>
              <a:rPr lang="en-US" dirty="0"/>
              <a:t> (1983).</a:t>
            </a:r>
          </a:p>
        </p:txBody>
      </p:sp>
    </p:spTree>
    <p:extLst>
      <p:ext uri="{BB962C8B-B14F-4D97-AF65-F5344CB8AC3E}">
        <p14:creationId xmlns:p14="http://schemas.microsoft.com/office/powerpoint/2010/main" val="144241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3" y="332658"/>
            <a:ext cx="11478127" cy="7595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ALMA Resolves Molecular Gas (CO) in NGC 1332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9429" y="5962727"/>
            <a:ext cx="920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Barth et al (2016).  About 660 </a:t>
            </a:r>
            <a:r>
              <a:rPr lang="en-US" sz="2400" u="sng" dirty="0"/>
              <a:t>million</a:t>
            </a:r>
            <a:r>
              <a:rPr lang="en-US" sz="2400" dirty="0"/>
              <a:t> solar masses. </a:t>
            </a:r>
            <a:r>
              <a:rPr lang="en-US" sz="2400" b="1" dirty="0"/>
              <a:t>SUPERMASSIVE</a:t>
            </a:r>
            <a:r>
              <a:rPr lang="en-US" sz="2400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76E54-8D4B-6943-93E9-51B361013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9050"/>
            <a:ext cx="5715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7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C:\Documents and Settings\Peterson\My Documents\Talks\Elba 2005\ml2a.gif">
            <a:extLst>
              <a:ext uri="{FF2B5EF4-FFF2-40B4-BE49-F238E27FC236}">
                <a16:creationId xmlns:a16="http://schemas.microsoft.com/office/drawing/2014/main" id="{2B1E817E-C7BE-A042-B6A7-E49851A2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42" y="1028700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3B836-B876-004B-A59D-209B2068B443}"/>
              </a:ext>
            </a:extLst>
          </p:cNvPr>
          <p:cNvSpPr/>
          <p:nvPr/>
        </p:nvSpPr>
        <p:spPr>
          <a:xfrm>
            <a:off x="637673" y="525197"/>
            <a:ext cx="1099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Quasar/</a:t>
            </a:r>
            <a:r>
              <a:rPr lang="en-US" sz="2400" dirty="0" err="1"/>
              <a:t>Seyfert</a:t>
            </a:r>
            <a:r>
              <a:rPr lang="en-US" sz="2400" dirty="0"/>
              <a:t> Galaxies in </a:t>
            </a:r>
            <a:r>
              <a:rPr lang="en-US" sz="2400" dirty="0" err="1"/>
              <a:t>LBol</a:t>
            </a:r>
            <a:r>
              <a:rPr lang="en-US" sz="2400" dirty="0"/>
              <a:t>, Eddington fraction, mass space (after Peterson)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3DDCCD-DBE3-4348-8A59-AFE097A59634}"/>
              </a:ext>
            </a:extLst>
          </p:cNvPr>
          <p:cNvSpPr/>
          <p:nvPr/>
        </p:nvSpPr>
        <p:spPr>
          <a:xfrm>
            <a:off x="8212802" y="4627965"/>
            <a:ext cx="3421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do we get the </a:t>
            </a:r>
          </a:p>
          <a:p>
            <a:r>
              <a:rPr lang="en-US" sz="2400" dirty="0"/>
              <a:t>quasar masses?</a:t>
            </a:r>
          </a:p>
          <a:p>
            <a:r>
              <a:rPr lang="en-US" sz="2400" dirty="0"/>
              <a:t>(In solar units here.)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6FBE08-E8E2-844E-85F2-043D08B53B0C}"/>
              </a:ext>
            </a:extLst>
          </p:cNvPr>
          <p:cNvSpPr/>
          <p:nvPr/>
        </p:nvSpPr>
        <p:spPr>
          <a:xfrm>
            <a:off x="8212803" y="1728355"/>
            <a:ext cx="2878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Luminosities in ergs/s</a:t>
            </a:r>
          </a:p>
        </p:txBody>
      </p:sp>
    </p:spTree>
    <p:extLst>
      <p:ext uri="{BB962C8B-B14F-4D97-AF65-F5344CB8AC3E}">
        <p14:creationId xmlns:p14="http://schemas.microsoft.com/office/powerpoint/2010/main" val="3370236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31" descr="MRK509sp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66383" r="2779" b="5647"/>
          <a:stretch>
            <a:fillRect/>
          </a:stretch>
        </p:blipFill>
        <p:spPr bwMode="auto">
          <a:xfrm>
            <a:off x="2041526" y="3584575"/>
            <a:ext cx="8312812" cy="26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Box 70"/>
          <p:cNvSpPr txBox="1">
            <a:spLocks noChangeArrowheads="1"/>
          </p:cNvSpPr>
          <p:nvPr/>
        </p:nvSpPr>
        <p:spPr bwMode="auto">
          <a:xfrm>
            <a:off x="5867400" y="3244851"/>
            <a:ext cx="365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e.g., Vestergaard et al. (2006, 2009)</a:t>
            </a:r>
          </a:p>
        </p:txBody>
      </p:sp>
      <p:graphicFrame>
        <p:nvGraphicFramePr>
          <p:cNvPr id="10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558307"/>
              </p:ext>
            </p:extLst>
          </p:nvPr>
        </p:nvGraphicFramePr>
        <p:xfrm>
          <a:off x="4679951" y="1981200"/>
          <a:ext cx="288766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9000" imgH="393700" progId="Equation.3">
                  <p:embed/>
                </p:oleObj>
              </mc:Choice>
              <mc:Fallback>
                <p:oleObj name="Equation" r:id="rId4" imgW="889000" imgH="393700" progId="Equation.3">
                  <p:embed/>
                  <p:pic>
                    <p:nvPicPr>
                      <p:cNvPr id="10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51" y="1981200"/>
                        <a:ext cx="2887663" cy="127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33"/>
          <p:cNvSpPr txBox="1">
            <a:spLocks noChangeArrowheads="1"/>
          </p:cNvSpPr>
          <p:nvPr/>
        </p:nvSpPr>
        <p:spPr bwMode="auto">
          <a:xfrm>
            <a:off x="4800600" y="6214269"/>
            <a:ext cx="2895600" cy="461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 Rest </a:t>
            </a:r>
            <a:r>
              <a:rPr lang="en-US" dirty="0" err="1">
                <a:solidFill>
                  <a:srgbClr val="000000"/>
                </a:solidFill>
              </a:rPr>
              <a:t>λ</a:t>
            </a:r>
            <a:r>
              <a:rPr lang="en-US" dirty="0">
                <a:solidFill>
                  <a:srgbClr val="000000"/>
                </a:solidFill>
              </a:rPr>
              <a:t> (Angstroms)</a:t>
            </a:r>
          </a:p>
        </p:txBody>
      </p:sp>
      <p:sp>
        <p:nvSpPr>
          <p:cNvPr id="1032" name="TextBox 18"/>
          <p:cNvSpPr txBox="1">
            <a:spLocks noChangeArrowheads="1"/>
          </p:cNvSpPr>
          <p:nvPr/>
        </p:nvSpPr>
        <p:spPr bwMode="auto">
          <a:xfrm rot="16200000">
            <a:off x="1252539" y="4590257"/>
            <a:ext cx="1116013" cy="461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log(F</a:t>
            </a:r>
            <a:r>
              <a:rPr lang="el-GR" baseline="-25000" dirty="0">
                <a:solidFill>
                  <a:srgbClr val="000000"/>
                </a:solidFill>
              </a:rPr>
              <a:t>λ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033" name="TextBox 26"/>
          <p:cNvSpPr txBox="1">
            <a:spLocks noChangeArrowheads="1"/>
          </p:cNvSpPr>
          <p:nvPr/>
        </p:nvSpPr>
        <p:spPr bwMode="auto">
          <a:xfrm rot="16200000">
            <a:off x="2628901" y="4973639"/>
            <a:ext cx="53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accent1"/>
                </a:solidFill>
              </a:rPr>
              <a:t>C IV</a:t>
            </a:r>
          </a:p>
        </p:txBody>
      </p:sp>
      <p:sp>
        <p:nvSpPr>
          <p:cNvPr id="1034" name="TextBox 27"/>
          <p:cNvSpPr txBox="1">
            <a:spLocks noChangeArrowheads="1"/>
          </p:cNvSpPr>
          <p:nvPr/>
        </p:nvSpPr>
        <p:spPr bwMode="auto">
          <a:xfrm rot="16200000">
            <a:off x="4052888" y="50387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accent1"/>
                </a:solidFill>
              </a:rPr>
              <a:t>Mg II</a:t>
            </a:r>
          </a:p>
        </p:txBody>
      </p:sp>
      <p:sp>
        <p:nvSpPr>
          <p:cNvPr id="1035" name="TextBox 28"/>
          <p:cNvSpPr txBox="1">
            <a:spLocks noChangeArrowheads="1"/>
          </p:cNvSpPr>
          <p:nvPr/>
        </p:nvSpPr>
        <p:spPr bwMode="auto">
          <a:xfrm rot="16200000">
            <a:off x="6987382" y="4381499"/>
            <a:ext cx="54451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accent1"/>
                </a:solidFill>
              </a:rPr>
              <a:t>H</a:t>
            </a:r>
            <a:r>
              <a:rPr lang="el-GR" sz="1400" dirty="0">
                <a:solidFill>
                  <a:schemeClr val="accent1"/>
                </a:solidFill>
              </a:rPr>
              <a:t>β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036" name="TextBox 34"/>
          <p:cNvSpPr txBox="1">
            <a:spLocks noChangeArrowheads="1"/>
          </p:cNvSpPr>
          <p:nvPr/>
        </p:nvSpPr>
        <p:spPr bwMode="auto">
          <a:xfrm rot="16200000">
            <a:off x="9009459" y="4213721"/>
            <a:ext cx="10310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accent1"/>
                </a:solidFill>
              </a:rPr>
              <a:t>H</a:t>
            </a:r>
            <a:r>
              <a:rPr lang="el-GR" sz="1400" dirty="0">
                <a:solidFill>
                  <a:schemeClr val="accent1"/>
                </a:solidFill>
              </a:rPr>
              <a:t>α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/>
              <a:t>Black Hole Masses in Quasars from their Spectral Broad Emission Lines</a:t>
            </a:r>
          </a:p>
        </p:txBody>
      </p:sp>
    </p:spTree>
    <p:extLst>
      <p:ext uri="{BB962C8B-B14F-4D97-AF65-F5344CB8AC3E}">
        <p14:creationId xmlns:p14="http://schemas.microsoft.com/office/powerpoint/2010/main" val="4154370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/>
              <a:t>WIRO Reverberation Mapping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5588000"/>
            <a:ext cx="8686800" cy="1117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Broad lines are </a:t>
            </a:r>
            <a:r>
              <a:rPr lang="en-US" sz="2000" i="1" dirty="0" err="1"/>
              <a:t>photoionized</a:t>
            </a:r>
            <a:r>
              <a:rPr lang="en-US" sz="2000" dirty="0"/>
              <a:t> by the central continuum, which </a:t>
            </a:r>
            <a:r>
              <a:rPr lang="en-US" sz="2000" i="1" dirty="0"/>
              <a:t>varies</a:t>
            </a:r>
            <a:r>
              <a:rPr lang="en-US" sz="2000" dirty="0"/>
              <a:t>.  The line flux follows the continuum with a time lag t which is set by the size of the broad-line emitting region and the speed of light.  Recombination timescales are very short, </a:t>
            </a:r>
            <a:r>
              <a:rPr lang="en-US" sz="2000" u="sng" dirty="0"/>
              <a:t>BLR</a:t>
            </a:r>
            <a:r>
              <a:rPr lang="en-US" sz="2000" dirty="0"/>
              <a:t> stable, and continuum source small and central.  </a:t>
            </a:r>
            <a:r>
              <a:rPr lang="en-US" sz="2000" dirty="0" err="1"/>
              <a:t>Mrk</a:t>
            </a:r>
            <a:r>
              <a:rPr lang="en-US" sz="2000" dirty="0"/>
              <a:t> 79 ~ 80 million solar masses!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70400" y="5222340"/>
            <a:ext cx="2971800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/>
              <a:t>Brotherton et al. (2020)</a:t>
            </a:r>
            <a:endParaRPr lang="el-GR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6A5F7-7BE4-6549-8707-205A1406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85" y="1279897"/>
            <a:ext cx="4909458" cy="382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16156-B553-0245-8FE3-1FF022CC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86" y="1324760"/>
            <a:ext cx="3229071" cy="16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3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267D-09AC-304F-88C0-672B3FE2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WIRO Reverberation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48DC-68FF-3740-8DC3-DD1544B356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A542B-FAB7-DE43-BBD4-2280D09D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150"/>
            <a:ext cx="6357635" cy="370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E591-AE20-0542-826C-678089042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326" y="1844842"/>
            <a:ext cx="5715832" cy="3751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1EFBAB-C7D3-1742-B23D-9CA2A57B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17" y="5431255"/>
            <a:ext cx="1244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6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B155BD-5672-0B4C-9949-1D50991C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3EEC-99CA-0A4E-995B-216A74D2F5B0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1316D753-5D14-A641-9EC6-BA9D9E775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838200"/>
            <a:ext cx="34290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Determine scale factor </a:t>
            </a:r>
            <a:r>
              <a:rPr lang="en-US" altLang="en-US" sz="2400" i="1" dirty="0">
                <a:solidFill>
                  <a:schemeClr val="tx2"/>
                </a:solidFill>
              </a:rPr>
              <a:t>f  </a:t>
            </a:r>
            <a:r>
              <a:rPr lang="en-US" altLang="en-US" sz="2400" dirty="0"/>
              <a:t>that matches AGNs to the quiescent-galaxy </a:t>
            </a:r>
            <a:r>
              <a:rPr lang="en-US" altLang="en-US" sz="2400" i="1" dirty="0"/>
              <a:t>M</a:t>
            </a:r>
            <a:r>
              <a:rPr lang="en-US" altLang="en-US" sz="2400" baseline="-25000" dirty="0"/>
              <a:t>BH</a:t>
            </a:r>
            <a:r>
              <a:rPr lang="en-US" altLang="en-US" sz="2400" i="1" dirty="0"/>
              <a:t>-</a:t>
            </a:r>
            <a:r>
              <a:rPr lang="en-US" altLang="en-US" sz="2400" dirty="0">
                <a:sym typeface="Symbol" pitchFamily="2" charset="2"/>
              </a:rPr>
              <a:t></a:t>
            </a:r>
            <a:r>
              <a:rPr lang="en-US" altLang="en-US" sz="2400" i="1" baseline="-25000" dirty="0">
                <a:sym typeface="Symbol" pitchFamily="2" charset="2"/>
              </a:rPr>
              <a:t>*</a:t>
            </a:r>
            <a:r>
              <a:rPr lang="en-US" altLang="en-US" sz="2400" i="1" dirty="0"/>
              <a:t>. </a:t>
            </a:r>
            <a:r>
              <a:rPr lang="en-US" altLang="en-US" sz="2400" dirty="0"/>
              <a:t>Relationship</a:t>
            </a:r>
          </a:p>
          <a:p>
            <a:r>
              <a:rPr lang="en-US" altLang="en-US" sz="2400" dirty="0">
                <a:sym typeface="Symbol" pitchFamily="2" charset="2"/>
              </a:rPr>
              <a:t> in the equation is the emission line dispersion</a:t>
            </a:r>
            <a:endParaRPr lang="en-US" altLang="en-US" sz="2400" dirty="0"/>
          </a:p>
          <a:p>
            <a:r>
              <a:rPr lang="en-US" altLang="en-US" sz="2400" dirty="0"/>
              <a:t>Current </a:t>
            </a:r>
            <a:r>
              <a:rPr lang="en-US" altLang="en-US" sz="2400"/>
              <a:t>best estimates:                   </a:t>
            </a:r>
            <a:r>
              <a:rPr lang="en-US" altLang="en-US" sz="2400" i="1" dirty="0">
                <a:solidFill>
                  <a:schemeClr val="tx2"/>
                </a:solidFill>
              </a:rPr>
              <a:t>f</a:t>
            </a:r>
            <a:r>
              <a:rPr lang="en-US" altLang="en-US" sz="2400" dirty="0">
                <a:solidFill>
                  <a:schemeClr val="tx2"/>
                </a:solidFill>
              </a:rPr>
              <a:t> = 5.5</a:t>
            </a:r>
            <a:r>
              <a:rPr lang="en-US" alt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 for </a:t>
            </a:r>
            <a:r>
              <a:rPr lang="en-US" altLang="en-US" sz="2400" dirty="0">
                <a:sym typeface="Symbol" pitchFamily="2" charset="2"/>
              </a:rPr>
              <a:t></a:t>
            </a:r>
            <a:r>
              <a:rPr lang="en-US" altLang="en-US" sz="2400" baseline="-25000" dirty="0">
                <a:sym typeface="Symbol" pitchFamily="2" charset="2"/>
              </a:rPr>
              <a:t>line</a:t>
            </a:r>
          </a:p>
          <a:p>
            <a:r>
              <a:rPr lang="en-US" altLang="en-US" sz="2400" i="1" dirty="0">
                <a:solidFill>
                  <a:schemeClr val="tx2"/>
                </a:solidFill>
              </a:rPr>
              <a:t>f</a:t>
            </a:r>
            <a:r>
              <a:rPr lang="en-US" altLang="en-US" sz="2400" dirty="0">
                <a:solidFill>
                  <a:schemeClr val="tx2"/>
                </a:solidFill>
              </a:rPr>
              <a:t> = 1.1 </a:t>
            </a:r>
            <a:r>
              <a:rPr lang="en-US" alt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for </a:t>
            </a:r>
            <a:r>
              <a:rPr lang="en-US" altLang="en-US" sz="2400" dirty="0">
                <a:sym typeface="Symbol" pitchFamily="2" charset="2"/>
              </a:rPr>
              <a:t>FWHM</a:t>
            </a:r>
            <a:endParaRPr lang="en-US" altLang="en-US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>Scaling factor is </a:t>
            </a:r>
            <a:r>
              <a:rPr lang="en-US" altLang="en-US" sz="2400" i="1" u="sng" dirty="0"/>
              <a:t>empirically </a:t>
            </a:r>
            <a:r>
              <a:rPr lang="en-US" altLang="en-US" sz="2400" dirty="0"/>
              <a:t>determined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This removes bias from the </a:t>
            </a:r>
            <a:r>
              <a:rPr lang="en-US" altLang="en-US" sz="2400" i="1" u="sng" dirty="0"/>
              <a:t>ensemble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Equal numbers of  masses are overestimated and underestimated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30406" name="Rectangle 6">
            <a:extLst>
              <a:ext uri="{FF2B5EF4-FFF2-40B4-BE49-F238E27FC236}">
                <a16:creationId xmlns:a16="http://schemas.microsoft.com/office/drawing/2014/main" id="{B3D5BE30-55D5-9647-8E44-3EB86B6E9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221" y="152400"/>
            <a:ext cx="9817767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/>
              <a:t>Calibration of the Reverberation Mass Scale (</a:t>
            </a:r>
            <a:r>
              <a:rPr lang="en-US" altLang="en-US" sz="2800" dirty="0" err="1"/>
              <a:t>Onken</a:t>
            </a:r>
            <a:r>
              <a:rPr lang="en-US" altLang="en-US" sz="2800" dirty="0"/>
              <a:t> et al. 2004)</a:t>
            </a:r>
          </a:p>
        </p:txBody>
      </p:sp>
      <p:grpSp>
        <p:nvGrpSpPr>
          <p:cNvPr id="230415" name="Group 15">
            <a:extLst>
              <a:ext uri="{FF2B5EF4-FFF2-40B4-BE49-F238E27FC236}">
                <a16:creationId xmlns:a16="http://schemas.microsoft.com/office/drawing/2014/main" id="{C1DADC25-BC8E-D84D-A4C3-3881CB261079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2133600"/>
            <a:ext cx="5219700" cy="4033838"/>
            <a:chOff x="2472" y="1344"/>
            <a:chExt cx="3288" cy="2541"/>
          </a:xfrm>
        </p:grpSpPr>
        <p:pic>
          <p:nvPicPr>
            <p:cNvPr id="230407" name="Picture 7" descr="C:\Documents and Settings\Peterson\My Documents\BHSIGN\msigma.gif">
              <a:extLst>
                <a:ext uri="{FF2B5EF4-FFF2-40B4-BE49-F238E27FC236}">
                  <a16:creationId xmlns:a16="http://schemas.microsoft.com/office/drawing/2014/main" id="{B8879B81-080B-8747-BDBA-74CD5CCB7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344"/>
              <a:ext cx="3288" cy="2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08" name="Text Box 8">
              <a:extLst>
                <a:ext uri="{FF2B5EF4-FFF2-40B4-BE49-F238E27FC236}">
                  <a16:creationId xmlns:a16="http://schemas.microsoft.com/office/drawing/2014/main" id="{AED11483-EC09-2B49-9EA9-769B45605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2" y="3070"/>
              <a:ext cx="103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b="1">
                  <a:solidFill>
                    <a:srgbClr val="FF0000"/>
                  </a:solidFill>
                </a:rPr>
                <a:t>Tremaine slope</a:t>
              </a:r>
            </a:p>
          </p:txBody>
        </p:sp>
        <p:sp>
          <p:nvSpPr>
            <p:cNvPr id="230410" name="Text Box 10">
              <a:extLst>
                <a:ext uri="{FF2B5EF4-FFF2-40B4-BE49-F238E27FC236}">
                  <a16:creationId xmlns:a16="http://schemas.microsoft.com/office/drawing/2014/main" id="{3876E584-3A74-6241-BDBF-49C0AB43B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" y="1726"/>
              <a:ext cx="10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b="1">
                  <a:solidFill>
                    <a:schemeClr val="bg1"/>
                  </a:solidFill>
                </a:rPr>
                <a:t>Ferrarese slope</a:t>
              </a:r>
            </a:p>
          </p:txBody>
        </p:sp>
        <p:sp>
          <p:nvSpPr>
            <p:cNvPr id="230412" name="Line 12">
              <a:extLst>
                <a:ext uri="{FF2B5EF4-FFF2-40B4-BE49-F238E27FC236}">
                  <a16:creationId xmlns:a16="http://schemas.microsoft.com/office/drawing/2014/main" id="{79A2BF99-E13A-D240-A3B8-E3602829B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" y="1920"/>
              <a:ext cx="0" cy="11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14" name="Line 14">
              <a:extLst>
                <a:ext uri="{FF2B5EF4-FFF2-40B4-BE49-F238E27FC236}">
                  <a16:creationId xmlns:a16="http://schemas.microsoft.com/office/drawing/2014/main" id="{2B0B4EFB-CC2E-A044-A12B-CB45E5D34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872"/>
              <a:ext cx="86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0418" name="Text Box 18">
            <a:extLst>
              <a:ext uri="{FF2B5EF4-FFF2-40B4-BE49-F238E27FC236}">
                <a16:creationId xmlns:a16="http://schemas.microsoft.com/office/drawing/2014/main" id="{4319CC35-89AA-D248-AD51-A0BDDF221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1" y="6248400"/>
            <a:ext cx="29227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99CCFF"/>
                </a:solidFill>
              </a:rPr>
              <a:t>based on Onken et al. (2004)</a:t>
            </a:r>
          </a:p>
        </p:txBody>
      </p:sp>
      <p:sp>
        <p:nvSpPr>
          <p:cNvPr id="230419" name="Text Box 19">
            <a:extLst>
              <a:ext uri="{FF2B5EF4-FFF2-40B4-BE49-F238E27FC236}">
                <a16:creationId xmlns:a16="http://schemas.microsoft.com/office/drawing/2014/main" id="{2FE1BB76-02C7-6E42-B051-D4947B78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1066800"/>
            <a:ext cx="3612849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i="1" dirty="0">
                <a:solidFill>
                  <a:schemeClr val="tx2"/>
                </a:solidFill>
              </a:rPr>
              <a:t>M</a:t>
            </a:r>
            <a:r>
              <a:rPr lang="en-US" altLang="en-US" sz="2800" b="1" dirty="0">
                <a:solidFill>
                  <a:schemeClr val="tx2"/>
                </a:solidFill>
              </a:rPr>
              <a:t> = </a:t>
            </a:r>
            <a:r>
              <a:rPr lang="en-US" altLang="en-US" sz="2800" b="1" i="1" dirty="0">
                <a:solidFill>
                  <a:schemeClr val="tx2"/>
                </a:solidFill>
              </a:rPr>
              <a:t>f </a:t>
            </a:r>
            <a:r>
              <a:rPr lang="en-US" altLang="en-US" sz="2800" b="1" dirty="0">
                <a:solidFill>
                  <a:schemeClr val="tx2"/>
                </a:solidFill>
              </a:rPr>
              <a:t>(</a:t>
            </a:r>
            <a:r>
              <a:rPr lang="en-US" altLang="en-US" sz="2800" b="1" i="1" dirty="0" err="1">
                <a:solidFill>
                  <a:schemeClr val="tx2"/>
                </a:solidFill>
              </a:rPr>
              <a:t>c</a:t>
            </a:r>
            <a:r>
              <a:rPr lang="en-US" altLang="en-US" sz="3200" b="1" dirty="0" err="1">
                <a:solidFill>
                  <a:schemeClr val="tx2"/>
                </a:solidFill>
                <a:sym typeface="Symbol" pitchFamily="2" charset="2"/>
              </a:rPr>
              <a:t></a:t>
            </a:r>
            <a:r>
              <a:rPr lang="en-US" altLang="en-US" sz="2800" b="1" baseline="-25000" dirty="0" err="1">
                <a:solidFill>
                  <a:schemeClr val="tx2"/>
                </a:solidFill>
                <a:sym typeface="Symbol" pitchFamily="2" charset="2"/>
              </a:rPr>
              <a:t>cent</a:t>
            </a:r>
            <a:r>
              <a:rPr lang="en-US" altLang="en-US" sz="2800" b="1" i="1" dirty="0">
                <a:solidFill>
                  <a:schemeClr val="tx2"/>
                </a:solidFill>
                <a:sym typeface="Symbol" pitchFamily="2" charset="2"/>
              </a:rPr>
              <a:t> </a:t>
            </a:r>
            <a:r>
              <a:rPr lang="en-US" altLang="en-US" sz="2800" b="1" i="1" baseline="-25000" dirty="0">
                <a:solidFill>
                  <a:schemeClr val="tx2"/>
                </a:solidFill>
                <a:latin typeface="+mj-lt"/>
                <a:sym typeface="Symbol" pitchFamily="2" charset="2"/>
              </a:rPr>
              <a:t>line</a:t>
            </a:r>
            <a:r>
              <a:rPr lang="en-US" altLang="en-US" sz="2800" b="1" baseline="30000" dirty="0">
                <a:solidFill>
                  <a:schemeClr val="tx2"/>
                </a:solidFill>
                <a:sym typeface="Symbol" pitchFamily="2" charset="2"/>
              </a:rPr>
              <a:t>2</a:t>
            </a:r>
            <a:r>
              <a:rPr lang="en-US" altLang="en-US" sz="2800" b="1" dirty="0">
                <a:solidFill>
                  <a:schemeClr val="tx2"/>
                </a:solidFill>
              </a:rPr>
              <a:t> /</a:t>
            </a:r>
            <a:r>
              <a:rPr lang="en-US" altLang="en-US" sz="2800" b="1" i="1" dirty="0">
                <a:solidFill>
                  <a:schemeClr val="tx2"/>
                </a:solidFill>
              </a:rPr>
              <a:t>G</a:t>
            </a:r>
            <a:r>
              <a:rPr lang="en-US" altLang="en-US" sz="2800" b="1" dirty="0">
                <a:solidFill>
                  <a:schemeClr val="tx2"/>
                </a:solidFill>
              </a:rPr>
              <a:t>)</a:t>
            </a:r>
            <a:endParaRPr lang="en-US" altLang="en-US" b="1" i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b="1" i="1" dirty="0">
              <a:solidFill>
                <a:schemeClr val="tx2"/>
              </a:solidFill>
            </a:endParaRPr>
          </a:p>
          <a:p>
            <a:r>
              <a:rPr lang="en-US" altLang="en-US" sz="2800" b="1" i="1" dirty="0">
                <a:solidFill>
                  <a:schemeClr val="tx2"/>
                </a:solidFill>
              </a:rPr>
              <a:t>M</a:t>
            </a:r>
            <a:r>
              <a:rPr lang="en-US" altLang="en-US" sz="2800" b="1" dirty="0">
                <a:solidFill>
                  <a:schemeClr val="tx2"/>
                </a:solidFill>
              </a:rPr>
              <a:t> = </a:t>
            </a:r>
            <a:r>
              <a:rPr lang="en-US" altLang="en-US" sz="2800" b="1" i="1" dirty="0">
                <a:solidFill>
                  <a:schemeClr val="tx2"/>
                </a:solidFill>
              </a:rPr>
              <a:t>f </a:t>
            </a:r>
            <a:r>
              <a:rPr lang="en-US" altLang="en-US" sz="2800" b="1" dirty="0">
                <a:solidFill>
                  <a:schemeClr val="tx2"/>
                </a:solidFill>
              </a:rPr>
              <a:t>(</a:t>
            </a:r>
            <a:r>
              <a:rPr lang="en-US" altLang="en-US" sz="2800" b="1" i="1" dirty="0">
                <a:solidFill>
                  <a:schemeClr val="tx2"/>
                </a:solidFill>
              </a:rPr>
              <a:t>c</a:t>
            </a:r>
            <a:r>
              <a:rPr lang="en-US" altLang="en-US" sz="2800" b="1" dirty="0">
                <a:solidFill>
                  <a:schemeClr val="tx2"/>
                </a:solidFill>
                <a:sym typeface="Symbol" pitchFamily="2" charset="2"/>
              </a:rPr>
              <a:t></a:t>
            </a:r>
            <a:r>
              <a:rPr lang="en-US" altLang="en-US" sz="2800" b="1" baseline="-25000" dirty="0">
                <a:solidFill>
                  <a:schemeClr val="tx2"/>
                </a:solidFill>
                <a:sym typeface="Symbol" pitchFamily="2" charset="2"/>
              </a:rPr>
              <a:t>cent</a:t>
            </a:r>
            <a:r>
              <a:rPr lang="en-US" altLang="en-US" sz="2800" b="1" i="1" dirty="0">
                <a:solidFill>
                  <a:schemeClr val="tx2"/>
                </a:solidFill>
                <a:sym typeface="Symbol" pitchFamily="2" charset="2"/>
              </a:rPr>
              <a:t>FWHM</a:t>
            </a:r>
            <a:r>
              <a:rPr lang="en-US" altLang="en-US" sz="2800" b="1" baseline="30000" dirty="0">
                <a:solidFill>
                  <a:schemeClr val="tx2"/>
                </a:solidFill>
                <a:sym typeface="Symbol" pitchFamily="2" charset="2"/>
              </a:rPr>
              <a:t>2</a:t>
            </a:r>
            <a:r>
              <a:rPr lang="en-US" altLang="en-US" sz="2800" b="1" dirty="0">
                <a:solidFill>
                  <a:schemeClr val="tx2"/>
                </a:solidFill>
              </a:rPr>
              <a:t> /</a:t>
            </a:r>
            <a:r>
              <a:rPr lang="en-US" altLang="en-US" sz="2800" b="1" i="1" dirty="0">
                <a:solidFill>
                  <a:schemeClr val="tx2"/>
                </a:solidFill>
              </a:rPr>
              <a:t>G</a:t>
            </a:r>
            <a:r>
              <a:rPr lang="en-US" altLang="en-US" sz="2800" b="1" dirty="0">
                <a:solidFill>
                  <a:schemeClr val="tx2"/>
                </a:solidFill>
              </a:rPr>
              <a:t>)</a:t>
            </a:r>
            <a:endParaRPr lang="en-US" altLang="en-US" sz="2800" b="1" i="1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301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2211" y="0"/>
            <a:ext cx="1088857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Are Different Lines Consistent?  Does Kepler’s 3</a:t>
            </a:r>
            <a:r>
              <a:rPr lang="en-US" sz="3200" baseline="30000" dirty="0"/>
              <a:t>rd</a:t>
            </a:r>
            <a:r>
              <a:rPr lang="en-US" sz="3200" dirty="0"/>
              <a:t> Law Apply?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29400" y="1143000"/>
            <a:ext cx="3886200" cy="55626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Four well studied AGNs, RM of multiple emission lines shows the expected relationship (slope = -2) between time lags and velocities (note each of the three will have different central black hole masses).</a:t>
            </a:r>
          </a:p>
          <a:p>
            <a:pPr eaLnBrk="1" hangingPunct="1">
              <a:defRPr/>
            </a:pPr>
            <a:r>
              <a:rPr lang="en-US" sz="2400" dirty="0"/>
              <a:t>NGC7469: 8.4x10</a:t>
            </a:r>
            <a:r>
              <a:rPr lang="en-US" sz="2400" baseline="30000" dirty="0"/>
              <a:t>6</a:t>
            </a:r>
            <a:r>
              <a:rPr lang="en-US" sz="2400" dirty="0"/>
              <a:t> M</a:t>
            </a:r>
            <a:r>
              <a:rPr lang="en-US" sz="2400" baseline="-25000" dirty="0">
                <a:cs typeface="Arial" charset="0"/>
              </a:rPr>
              <a:t>☼</a:t>
            </a:r>
          </a:p>
          <a:p>
            <a:pPr eaLnBrk="1" hangingPunct="1">
              <a:defRPr/>
            </a:pPr>
            <a:r>
              <a:rPr lang="en-US" sz="2400" dirty="0"/>
              <a:t>NGC3783: 8.7x10</a:t>
            </a:r>
            <a:r>
              <a:rPr lang="en-US" sz="2400" baseline="30000" dirty="0"/>
              <a:t>6</a:t>
            </a:r>
            <a:r>
              <a:rPr lang="en-US" sz="2400" dirty="0"/>
              <a:t> M</a:t>
            </a:r>
            <a:r>
              <a:rPr lang="en-US" sz="2400" baseline="-25000" dirty="0">
                <a:cs typeface="Arial" charset="0"/>
              </a:rPr>
              <a:t>☼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NGC5548: 5.9x10</a:t>
            </a:r>
            <a:r>
              <a:rPr lang="en-US" sz="2400" baseline="30000" dirty="0"/>
              <a:t>7</a:t>
            </a:r>
            <a:r>
              <a:rPr lang="en-US" sz="2400" dirty="0"/>
              <a:t> M</a:t>
            </a:r>
            <a:r>
              <a:rPr lang="en-US" sz="2400" baseline="-25000" dirty="0">
                <a:cs typeface="Arial" charset="0"/>
              </a:rPr>
              <a:t>☼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3C 390.3:  3.2x10</a:t>
            </a:r>
            <a:r>
              <a:rPr lang="en-US" sz="2400" baseline="30000" dirty="0"/>
              <a:t>8</a:t>
            </a:r>
            <a:r>
              <a:rPr lang="en-US" sz="2400" dirty="0"/>
              <a:t> M</a:t>
            </a:r>
            <a:r>
              <a:rPr lang="en-US" sz="2400" baseline="-25000" dirty="0">
                <a:cs typeface="Arial" charset="0"/>
              </a:rPr>
              <a:t>☼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2908300" y="6049963"/>
            <a:ext cx="271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dirty="0"/>
              <a:t>Peterson (2011)</a:t>
            </a:r>
            <a:endParaRPr lang="el-GR" sz="2000" dirty="0"/>
          </a:p>
        </p:txBody>
      </p:sp>
      <p:pic>
        <p:nvPicPr>
          <p:cNvPr id="101380" name="Picture 5" descr="onkenpeterson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41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45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>
            <a:extLst>
              <a:ext uri="{FF2B5EF4-FFF2-40B4-BE49-F238E27FC236}">
                <a16:creationId xmlns:a16="http://schemas.microsoft.com/office/drawing/2014/main" id="{C1314610-238E-154D-B7B6-AD7D5BBCA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dirty="0"/>
              <a:t>Updated Radius-Luminosity Relationship</a:t>
            </a:r>
            <a:br>
              <a:rPr lang="en-US" altLang="en-US" sz="3200" dirty="0"/>
            </a:br>
            <a:r>
              <a:rPr lang="en-US" altLang="en-US" sz="3200" dirty="0"/>
              <a:t>(Bentz et al. 2013)</a:t>
            </a: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465CB633-51F7-7D43-8B4C-F99B17AC38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5334000"/>
            <a:ext cx="8686800" cy="1828800"/>
          </a:xfrm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>
                <a:cs typeface="Arial" panose="020B0604020202020204" pitchFamily="34" charset="0"/>
              </a:rPr>
              <a:t>Mentioned previously the Kaspi et al. (2000) result how R ~ L</a:t>
            </a:r>
            <a:r>
              <a:rPr lang="en-US" altLang="en-US" sz="2000" baseline="30000">
                <a:cs typeface="Arial" panose="020B0604020202020204" pitchFamily="34" charset="0"/>
              </a:rPr>
              <a:t>0.7</a:t>
            </a:r>
            <a:r>
              <a:rPr lang="en-US" altLang="en-US" sz="2000">
                <a:cs typeface="Arial" panose="020B0604020202020204" pitchFamily="34" charset="0"/>
              </a:rPr>
              <a:t> (above). Misty Bentz et al. (2006) showed that proper correction for host galaxy leads to a slope of 0.5!  This permits the possibility of using </a:t>
            </a:r>
            <a:r>
              <a:rPr lang="en-US" altLang="en-US" sz="2000" i="1">
                <a:cs typeface="Arial" panose="020B0604020202020204" pitchFamily="34" charset="0"/>
              </a:rPr>
              <a:t>single-epoch measurements</a:t>
            </a:r>
            <a:r>
              <a:rPr lang="en-US" altLang="en-US" sz="2000">
                <a:cs typeface="Arial" panose="020B0604020202020204" pitchFamily="34" charset="0"/>
              </a:rPr>
              <a:t> to estimate black hole masses – much easier!</a:t>
            </a:r>
          </a:p>
        </p:txBody>
      </p:sp>
      <p:pic>
        <p:nvPicPr>
          <p:cNvPr id="107524" name="Picture 1">
            <a:extLst>
              <a:ext uri="{FF2B5EF4-FFF2-40B4-BE49-F238E27FC236}">
                <a16:creationId xmlns:a16="http://schemas.microsoft.com/office/drawing/2014/main" id="{A12BC75A-7BDC-B048-96BB-AB488611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72" y="1142999"/>
            <a:ext cx="4039606" cy="405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779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80444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/>
              <a:t>A Decade of Reverberation Mapping of 3C 273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9686" y="5947229"/>
            <a:ext cx="8686800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Hydrogen broad line region size about 147 light-days, plus or minus 10%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59514" y="5516254"/>
            <a:ext cx="2971800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/>
              <a:t>Zhang et al. (2019)</a:t>
            </a:r>
            <a:endParaRPr lang="el-GR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E907-DD98-A243-A4F8-21DA3DE7E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50" y="804448"/>
            <a:ext cx="4644529" cy="45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1681-C5E0-CF49-899F-3FDC9131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 mass galaxy scaling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CC71-A747-4445-BD70-7CF9D759CE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luminosity vs.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4DFA1-3F48-DD4E-A626-47670B76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58" y="1417638"/>
            <a:ext cx="6543508" cy="4873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83B04-B8A9-7E42-867A-68FF93D09213}"/>
              </a:ext>
            </a:extLst>
          </p:cNvPr>
          <p:cNvSpPr txBox="1"/>
          <p:nvPr/>
        </p:nvSpPr>
        <p:spPr>
          <a:xfrm>
            <a:off x="7315200" y="1417638"/>
            <a:ext cx="406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McConnel et al. (2011) versions.</a:t>
            </a:r>
          </a:p>
          <a:p>
            <a:endParaRPr lang="en-US" dirty="0"/>
          </a:p>
          <a:p>
            <a:r>
              <a:rPr lang="en-US" dirty="0"/>
              <a:t>M-sigma relationship, and a variation of the “</a:t>
            </a:r>
            <a:r>
              <a:rPr lang="en-US" dirty="0" err="1"/>
              <a:t>Magorrian</a:t>
            </a:r>
            <a:r>
              <a:rPr lang="en-US" dirty="0"/>
              <a:t> relationship” which is black hole mass vs. bulge luminosity. </a:t>
            </a:r>
          </a:p>
          <a:p>
            <a:endParaRPr lang="en-US" dirty="0"/>
          </a:p>
          <a:p>
            <a:r>
              <a:rPr lang="en-US" dirty="0"/>
              <a:t>The central black hole mass is about 0.0015 that of the galaxy spheroidal component.  Implies host galaxy and black hole growth are related.  Studied under the term “AGN feedback.” </a:t>
            </a:r>
          </a:p>
          <a:p>
            <a:endParaRPr lang="en-US" dirty="0"/>
          </a:p>
          <a:p>
            <a:r>
              <a:rPr lang="en-US" dirty="0"/>
              <a:t>Big galaxies have big black holes, small galaxies have small black holes.  Not profound, but unexpected by theorists.</a:t>
            </a:r>
          </a:p>
        </p:txBody>
      </p:sp>
    </p:spTree>
    <p:extLst>
      <p:ext uri="{BB962C8B-B14F-4D97-AF65-F5344CB8AC3E}">
        <p14:creationId xmlns:p14="http://schemas.microsoft.com/office/powerpoint/2010/main" val="405946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56167"/>
            <a:ext cx="7924800" cy="761471"/>
          </a:xfrm>
        </p:spPr>
        <p:txBody>
          <a:bodyPr/>
          <a:lstStyle/>
          <a:p>
            <a:pPr algn="ctr"/>
            <a:r>
              <a:rPr lang="en-US" dirty="0"/>
              <a:t>“Gargantua” from </a:t>
            </a:r>
            <a:r>
              <a:rPr lang="en-US" i="1" dirty="0"/>
              <a:t>Interstellar</a:t>
            </a:r>
            <a:r>
              <a:rPr lang="en-US" dirty="0"/>
              <a:t>	</a:t>
            </a:r>
          </a:p>
        </p:txBody>
      </p:sp>
      <p:pic>
        <p:nvPicPr>
          <p:cNvPr id="4" name="Content Placeholder 3" descr="gargantua_by_kvikki-d8777dk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18309"/>
          <a:stretch>
            <a:fillRect/>
          </a:stretch>
        </p:blipFill>
        <p:spPr>
          <a:xfrm>
            <a:off x="1676400" y="1642587"/>
            <a:ext cx="9245600" cy="4150201"/>
          </a:xfrm>
        </p:spPr>
      </p:pic>
      <p:sp>
        <p:nvSpPr>
          <p:cNvPr id="5" name="TextBox 4"/>
          <p:cNvSpPr txBox="1"/>
          <p:nvPr/>
        </p:nvSpPr>
        <p:spPr>
          <a:xfrm>
            <a:off x="4460972" y="6017738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 Million Solar Masses</a:t>
            </a:r>
          </a:p>
        </p:txBody>
      </p:sp>
    </p:spTree>
    <p:extLst>
      <p:ext uri="{BB962C8B-B14F-4D97-AF65-F5344CB8AC3E}">
        <p14:creationId xmlns:p14="http://schemas.microsoft.com/office/powerpoint/2010/main" val="182462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15" y="656167"/>
            <a:ext cx="11273589" cy="140123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More Scientifically Accurate “Gargantua” from </a:t>
            </a:r>
            <a:r>
              <a:rPr lang="en-US" i="1" dirty="0"/>
              <a:t>Interstellar </a:t>
            </a:r>
            <a:r>
              <a:rPr lang="en-US" dirty="0"/>
              <a:t>(James et al. 2015)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967" y="5620696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 Million Solar Masses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02F1FE-FCD1-8E40-AE83-2812943A9C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2057400"/>
            <a:ext cx="7192601" cy="3352801"/>
          </a:xfrm>
        </p:spPr>
      </p:pic>
    </p:spTree>
    <p:extLst>
      <p:ext uri="{BB962C8B-B14F-4D97-AF65-F5344CB8AC3E}">
        <p14:creationId xmlns:p14="http://schemas.microsoft.com/office/powerpoint/2010/main" val="214855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7" y="206830"/>
            <a:ext cx="12059653" cy="12108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real thing: </a:t>
            </a:r>
            <a:br>
              <a:rPr lang="en-US" dirty="0"/>
            </a:br>
            <a:r>
              <a:rPr lang="en-US" dirty="0"/>
              <a:t>M87 with the Event Horizon Telescope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273" y="6017738"/>
            <a:ext cx="750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~6 Billion Solar Masses, about 40 micro-arcseconds across!</a:t>
            </a:r>
          </a:p>
        </p:txBody>
      </p:sp>
      <p:pic>
        <p:nvPicPr>
          <p:cNvPr id="5122" name="Picture 2" descr="A dark spot surrounded by doughnut shaped orange-yellow ring">
            <a:extLst>
              <a:ext uri="{FF2B5EF4-FFF2-40B4-BE49-F238E27FC236}">
                <a16:creationId xmlns:a16="http://schemas.microsoft.com/office/drawing/2014/main" id="{7B72D020-F3CB-A24E-B6CD-C92A0CF2F57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8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ile:Black hole - Messier 87 (cropped).jpg">
            <a:extLst>
              <a:ext uri="{FF2B5EF4-FFF2-40B4-BE49-F238E27FC236}">
                <a16:creationId xmlns:a16="http://schemas.microsoft.com/office/drawing/2014/main" id="{4ED73DC2-4F49-2F4B-8E88-F03395502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7" t="31054" r="32313" b="42518"/>
          <a:stretch/>
        </p:blipFill>
        <p:spPr bwMode="auto">
          <a:xfrm>
            <a:off x="1524002" y="868011"/>
            <a:ext cx="71293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B2B20D-1826-B24E-9D1C-177524D6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9419" y="857250"/>
            <a:ext cx="6029459" cy="51650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3B3455-4CC9-2842-AA81-975E1FE9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182861"/>
            <a:ext cx="9144000" cy="68266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  Science &amp; Science Fiction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E5469-9AA7-7F45-90B7-03309DB7E35B}"/>
              </a:ext>
            </a:extLst>
          </p:cNvPr>
          <p:cNvSpPr/>
          <p:nvPr/>
        </p:nvSpPr>
        <p:spPr>
          <a:xfrm>
            <a:off x="1524002" y="5410084"/>
            <a:ext cx="405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M87: Event Horizon Telescope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A8A50F-7DEA-7043-9E69-F76DE2F15083}"/>
              </a:ext>
            </a:extLst>
          </p:cNvPr>
          <p:cNvSpPr/>
          <p:nvPr/>
        </p:nvSpPr>
        <p:spPr>
          <a:xfrm>
            <a:off x="5579419" y="5380159"/>
            <a:ext cx="497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Double Negative artists/DNGR/</a:t>
            </a:r>
            <a:r>
              <a:rPr lang="en-US" baseline="30000" dirty="0">
                <a:solidFill>
                  <a:schemeClr val="bg1"/>
                </a:solidFill>
                <a:latin typeface="Helvetica" pitchFamily="2" charset="0"/>
              </a:rPr>
              <a:t>TM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&amp; </a:t>
            </a: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© Warner Bros. Entertainment (2014)</a:t>
            </a:r>
          </a:p>
        </p:txBody>
      </p:sp>
    </p:spTree>
    <p:extLst>
      <p:ext uri="{BB962C8B-B14F-4D97-AF65-F5344CB8AC3E}">
        <p14:creationId xmlns:p14="http://schemas.microsoft.com/office/powerpoint/2010/main" val="129014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51444</TotalTime>
  <Words>1956</Words>
  <Application>Microsoft Macintosh PowerPoint</Application>
  <PresentationFormat>Widescreen</PresentationFormat>
  <Paragraphs>257</Paragraphs>
  <Slides>47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Helvetica</vt:lpstr>
      <vt:lpstr>Symbol</vt:lpstr>
      <vt:lpstr>Tahoma</vt:lpstr>
      <vt:lpstr>Times New Roman</vt:lpstr>
      <vt:lpstr>Office Theme</vt:lpstr>
      <vt:lpstr>Equation</vt:lpstr>
      <vt:lpstr>ASTR 2320 General Astronomy II</vt:lpstr>
      <vt:lpstr>The Water Maser Disk in NGC 4258</vt:lpstr>
      <vt:lpstr>Hubble Doing its Job for Other Galaxies</vt:lpstr>
      <vt:lpstr>ALMA Resolves Molecular Gas (CO) in NGC 1332</vt:lpstr>
      <vt:lpstr>Black hole mass galaxy scaling relationships</vt:lpstr>
      <vt:lpstr>“Gargantua” from Interstellar </vt:lpstr>
      <vt:lpstr>More Scientifically Accurate “Gargantua” from Interstellar (James et al. 2015)</vt:lpstr>
      <vt:lpstr>The real thing:  M87 with the Event Horizon Telescope</vt:lpstr>
      <vt:lpstr>  Science &amp; Science Fiction</vt:lpstr>
      <vt:lpstr>Quasars and AGNs</vt:lpstr>
      <vt:lpstr>“Quasar” 3C 273, Zoomed In…</vt:lpstr>
      <vt:lpstr>Maarten Schmidt used the Palomar 200” to get spectra, wanted faint “jet” but only 10” from bright 13 mag “star”…what are the lines?</vt:lpstr>
      <vt:lpstr>Maarten Schmidt (2011):</vt:lpstr>
      <vt:lpstr>A modern spectrum from Thompson (1992) using McDonald Observatory 2.1 meter</vt:lpstr>
      <vt:lpstr>3C 273 Redshift</vt:lpstr>
      <vt:lpstr>Interpret Redshift as Cosmological (Hubble 1929)</vt:lpstr>
      <vt:lpstr>Distance to 3C 273</vt:lpstr>
      <vt:lpstr>Distance to 3C 273</vt:lpstr>
      <vt:lpstr>Absolute Magnitude/Luminosity of 3C 273</vt:lpstr>
      <vt:lpstr>Absolute Magnitude/Luminosity of 3C 273</vt:lpstr>
      <vt:lpstr>Absolute Magnitude/Luminosity of 3C 273</vt:lpstr>
      <vt:lpstr>Absolute Magnitude/Luminosity of 3C 273</vt:lpstr>
      <vt:lpstr>Absolute Magnitude/Luminosity of 3C 273</vt:lpstr>
      <vt:lpstr>Maarten Schmidt “Solves Quasars!”</vt:lpstr>
      <vt:lpstr>More Generally, Active Galactic Nuclei:  AGNs</vt:lpstr>
      <vt:lpstr>NGC4151 with a range of exposures</vt:lpstr>
      <vt:lpstr>Many Views of Radio Galaxy Centaurus A</vt:lpstr>
      <vt:lpstr>Quasars: like blue stars, hint of host galaxies</vt:lpstr>
      <vt:lpstr>The AGN “Zoo”</vt:lpstr>
      <vt:lpstr>Spectra of Stars, Spectra of AGNs</vt:lpstr>
      <vt:lpstr>Quasar Redshifts</vt:lpstr>
      <vt:lpstr>Quasar Spectral Energy Distributions (SEDs) Shang, Brotherton, et al. (2011)</vt:lpstr>
      <vt:lpstr>Quasar Spectral Energy Distribution  (AKA SED) along with physical components responsible for each regime.  Note the axes and units.  Note also the difference between radio-loud and radio quiet.  There is a tab on NASA’s NED for the SED.  Why is the far UV “Largely unobservable?”</vt:lpstr>
      <vt:lpstr>Unified Models (Physical Components, Orientation)</vt:lpstr>
      <vt:lpstr>Luminosities and Energetics</vt:lpstr>
      <vt:lpstr>Eddington Luminosity and Eddington Ratio</vt:lpstr>
      <vt:lpstr>Eddington Luminosity and Eddington Ratio</vt:lpstr>
      <vt:lpstr>Eddington Ratio</vt:lpstr>
      <vt:lpstr>Accretion Disk and the Big Blue Bump</vt:lpstr>
      <vt:lpstr>PowerPoint Presentation</vt:lpstr>
      <vt:lpstr>PowerPoint Presentation</vt:lpstr>
      <vt:lpstr>WIRO Reverberation Mapping</vt:lpstr>
      <vt:lpstr>More WIRO Reverberation Mapping</vt:lpstr>
      <vt:lpstr>Calibration of the Reverberation Mass Scale (Onken et al. 2004)</vt:lpstr>
      <vt:lpstr>Are Different Lines Consistent?  Does Kepler’s 3rd Law Apply?</vt:lpstr>
      <vt:lpstr>Updated Radius-Luminosity Relationship (Bentz et al. 2013)</vt:lpstr>
      <vt:lpstr>A Decade of Reverberation Mapping of 3C 273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89</cp:revision>
  <dcterms:created xsi:type="dcterms:W3CDTF">2019-04-06T11:23:24Z</dcterms:created>
  <dcterms:modified xsi:type="dcterms:W3CDTF">2025-04-24T07:27:41Z</dcterms:modified>
</cp:coreProperties>
</file>