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306" r:id="rId4"/>
    <p:sldId id="307" r:id="rId5"/>
    <p:sldId id="308" r:id="rId6"/>
    <p:sldId id="309" r:id="rId7"/>
    <p:sldId id="311" r:id="rId8"/>
    <p:sldId id="310" r:id="rId9"/>
    <p:sldId id="314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2"/>
    <p:restoredTop sz="94690"/>
  </p:normalViewPr>
  <p:slideViewPr>
    <p:cSldViewPr snapToGrid="0" snapToObjects="1">
      <p:cViewPr varScale="1">
        <p:scale>
          <a:sx n="89" d="100"/>
          <a:sy n="89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SN95WX1NA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1992ApJS...81..865S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j7KWM-PfQ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EtlJCfaxd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n.wikipedia.org/wiki/Metallicit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14 – Stellar spectra and the Hertzsprung-Russell diagram</a:t>
            </a:r>
          </a:p>
          <a:p>
            <a:r>
              <a:rPr lang="en-US" dirty="0"/>
              <a:t>(Chapter 14 Dobson, Chapter 14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“If a picture is worth a thousand words, a spectrum is worth a thousand pictures.” --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F0E71-CF17-3B42-A772-00172DB6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9" y="760312"/>
            <a:ext cx="5991269" cy="4677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51" y="0"/>
            <a:ext cx="10515600" cy="925975"/>
          </a:xfrm>
        </p:spPr>
        <p:txBody>
          <a:bodyPr>
            <a:normAutofit/>
          </a:bodyPr>
          <a:lstStyle/>
          <a:p>
            <a:r>
              <a:rPr lang="en-US" dirty="0"/>
              <a:t>Cluster CMDs – stars are similar distances.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7" y="5603701"/>
            <a:ext cx="11579245" cy="1124914"/>
          </a:xfrm>
        </p:spPr>
        <p:txBody>
          <a:bodyPr>
            <a:normAutofit/>
          </a:bodyPr>
          <a:lstStyle/>
          <a:p>
            <a:r>
              <a:rPr lang="en-US" dirty="0"/>
              <a:t>Left: Pleiades (open cluster). Right: M15 (globular cluster).  Distances?</a:t>
            </a:r>
          </a:p>
          <a:p>
            <a:r>
              <a:rPr lang="en-US" dirty="0">
                <a:hlinkClick r:id="rId3"/>
              </a:rPr>
              <a:t>Globular cluster HST animation </a:t>
            </a:r>
            <a:r>
              <a:rPr lang="en-US" dirty="0"/>
              <a:t>by my college lab partner Jay Anderson.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86E6F-255A-4E48-8803-E768A18A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21" y="760312"/>
            <a:ext cx="5857641" cy="487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2377-C351-EE40-85F5-BC0AE934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858" y="925975"/>
            <a:ext cx="1750253" cy="1261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E44FC-8F8A-824E-85DA-E23B43987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774" y="3993266"/>
            <a:ext cx="1565868" cy="11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6031857" cy="4884516"/>
          </a:xfrm>
        </p:spPr>
        <p:txBody>
          <a:bodyPr>
            <a:normAutofit/>
          </a:bodyPr>
          <a:lstStyle/>
          <a:p>
            <a:r>
              <a:rPr lang="en-US" dirty="0"/>
              <a:t>Another way to plot a spectrum: continuum-normalized over a small wavelength range.  </a:t>
            </a:r>
          </a:p>
          <a:p>
            <a:r>
              <a:rPr lang="en-US" dirty="0"/>
              <a:t>Typical stellar absorption lines have a core and wings that make a symmetric profile.</a:t>
            </a:r>
          </a:p>
          <a:p>
            <a:r>
              <a:rPr lang="en-US" dirty="0"/>
              <a:t>Strength of the absorption general measured as Equivalent Width (EW) measured in Angstroms.</a:t>
            </a:r>
          </a:p>
          <a:p>
            <a:r>
              <a:rPr lang="en-US" dirty="0"/>
              <a:t>Different species, transitions, vary.  Lines can be blended.  SNR is an issue.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A45C-B054-FA48-B92F-B2252FD1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33" y="1366777"/>
            <a:ext cx="5003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potentials: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5167312"/>
            <a:ext cx="11217316" cy="1273215"/>
          </a:xfrm>
        </p:spPr>
        <p:txBody>
          <a:bodyPr>
            <a:normAutofit/>
          </a:bodyPr>
          <a:lstStyle/>
          <a:p>
            <a:r>
              <a:rPr lang="en-US" dirty="0"/>
              <a:t>To have a strong absorption line, need to have an element in proper state to absorb a photon.  For instance, ionization state, usually temperature related.  Also relative abundances important.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4A13B-4C25-DC4D-94D7-6425C245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1873250"/>
            <a:ext cx="101219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FB349-6E22-D34C-A37A-0D0C6C7C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7" y="1574158"/>
            <a:ext cx="5671595" cy="4585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1127" cy="1325563"/>
          </a:xfrm>
        </p:spPr>
        <p:txBody>
          <a:bodyPr/>
          <a:lstStyle/>
          <a:p>
            <a:r>
              <a:rPr lang="en-US" dirty="0"/>
              <a:t>Stellar Spectra – absorption lines -- broadening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8" y="1574157"/>
            <a:ext cx="6215605" cy="5185457"/>
          </a:xfrm>
        </p:spPr>
        <p:txBody>
          <a:bodyPr>
            <a:normAutofit/>
          </a:bodyPr>
          <a:lstStyle/>
          <a:p>
            <a:r>
              <a:rPr lang="en-US" dirty="0"/>
              <a:t>Natural broadening.  Due to quantum effects like Heisenberg Uncertainty Principle for Energy and Time.  </a:t>
            </a:r>
          </a:p>
          <a:p>
            <a:endParaRPr lang="en-US" dirty="0"/>
          </a:p>
          <a:p>
            <a:r>
              <a:rPr lang="en-US" dirty="0"/>
              <a:t>Doppler broadening.  Stars rotate.  Also turbulence and temperature effects.  (See figure.)</a:t>
            </a:r>
          </a:p>
          <a:p>
            <a:r>
              <a:rPr lang="en-US" dirty="0"/>
              <a:t>Pressure broadening.  High gravity stars have high pressure/density and broader lines due to electrical interactions of the atoms in the atmosphere.  One way to ID giant stars.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0029A-EB43-A345-8EA2-0CD3A3FE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086" y="2780335"/>
            <a:ext cx="1408309" cy="6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28139" cy="717630"/>
          </a:xfrm>
        </p:spPr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6036198"/>
            <a:ext cx="11228890" cy="821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 strengths as a function of effective temperature for main sequence stars of roughly solar composition.  Why H peaks for mid-temp stars?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48D4-54B0-CE48-9262-E4A9635B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543" y="654280"/>
            <a:ext cx="7689449" cy="54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2453833"/>
          </a:xfrm>
        </p:spPr>
        <p:txBody>
          <a:bodyPr>
            <a:normAutofit/>
          </a:bodyPr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Mnemonics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C73AE5-A58A-1B40-8B55-9C3B47CEB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639" y="147668"/>
            <a:ext cx="8193912" cy="6585233"/>
          </a:xfrm>
        </p:spPr>
      </p:pic>
    </p:spTree>
    <p:extLst>
      <p:ext uri="{BB962C8B-B14F-4D97-AF65-F5344CB8AC3E}">
        <p14:creationId xmlns:p14="http://schemas.microsoft.com/office/powerpoint/2010/main" val="415962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1325563"/>
          </a:xfrm>
        </p:spPr>
        <p:txBody>
          <a:bodyPr/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2A63D-9AB8-114C-B5A0-61FEED8D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20" y="315893"/>
            <a:ext cx="7832830" cy="63858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84F1-CB4E-224C-A940-4D44B429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6" y="1825625"/>
            <a:ext cx="236798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</a:t>
            </a:r>
            <a:r>
              <a:rPr lang="en-US" dirty="0">
                <a:hlinkClick r:id="rId3"/>
              </a:rPr>
              <a:t>Silva &amp; Cornell 1992, ApJS, 81, 865.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NASA ADS to find papers!</a:t>
            </a:r>
          </a:p>
          <a:p>
            <a:pPr marL="0" indent="0">
              <a:buNone/>
            </a:pPr>
            <a:r>
              <a:rPr lang="en-US" dirty="0"/>
              <a:t>Let’s check it out.</a:t>
            </a:r>
          </a:p>
        </p:txBody>
      </p:sp>
    </p:spTree>
    <p:extLst>
      <p:ext uri="{BB962C8B-B14F-4D97-AF65-F5344CB8AC3E}">
        <p14:creationId xmlns:p14="http://schemas.microsoft.com/office/powerpoint/2010/main" val="296241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HR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89CE-963B-7244-A99C-C19E04BB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978" y="127000"/>
            <a:ext cx="6642100" cy="6731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8" y="1574158"/>
            <a:ext cx="5198480" cy="48845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Orange: brightest stars in our sky;</a:t>
            </a:r>
          </a:p>
          <a:p>
            <a:r>
              <a:rPr lang="en-US" dirty="0"/>
              <a:t>Blue: nearby (≾10 pc) bright stars;</a:t>
            </a:r>
          </a:p>
          <a:p>
            <a:r>
              <a:rPr lang="en-US" dirty="0"/>
              <a:t>Gray: nearest (≾8 pc) stars;</a:t>
            </a:r>
          </a:p>
          <a:p>
            <a:r>
              <a:rPr lang="en-US" dirty="0"/>
              <a:t>plus 2 </a:t>
            </a:r>
            <a:r>
              <a:rPr lang="en-US" dirty="0" err="1"/>
              <a:t>wd</a:t>
            </a:r>
            <a:r>
              <a:rPr lang="en-US" dirty="0"/>
              <a:t> companions.</a:t>
            </a:r>
          </a:p>
          <a:p>
            <a:r>
              <a:rPr lang="en-US" dirty="0"/>
              <a:t>The Sun is a G2 V star, M</a:t>
            </a:r>
            <a:r>
              <a:rPr lang="en-US" baseline="-25000" dirty="0"/>
              <a:t>V</a:t>
            </a:r>
            <a:r>
              <a:rPr lang="en-US" dirty="0"/>
              <a:t> ~4.8.</a:t>
            </a:r>
          </a:p>
          <a:p>
            <a:r>
              <a:rPr lang="en-US" dirty="0"/>
              <a:t>Note Luminosity Classes (I-V)</a:t>
            </a:r>
          </a:p>
          <a:p>
            <a:r>
              <a:rPr lang="en-US" dirty="0">
                <a:hlinkClick r:id="rId3"/>
              </a:rPr>
              <a:t>A brief video </a:t>
            </a:r>
            <a:r>
              <a:rPr lang="en-US" dirty="0"/>
              <a:t>developing the HR Diagram.</a:t>
            </a:r>
          </a:p>
          <a:p>
            <a:r>
              <a:rPr lang="en-US" dirty="0">
                <a:hlinkClick r:id="rId4"/>
              </a:rPr>
              <a:t>A simple but good video </a:t>
            </a:r>
            <a:r>
              <a:rPr lang="en-US" dirty="0"/>
              <a:t>explaining some conceptual features of the HR diagram.</a:t>
            </a:r>
          </a:p>
        </p:txBody>
      </p:sp>
    </p:spTree>
    <p:extLst>
      <p:ext uri="{BB962C8B-B14F-4D97-AF65-F5344CB8AC3E}">
        <p14:creationId xmlns:p14="http://schemas.microsoft.com/office/powerpoint/2010/main" val="3635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67E7-97CB-554A-BF10-EC88573A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Stellar Metallicity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CFCA9-FA80-FF4C-8D4F-ADB58D4B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407"/>
            <a:ext cx="10852230" cy="50844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Metallicity</a:t>
            </a:r>
            <a:r>
              <a:rPr lang="en-US" dirty="0"/>
              <a:t> (Z) is the mass fraction of metals.  X+Y+Z = 1.  Sun: Z=0.0134.</a:t>
            </a:r>
          </a:p>
          <a:p>
            <a:r>
              <a:rPr lang="en-US" dirty="0"/>
              <a:t>Also used is the Fe/H ratio of a star relative to the sun: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Population I stars similar to sun.  Pop II low metallicity.  Pop III sort of hypothetical – think they were the first generation of stars.</a:t>
            </a:r>
          </a:p>
          <a:p>
            <a:r>
              <a:rPr lang="en-US" dirty="0"/>
              <a:t>Metallicity has some effect on a star’s observable properties, can change color and effective temperature, for instance, due to line blanketing.  </a:t>
            </a:r>
          </a:p>
          <a:p>
            <a:r>
              <a:rPr lang="en-US" dirty="0"/>
              <a:t>Note also the tables of stellar properties at the end of the chapter 14.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A38BC-F8CC-E74B-9A6D-7B59506E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72625"/>
            <a:ext cx="2895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2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24163</TotalTime>
  <Words>515</Words>
  <Application>Microsoft Macintosh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ASTR 2320  General Astronomy II</vt:lpstr>
      <vt:lpstr>Stellar Spectra – absorption lines</vt:lpstr>
      <vt:lpstr>Ionization potentials:</vt:lpstr>
      <vt:lpstr>Stellar Spectra – absorption lines -- broadening</vt:lpstr>
      <vt:lpstr>Stellar Spectra – absorption lines</vt:lpstr>
      <vt:lpstr>Stellar  Types  Mnemonics</vt:lpstr>
      <vt:lpstr>Stellar  Types</vt:lpstr>
      <vt:lpstr>The HR Diagram</vt:lpstr>
      <vt:lpstr>An aside: Stellar Metallicity</vt:lpstr>
      <vt:lpstr>Cluster CMDs – stars are similar distances.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308</cp:revision>
  <dcterms:created xsi:type="dcterms:W3CDTF">2019-01-24T05:30:55Z</dcterms:created>
  <dcterms:modified xsi:type="dcterms:W3CDTF">2021-02-18T08:16:23Z</dcterms:modified>
</cp:coreProperties>
</file>