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83" r:id="rId4"/>
    <p:sldId id="257" r:id="rId5"/>
    <p:sldId id="286" r:id="rId6"/>
    <p:sldId id="281" r:id="rId7"/>
    <p:sldId id="285" r:id="rId8"/>
    <p:sldId id="284" r:id="rId9"/>
    <p:sldId id="287" r:id="rId10"/>
    <p:sldId id="268" r:id="rId11"/>
    <p:sldId id="288" r:id="rId12"/>
    <p:sldId id="291" r:id="rId13"/>
    <p:sldId id="290" r:id="rId14"/>
    <p:sldId id="292" r:id="rId15"/>
    <p:sldId id="293" r:id="rId16"/>
    <p:sldId id="294" r:id="rId17"/>
    <p:sldId id="295" r:id="rId18"/>
    <p:sldId id="296" r:id="rId19"/>
    <p:sldId id="289" r:id="rId20"/>
    <p:sldId id="297" r:id="rId21"/>
    <p:sldId id="299" r:id="rId22"/>
    <p:sldId id="298" r:id="rId23"/>
    <p:sldId id="300" r:id="rId24"/>
    <p:sldId id="301" r:id="rId25"/>
    <p:sldId id="302" r:id="rId26"/>
    <p:sldId id="303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72"/>
    <p:restoredTop sz="94559"/>
  </p:normalViewPr>
  <p:slideViewPr>
    <p:cSldViewPr snapToGrid="0" snapToObjects="1">
      <p:cViewPr varScale="1">
        <p:scale>
          <a:sx n="89" d="100"/>
          <a:sy n="89" d="100"/>
        </p:scale>
        <p:origin x="192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ass%E2%80%93luminosity_relation" TargetMode="External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Mass%E2%80%93luminosity_relation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stro.keele.ac.uk/jkt/links/binaries.html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hyperphysics.phy-astr.gsu.edu/hbase/orbv.html" TargetMode="External"/><Relationship Id="rId2" Type="http://schemas.openxmlformats.org/officeDocument/2006/relationships/hyperlink" Target="https://en.wikipedia.org/wiki/Barycenter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1087" y="1689100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1087" y="4287838"/>
            <a:ext cx="9144000" cy="1655762"/>
          </a:xfrm>
        </p:spPr>
        <p:txBody>
          <a:bodyPr/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Binary Stars</a:t>
            </a:r>
          </a:p>
        </p:txBody>
      </p:sp>
      <p:pic>
        <p:nvPicPr>
          <p:cNvPr id="1026" name="Picture 2" descr="The spectacular binary sunset of Tatooine.">
            <a:extLst>
              <a:ext uri="{FF2B5EF4-FFF2-40B4-BE49-F238E27FC236}">
                <a16:creationId xmlns:a16="http://schemas.microsoft.com/office/drawing/2014/main" id="{A3A68ECC-BDBA-434C-B1EE-7BB6D89A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0"/>
            <a:ext cx="4324350" cy="288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870448-91E4-FC41-8A27-C86550013F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45" y="1102419"/>
            <a:ext cx="5816600" cy="28067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Spectroscopic Binaries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831220"/>
            <a:ext cx="10829081" cy="2812648"/>
          </a:xfrm>
        </p:spPr>
        <p:txBody>
          <a:bodyPr>
            <a:normAutofit/>
          </a:bodyPr>
          <a:lstStyle/>
          <a:p>
            <a:r>
              <a:rPr lang="en-US" dirty="0"/>
              <a:t>The wavelengths of the double absorption lines will change with time and have a period the same as the orbit period.</a:t>
            </a:r>
          </a:p>
          <a:p>
            <a:r>
              <a:rPr lang="en-US" dirty="0"/>
              <a:t>There are redshifts and blueshifts due to the Doppler effect.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D22E42-F1DA-584F-80D1-D95C0B6B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309" y="5328695"/>
            <a:ext cx="3535905" cy="90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83956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Spectroscopic Binary animated gif from Rick </a:t>
            </a:r>
            <a:r>
              <a:rPr lang="en-US" dirty="0" err="1"/>
              <a:t>Pogge</a:t>
            </a:r>
            <a:r>
              <a:rPr lang="en-US" dirty="0"/>
              <a:t> @Ohio State</a:t>
            </a:r>
          </a:p>
        </p:txBody>
      </p:sp>
      <p:pic>
        <p:nvPicPr>
          <p:cNvPr id="6146" name="Picture 2" descr="http://www.astronomy.ohio-state.edu/~pogge/TeachRes/Movies162/spanim.gif">
            <a:extLst>
              <a:ext uri="{FF2B5EF4-FFF2-40B4-BE49-F238E27FC236}">
                <a16:creationId xmlns:a16="http://schemas.microsoft.com/office/drawing/2014/main" id="{C2178BF1-E4B6-3942-9881-AE1894134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15" y="1282572"/>
            <a:ext cx="4454968" cy="4454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9805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Orbital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4978400"/>
            <a:ext cx="10667036" cy="154972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velocity curve for spectroscopic binary with circular orbits, 90 degree inclination, and 3:1 mass ratio.  What does “phase” mean?  Why is the velocity ratio the inverse of the mass ratio?  (Hint: Use center of mass equation and velocity equation for circular orbit.)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CFDA27-C3BF-384B-AA09-83D29338D0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604" y="1739662"/>
            <a:ext cx="5017389" cy="32387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9C40C5-F2BA-FD46-9089-28B1A05BA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27" y="1739662"/>
            <a:ext cx="6184900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207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Inclination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49784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Projected velocity is not full velocity, but only v sin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Inferred separation will be a sin </a:t>
            </a:r>
            <a:r>
              <a:rPr lang="en-US" dirty="0" err="1"/>
              <a:t>i</a:t>
            </a:r>
            <a:r>
              <a:rPr lang="en-US" dirty="0"/>
              <a:t>. </a:t>
            </a:r>
          </a:p>
          <a:p>
            <a:r>
              <a:rPr lang="en-US" dirty="0"/>
              <a:t>Inferred mass will be M sin </a:t>
            </a:r>
            <a:r>
              <a:rPr lang="en-US" dirty="0" err="1"/>
              <a:t>i</a:t>
            </a:r>
            <a:r>
              <a:rPr lang="en-US" dirty="0"/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2E890A-E726-7247-8B78-653292AF1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445" y="1526740"/>
            <a:ext cx="6222944" cy="345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3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AC62E0-C484-1B4F-84F0-B9184D56DF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733" y="1526740"/>
            <a:ext cx="6805267" cy="35659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Eccentricity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0927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Eccentricity here is 0.714 (that’s a ratio of a : b = 4 : 2.8)</a:t>
            </a:r>
          </a:p>
          <a:p>
            <a:r>
              <a:rPr lang="en-US" dirty="0"/>
              <a:t>Consider Kepler’s 2</a:t>
            </a:r>
            <a:r>
              <a:rPr lang="en-US" baseline="30000" dirty="0"/>
              <a:t>nd</a:t>
            </a:r>
            <a:r>
              <a:rPr lang="en-US" dirty="0"/>
              <a:t> law.  Equal area in equal time.</a:t>
            </a:r>
          </a:p>
        </p:txBody>
      </p:sp>
    </p:spTree>
    <p:extLst>
      <p:ext uri="{BB962C8B-B14F-4D97-AF65-F5344CB8AC3E}">
        <p14:creationId xmlns:p14="http://schemas.microsoft.com/office/powerpoint/2010/main" val="9604221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Spectroscopic Binaries: </a:t>
            </a:r>
            <a:br>
              <a:rPr lang="en-US" dirty="0"/>
            </a:br>
            <a:r>
              <a:rPr lang="en-US" dirty="0"/>
              <a:t>Dependence on Eccentricity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092700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Eccentricity here is 0.714 (that’s a ratio of a : b = 4 : 2.8)</a:t>
            </a:r>
          </a:p>
          <a:p>
            <a:r>
              <a:rPr lang="en-US" dirty="0"/>
              <a:t>Consider Kepler’s 2</a:t>
            </a:r>
            <a:r>
              <a:rPr lang="en-US" baseline="30000" dirty="0"/>
              <a:t>nd</a:t>
            </a:r>
            <a:r>
              <a:rPr lang="en-US" dirty="0"/>
              <a:t> law.</a:t>
            </a:r>
          </a:p>
          <a:p>
            <a:r>
              <a:rPr lang="en-US" b="1" dirty="0"/>
              <a:t>Left</a:t>
            </a:r>
            <a:r>
              <a:rPr lang="en-US" dirty="0"/>
              <a:t>: orbit seen end on.  </a:t>
            </a:r>
            <a:r>
              <a:rPr lang="en-US" b="1" dirty="0"/>
              <a:t>Right</a:t>
            </a:r>
            <a:r>
              <a:rPr lang="en-US" dirty="0"/>
              <a:t>: Orbit seen sideways.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ABCC556-C3BD-8846-8F3E-1991E0A473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452" y="1525458"/>
            <a:ext cx="5435521" cy="34188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AB4CD0-C9E4-E647-9DF2-25EA29CAD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741" y="1526740"/>
            <a:ext cx="4508500" cy="341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70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CB4D8-6B62-654D-A874-1BC93812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090" y="693758"/>
            <a:ext cx="7543800" cy="4914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2" y="201177"/>
            <a:ext cx="11164747" cy="1325563"/>
          </a:xfrm>
        </p:spPr>
        <p:txBody>
          <a:bodyPr/>
          <a:lstStyle/>
          <a:p>
            <a:r>
              <a:rPr lang="en-US" dirty="0">
                <a:hlinkClick r:id="rId3"/>
              </a:rPr>
              <a:t>Mass-Luminosity Relation</a:t>
            </a:r>
            <a:r>
              <a:rPr lang="en-US" dirty="0"/>
              <a:t> for Main-Sequence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223" y="5608658"/>
            <a:ext cx="10667036" cy="1549722"/>
          </a:xfrm>
        </p:spPr>
        <p:txBody>
          <a:bodyPr>
            <a:normAutofit/>
          </a:bodyPr>
          <a:lstStyle/>
          <a:p>
            <a:r>
              <a:rPr lang="en-US" dirty="0"/>
              <a:t>Power-law relationship, nearly linear in log-log space:</a:t>
            </a:r>
          </a:p>
          <a:p>
            <a:r>
              <a:rPr lang="en-US" dirty="0"/>
              <a:t>Slope is about 3, but varies with mass range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8C5C97-AC16-BF4A-9E73-788209734D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031" y="5238649"/>
            <a:ext cx="2495228" cy="114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13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2CB4D8-6B62-654D-A874-1BC93812F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84" y="4100949"/>
            <a:ext cx="3761773" cy="2450852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BDF8248-741F-204A-A523-09417111E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5682" y="1315089"/>
            <a:ext cx="10875649" cy="289737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2" y="201177"/>
            <a:ext cx="11164747" cy="1325563"/>
          </a:xfrm>
        </p:spPr>
        <p:txBody>
          <a:bodyPr/>
          <a:lstStyle/>
          <a:p>
            <a:r>
              <a:rPr lang="en-US" dirty="0">
                <a:hlinkClick r:id="rId4"/>
              </a:rPr>
              <a:t>Mass-Luminosity Relation</a:t>
            </a:r>
            <a:r>
              <a:rPr lang="en-US" dirty="0"/>
              <a:t> for </a:t>
            </a:r>
            <a:r>
              <a:rPr lang="en-US" u="sng" dirty="0"/>
              <a:t>Main-Sequence Stars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279C0-71E8-4141-9A82-54E2C2C8DE8B}"/>
              </a:ext>
            </a:extLst>
          </p:cNvPr>
          <p:cNvSpPr txBox="1"/>
          <p:nvPr/>
        </p:nvSpPr>
        <p:spPr>
          <a:xfrm>
            <a:off x="4745621" y="4467828"/>
            <a:ext cx="63545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 this is important!  Empirical for now, but hints at underlying energy production and variation, as we shall see!</a:t>
            </a:r>
          </a:p>
        </p:txBody>
      </p:sp>
    </p:spTree>
    <p:extLst>
      <p:ext uri="{BB962C8B-B14F-4D97-AF65-F5344CB8AC3E}">
        <p14:creationId xmlns:p14="http://schemas.microsoft.com/office/powerpoint/2010/main" val="2497424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Eclipsing Binaries: Useful!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683" y="1728645"/>
            <a:ext cx="10667036" cy="291280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Inclination is (probably) large, close to 90 degrees</a:t>
            </a:r>
          </a:p>
          <a:p>
            <a:endParaRPr lang="en-US" sz="3600" dirty="0"/>
          </a:p>
          <a:p>
            <a:r>
              <a:rPr lang="en-US" sz="3600" dirty="0"/>
              <a:t>Usually also spectroscopic binaries</a:t>
            </a:r>
          </a:p>
          <a:p>
            <a:endParaRPr lang="en-US" sz="3600" dirty="0"/>
          </a:p>
          <a:p>
            <a:r>
              <a:rPr lang="en-US" sz="3600" dirty="0"/>
              <a:t>Can lead to direct measurement of stellar sizes</a:t>
            </a:r>
          </a:p>
        </p:txBody>
      </p:sp>
    </p:spTree>
    <p:extLst>
      <p:ext uri="{BB962C8B-B14F-4D97-AF65-F5344CB8AC3E}">
        <p14:creationId xmlns:p14="http://schemas.microsoft.com/office/powerpoint/2010/main" val="2684953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Eclipsing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83956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Eclipsing Binary animated gif from Rick </a:t>
            </a:r>
            <a:r>
              <a:rPr lang="en-US" dirty="0" err="1"/>
              <a:t>Pogge</a:t>
            </a:r>
            <a:r>
              <a:rPr lang="en-US" dirty="0"/>
              <a:t> @Ohio State</a:t>
            </a:r>
          </a:p>
        </p:txBody>
      </p:sp>
      <p:pic>
        <p:nvPicPr>
          <p:cNvPr id="7170" name="Picture 2" descr="http://www.astronomy.ohio-state.edu/~pogge/TeachRes/Movies162/eclbin.gif">
            <a:extLst>
              <a:ext uri="{FF2B5EF4-FFF2-40B4-BE49-F238E27FC236}">
                <a16:creationId xmlns:a16="http://schemas.microsoft.com/office/drawing/2014/main" id="{12D67C24-F48A-A345-BBA1-BA2F11CA8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129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2106592"/>
            <a:ext cx="11037426" cy="4352081"/>
          </a:xfrm>
        </p:spPr>
        <p:txBody>
          <a:bodyPr>
            <a:normAutofit/>
          </a:bodyPr>
          <a:lstStyle/>
          <a:p>
            <a:r>
              <a:rPr lang="en-US" sz="4000" dirty="0"/>
              <a:t>Why do we care?  </a:t>
            </a:r>
          </a:p>
          <a:p>
            <a:r>
              <a:rPr lang="en-US" sz="4000" dirty="0"/>
              <a:t>Yes, a lot of stars are in multiple star systems, but these binary systems are key to determining </a:t>
            </a:r>
            <a:r>
              <a:rPr lang="en-US" sz="4000" b="1" i="1" dirty="0"/>
              <a:t>stellar masses!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E2155E-3ACC-984A-9F3B-22925929D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1352550"/>
            <a:ext cx="9702800" cy="4152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Area eclipsed and stellar temperatures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4" y="5505450"/>
            <a:ext cx="10991127" cy="1134321"/>
          </a:xfrm>
        </p:spPr>
        <p:txBody>
          <a:bodyPr>
            <a:normAutofit fontScale="92500"/>
          </a:bodyPr>
          <a:lstStyle/>
          <a:p>
            <a:r>
              <a:rPr lang="en-US" dirty="0"/>
              <a:t>Blackbody emission depends on surface area and T</a:t>
            </a:r>
            <a:r>
              <a:rPr lang="en-US" baseline="30000" dirty="0"/>
              <a:t>4</a:t>
            </a:r>
            <a:r>
              <a:rPr lang="en-US" dirty="0"/>
              <a:t>, right?</a:t>
            </a:r>
          </a:p>
          <a:p>
            <a:r>
              <a:rPr lang="en-US" dirty="0"/>
              <a:t>Eclipsed area same, but temperature of eclipsed area differs, so depth differs</a:t>
            </a:r>
          </a:p>
        </p:txBody>
      </p:sp>
    </p:spTree>
    <p:extLst>
      <p:ext uri="{BB962C8B-B14F-4D97-AF65-F5344CB8AC3E}">
        <p14:creationId xmlns:p14="http://schemas.microsoft.com/office/powerpoint/2010/main" val="1381213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8B7309-BC9F-294D-8909-866BB587B2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256" y="2751767"/>
            <a:ext cx="5185458" cy="25008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6F82EE-34AC-D446-9657-DC4C9DA4A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143" y="972836"/>
            <a:ext cx="4318000" cy="227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Timing + Velocity gives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077143"/>
            <a:ext cx="10667036" cy="161302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to 2 – moves diameter of secondary</a:t>
            </a:r>
          </a:p>
          <a:p>
            <a:r>
              <a:rPr lang="en-US" dirty="0"/>
              <a:t>1 to 3 – moves diameter of primary</a:t>
            </a:r>
          </a:p>
          <a:p>
            <a:r>
              <a:rPr lang="en-US" dirty="0"/>
              <a:t>How to know velocity?  Spectroscopy helps!  </a:t>
            </a:r>
          </a:p>
          <a:p>
            <a:r>
              <a:rPr lang="en-US" dirty="0"/>
              <a:t>Diameters range from 1/10 solar to &gt; 1000 times solar.  More to come later.</a:t>
            </a:r>
          </a:p>
        </p:txBody>
      </p:sp>
    </p:spTree>
    <p:extLst>
      <p:ext uri="{BB962C8B-B14F-4D97-AF65-F5344CB8AC3E}">
        <p14:creationId xmlns:p14="http://schemas.microsoft.com/office/powerpoint/2010/main" val="37562491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Eclipsing Binaries: Other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343361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Non-central eclipse geometries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DF3E6-206C-1B49-812C-2B3DC1231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651000"/>
            <a:ext cx="118491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29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Stranger Binary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343361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Concept of Roche lobes and contact binaries…</a:t>
            </a:r>
          </a:p>
          <a:p>
            <a:r>
              <a:rPr lang="en-US" dirty="0"/>
              <a:t>Stars can also have sunspots!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F2EA8-9187-F849-9D83-41487F6845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2184400"/>
            <a:ext cx="114046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62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More direct stellar diameters: Imaging (hard!)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6625" y="5822066"/>
            <a:ext cx="10667036" cy="949124"/>
          </a:xfrm>
        </p:spPr>
        <p:txBody>
          <a:bodyPr>
            <a:normAutofit/>
          </a:bodyPr>
          <a:lstStyle/>
          <a:p>
            <a:r>
              <a:rPr lang="en-US" dirty="0"/>
              <a:t>Direct imaging of Betelgeuse with Hubble Space telescope – it’s sort of close and very large!  (How close and how large?)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C4447-2EF3-9B42-A88A-5DA5F5FE2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407" y="1163445"/>
            <a:ext cx="5978148" cy="45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981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More direct stellar diameters: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2164466"/>
            <a:ext cx="10667036" cy="949124"/>
          </a:xfrm>
        </p:spPr>
        <p:txBody>
          <a:bodyPr>
            <a:noAutofit/>
          </a:bodyPr>
          <a:lstStyle/>
          <a:p>
            <a:r>
              <a:rPr lang="en-US" sz="3200" dirty="0"/>
              <a:t>Occultations (like passing behind the Moon) and high-speed photometry</a:t>
            </a:r>
          </a:p>
          <a:p>
            <a:endParaRPr lang="en-US" sz="3200" dirty="0"/>
          </a:p>
          <a:p>
            <a:r>
              <a:rPr lang="en-US" sz="3200" dirty="0"/>
              <a:t>Optical Interferometry (we’ll discuss more later in the course)</a:t>
            </a:r>
          </a:p>
          <a:p>
            <a:endParaRPr lang="en-US" sz="3200" dirty="0"/>
          </a:p>
          <a:p>
            <a:r>
              <a:rPr lang="en-US" sz="3200" dirty="0"/>
              <a:t>And also looking ahead, there are some good but less direct ways to measure stellar sizes…</a:t>
            </a:r>
          </a:p>
        </p:txBody>
      </p:sp>
    </p:spTree>
    <p:extLst>
      <p:ext uri="{BB962C8B-B14F-4D97-AF65-F5344CB8AC3E}">
        <p14:creationId xmlns:p14="http://schemas.microsoft.com/office/powerpoint/2010/main" val="4638580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967978" cy="1325563"/>
          </a:xfrm>
        </p:spPr>
        <p:txBody>
          <a:bodyPr/>
          <a:lstStyle/>
          <a:p>
            <a:r>
              <a:rPr lang="en-US" dirty="0"/>
              <a:t>Binary and Multiple Star System Statistics: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154" y="1608881"/>
            <a:ext cx="10667036" cy="949124"/>
          </a:xfrm>
        </p:spPr>
        <p:txBody>
          <a:bodyPr>
            <a:noAutofit/>
          </a:bodyPr>
          <a:lstStyle/>
          <a:p>
            <a:r>
              <a:rPr lang="en-US" sz="3200" dirty="0"/>
              <a:t>Binary and multiple star systems not at all uncommon</a:t>
            </a:r>
          </a:p>
          <a:p>
            <a:r>
              <a:rPr lang="en-US" sz="3200" dirty="0"/>
              <a:t>Exact statistics not simply stated – depends on mass among other things</a:t>
            </a:r>
          </a:p>
          <a:p>
            <a:r>
              <a:rPr lang="en-US" sz="3200" dirty="0"/>
              <a:t>Dobson: “</a:t>
            </a:r>
            <a:r>
              <a:rPr lang="en-US" dirty="0"/>
              <a:t>…approximately 50-60% of solar type stars are in multiple star systems…decreases for lower-mass stars to perhaps as low as 15 - 25% for stars less than half the Sun’s mass…for stars more massive than ~5 M</a:t>
            </a:r>
            <a:r>
              <a:rPr lang="en-US" baseline="-25000" dirty="0"/>
              <a:t>⦿</a:t>
            </a:r>
            <a:r>
              <a:rPr lang="en-US" dirty="0"/>
              <a:t>, likely higher than 70%...”</a:t>
            </a:r>
          </a:p>
          <a:p>
            <a:r>
              <a:rPr lang="en-US" sz="3200" dirty="0"/>
              <a:t>And many stars systems are triples or even more extreme (e.g., Alpha Centauri, Castor, </a:t>
            </a:r>
            <a:r>
              <a:rPr lang="en-US" sz="3200" dirty="0" err="1"/>
              <a:t>Alcor</a:t>
            </a:r>
            <a:r>
              <a:rPr lang="en-US" sz="3200" dirty="0"/>
              <a:t> and Mizar, etc.)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6668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Stars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7" y="2106592"/>
            <a:ext cx="11037426" cy="4352081"/>
          </a:xfrm>
        </p:spPr>
        <p:txBody>
          <a:bodyPr>
            <a:normAutofit/>
          </a:bodyPr>
          <a:lstStyle/>
          <a:p>
            <a:r>
              <a:rPr lang="en-US" sz="4000" dirty="0"/>
              <a:t>From Kepler’s 3</a:t>
            </a:r>
            <a:r>
              <a:rPr lang="en-US" sz="4000" baseline="30000" dirty="0"/>
              <a:t>rd</a:t>
            </a:r>
            <a:r>
              <a:rPr lang="en-US" sz="4000" dirty="0"/>
              <a:t> law and vis-viva equation (M=m</a:t>
            </a:r>
            <a:r>
              <a:rPr lang="en-US" sz="4000" baseline="-25000" dirty="0"/>
              <a:t>1</a:t>
            </a:r>
            <a:r>
              <a:rPr lang="en-US" sz="4000" dirty="0"/>
              <a:t>+m</a:t>
            </a:r>
            <a:r>
              <a:rPr lang="en-US" sz="4000" baseline="-25000" dirty="0"/>
              <a:t>2</a:t>
            </a:r>
            <a:r>
              <a:rPr lang="en-US" sz="4000" dirty="0"/>
              <a:t>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E0898E-0A5D-8D4A-BBEE-0E9E12DD3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143" y="2720267"/>
            <a:ext cx="5415264" cy="373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06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4156"/>
            <a:ext cx="9324372" cy="500026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Visual Binaries (not just optical doubles)</a:t>
            </a:r>
          </a:p>
          <a:p>
            <a:pPr lvl="1"/>
            <a:r>
              <a:rPr lang="en-US" dirty="0"/>
              <a:t>Need to monitor to be sure!</a:t>
            </a:r>
          </a:p>
          <a:p>
            <a:pPr lvl="1"/>
            <a:r>
              <a:rPr lang="en-US" dirty="0"/>
              <a:t>Note also the astrometric binary</a:t>
            </a:r>
          </a:p>
          <a:p>
            <a:pPr lvl="1"/>
            <a:endParaRPr lang="en-US" dirty="0"/>
          </a:p>
          <a:p>
            <a:r>
              <a:rPr lang="en-US" dirty="0"/>
              <a:t>Spectroscopic (and Spectrum) Binaries</a:t>
            </a:r>
          </a:p>
          <a:p>
            <a:pPr lvl="1"/>
            <a:r>
              <a:rPr lang="en-US" dirty="0"/>
              <a:t>Spectrum will be sum of two stars</a:t>
            </a:r>
          </a:p>
          <a:p>
            <a:pPr lvl="1"/>
            <a:r>
              <a:rPr lang="en-US" dirty="0"/>
              <a:t>Spectroscopic binaries show double lines</a:t>
            </a:r>
          </a:p>
          <a:p>
            <a:pPr lvl="1"/>
            <a:r>
              <a:rPr lang="en-US" dirty="0"/>
              <a:t>Also need to monitor to be sure not chance alignment</a:t>
            </a:r>
          </a:p>
          <a:p>
            <a:pPr lvl="1"/>
            <a:endParaRPr lang="en-US" dirty="0"/>
          </a:p>
          <a:p>
            <a:r>
              <a:rPr lang="en-US" dirty="0"/>
              <a:t>Eclipsing Binaries</a:t>
            </a:r>
          </a:p>
          <a:p>
            <a:pPr lvl="1"/>
            <a:r>
              <a:rPr lang="en-US" dirty="0"/>
              <a:t>Can do with time-series photometry</a:t>
            </a:r>
          </a:p>
          <a:p>
            <a:pPr lvl="1"/>
            <a:endParaRPr lang="en-US" dirty="0"/>
          </a:p>
          <a:p>
            <a:r>
              <a:rPr lang="en-US" dirty="0"/>
              <a:t>Links: </a:t>
            </a:r>
            <a:r>
              <a:rPr lang="en-US" dirty="0">
                <a:hlinkClick r:id="rId2"/>
              </a:rPr>
              <a:t>http://www.astro.keele.ac.uk/jkt/links/binaries.html</a:t>
            </a:r>
            <a:r>
              <a:rPr lang="en-US" dirty="0"/>
              <a:t> (unfortunately many links here are currently broken)</a:t>
            </a:r>
          </a:p>
        </p:txBody>
      </p:sp>
    </p:spTree>
    <p:extLst>
      <p:ext uri="{BB962C8B-B14F-4D97-AF65-F5344CB8AC3E}">
        <p14:creationId xmlns:p14="http://schemas.microsoft.com/office/powerpoint/2010/main" val="595761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Reduced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178" y="1458410"/>
            <a:ext cx="5383192" cy="52549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Left: Two stars orbiting center of mass AKA </a:t>
            </a:r>
            <a:r>
              <a:rPr lang="en-US" dirty="0">
                <a:hlinkClick r:id="rId2"/>
              </a:rPr>
              <a:t>barycenter</a:t>
            </a:r>
            <a:r>
              <a:rPr lang="en-US" dirty="0"/>
              <a:t>. m</a:t>
            </a:r>
            <a:r>
              <a:rPr lang="en-US" baseline="-25000" dirty="0"/>
              <a:t>1</a:t>
            </a:r>
            <a:r>
              <a:rPr lang="en-US" dirty="0"/>
              <a:t>r</a:t>
            </a:r>
            <a:r>
              <a:rPr lang="en-US" baseline="-25000" dirty="0"/>
              <a:t>1</a:t>
            </a:r>
            <a:r>
              <a:rPr lang="en-US" dirty="0"/>
              <a:t>=m</a:t>
            </a:r>
            <a:r>
              <a:rPr lang="en-US" baseline="-25000" dirty="0"/>
              <a:t>2</a:t>
            </a:r>
            <a:r>
              <a:rPr lang="en-US" dirty="0"/>
              <a:t>r</a:t>
            </a:r>
            <a:r>
              <a:rPr lang="en-US" baseline="-25000" dirty="0"/>
              <a:t>2</a:t>
            </a:r>
            <a:r>
              <a:rPr lang="en-US" dirty="0"/>
              <a:t>. The distances r</a:t>
            </a:r>
            <a:r>
              <a:rPr lang="en-US" baseline="-25000" dirty="0"/>
              <a:t>1</a:t>
            </a:r>
            <a:r>
              <a:rPr lang="en-US" dirty="0"/>
              <a:t> and r</a:t>
            </a:r>
            <a:r>
              <a:rPr lang="en-US" baseline="-25000" dirty="0"/>
              <a:t>2</a:t>
            </a:r>
            <a:r>
              <a:rPr lang="en-US" dirty="0"/>
              <a:t> are the distance from each mass to the center of mass, like see saw. </a:t>
            </a:r>
          </a:p>
          <a:p>
            <a:r>
              <a:rPr lang="en-US" dirty="0"/>
              <a:t>Right: Equivalent single “reduced orbit” with reduced mass </a:t>
            </a:r>
            <a:r>
              <a:rPr lang="en-US" dirty="0" err="1"/>
              <a:t>μ</a:t>
            </a:r>
            <a:r>
              <a:rPr lang="en-US" dirty="0"/>
              <a:t> = m</a:t>
            </a:r>
            <a:r>
              <a:rPr lang="en-US" baseline="-25000" dirty="0"/>
              <a:t>1</a:t>
            </a:r>
            <a:r>
              <a:rPr lang="en-US" dirty="0"/>
              <a:t>m</a:t>
            </a:r>
            <a:r>
              <a:rPr lang="en-US" baseline="-25000" dirty="0"/>
              <a:t>2</a:t>
            </a:r>
            <a:r>
              <a:rPr lang="en-US" dirty="0"/>
              <a:t>/(m</a:t>
            </a:r>
            <a:r>
              <a:rPr lang="en-US" baseline="-25000" dirty="0"/>
              <a:t>1</a:t>
            </a:r>
            <a:r>
              <a:rPr lang="en-US" dirty="0"/>
              <a:t>+m</a:t>
            </a:r>
            <a:r>
              <a:rPr lang="en-US" baseline="-25000" dirty="0"/>
              <a:t>2</a:t>
            </a:r>
            <a:r>
              <a:rPr lang="en-US" dirty="0"/>
              <a:t>) in orbit around mass M = m</a:t>
            </a:r>
            <a:r>
              <a:rPr lang="en-US" baseline="-25000" dirty="0"/>
              <a:t>1</a:t>
            </a:r>
            <a:r>
              <a:rPr lang="en-US" dirty="0"/>
              <a:t>+m</a:t>
            </a:r>
            <a:r>
              <a:rPr lang="en-US" baseline="-25000" dirty="0"/>
              <a:t>2</a:t>
            </a:r>
            <a:r>
              <a:rPr lang="en-US" dirty="0"/>
              <a:t>, with semi-major axis a = r</a:t>
            </a:r>
            <a:r>
              <a:rPr lang="en-US" baseline="-25000" dirty="0"/>
              <a:t>1</a:t>
            </a:r>
            <a:r>
              <a:rPr lang="en-US" dirty="0"/>
              <a:t> + r</a:t>
            </a:r>
            <a:r>
              <a:rPr lang="en-US" baseline="-25000" dirty="0"/>
              <a:t>2</a:t>
            </a:r>
            <a:r>
              <a:rPr lang="en-US" dirty="0"/>
              <a:t>.</a:t>
            </a:r>
          </a:p>
          <a:p>
            <a:r>
              <a:rPr lang="en-US" dirty="0"/>
              <a:t>Barycenter likely moving, too.</a:t>
            </a:r>
          </a:p>
          <a:p>
            <a:r>
              <a:rPr lang="en-US" dirty="0"/>
              <a:t>Link: </a:t>
            </a:r>
            <a:r>
              <a:rPr lang="en-US" dirty="0">
                <a:hlinkClick r:id="rId3"/>
              </a:rPr>
              <a:t>http://hyperphysics.phy-astr.gsu.edu/hbase/orbv.html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87408-7E2F-AC41-98DA-2470591B0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089" y="1214458"/>
            <a:ext cx="1981200" cy="3594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A2BCFC-02AB-5943-8A70-213E475B0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1385" y="1201758"/>
            <a:ext cx="20574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682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irius">
            <a:extLst>
              <a:ext uri="{FF2B5EF4-FFF2-40B4-BE49-F238E27FC236}">
                <a16:creationId xmlns:a16="http://schemas.microsoft.com/office/drawing/2014/main" id="{120FB5AE-4964-7E4B-9D2B-5661C1D2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90" y="0"/>
            <a:ext cx="25019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D4357-FA34-0B43-B923-85A2755333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074101">
            <a:off x="2655124" y="-1024198"/>
            <a:ext cx="5382791" cy="89063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Sirius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6953"/>
            <a:ext cx="10667036" cy="1342664"/>
          </a:xfrm>
        </p:spPr>
        <p:txBody>
          <a:bodyPr>
            <a:normAutofit/>
          </a:bodyPr>
          <a:lstStyle/>
          <a:p>
            <a:r>
              <a:rPr lang="en-US" dirty="0"/>
              <a:t>Combination of orbital motion, proper motion, and parallax.  Must correct for the last two in order to study the first.  Inclination effects.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73098-2530-834A-B6D3-B928D9D3D1C1}"/>
              </a:ext>
            </a:extLst>
          </p:cNvPr>
          <p:cNvSpPr/>
          <p:nvPr/>
        </p:nvSpPr>
        <p:spPr>
          <a:xfrm>
            <a:off x="7707855" y="180459"/>
            <a:ext cx="185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Daviddarling.info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974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9E74CC-8627-F64B-A6A3-0E2726BF5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3985" y="449173"/>
            <a:ext cx="4843382" cy="39495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918" y="87332"/>
            <a:ext cx="10515600" cy="1325563"/>
          </a:xfrm>
        </p:spPr>
        <p:txBody>
          <a:bodyPr/>
          <a:lstStyle/>
          <a:p>
            <a:r>
              <a:rPr lang="en-US" dirty="0"/>
              <a:t>Visual Binaries: Relative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482" y="4448369"/>
            <a:ext cx="10667036" cy="2158347"/>
          </a:xfrm>
        </p:spPr>
        <p:txBody>
          <a:bodyPr>
            <a:normAutofit/>
          </a:bodyPr>
          <a:lstStyle/>
          <a:p>
            <a:r>
              <a:rPr lang="en-US" dirty="0"/>
              <a:t>``Relative’’ Orbit holding the primary virtually fixed.  If distance is known, angular separation can be converted to a projected distance (arcseconds times parsecs yields distance in AUs).</a:t>
            </a:r>
          </a:p>
          <a:p>
            <a:r>
              <a:rPr lang="en-US" dirty="0"/>
              <a:t>But keep in mind with stars of not extremely dissimilar mass, the two stars are actually orbiting around a common center of mass.</a:t>
            </a:r>
          </a:p>
        </p:txBody>
      </p:sp>
    </p:spTree>
    <p:extLst>
      <p:ext uri="{BB962C8B-B14F-4D97-AF65-F5344CB8AC3E}">
        <p14:creationId xmlns:p14="http://schemas.microsoft.com/office/powerpoint/2010/main" val="25648612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316665-55E2-304D-A06F-187D8345F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851" y="1178126"/>
            <a:ext cx="5064004" cy="4025826"/>
          </a:xfrm>
          <a:prstGeom prst="rect">
            <a:avLst/>
          </a:prstGeom>
        </p:spPr>
      </p:pic>
      <p:pic>
        <p:nvPicPr>
          <p:cNvPr id="1026" name="Picture 2" descr="Sirius">
            <a:extLst>
              <a:ext uri="{FF2B5EF4-FFF2-40B4-BE49-F238E27FC236}">
                <a16:creationId xmlns:a16="http://schemas.microsoft.com/office/drawing/2014/main" id="{120FB5AE-4964-7E4B-9D2B-5661C1D2A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8490" y="0"/>
            <a:ext cx="2501900" cy="298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Binaries: Sirius Again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416953"/>
            <a:ext cx="10667036" cy="1342664"/>
          </a:xfrm>
        </p:spPr>
        <p:txBody>
          <a:bodyPr>
            <a:normAutofit/>
          </a:bodyPr>
          <a:lstStyle/>
          <a:p>
            <a:r>
              <a:rPr lang="en-US" dirty="0"/>
              <a:t>Relative Orbit holding the primary virtually fixed.  Can obtain period and stellar separation to use Kepler’s 3</a:t>
            </a:r>
            <a:r>
              <a:rPr lang="en-US" baseline="30000" dirty="0"/>
              <a:t>rd</a:t>
            </a:r>
            <a:r>
              <a:rPr lang="en-US" dirty="0"/>
              <a:t> law to get mass(</a:t>
            </a:r>
            <a:r>
              <a:rPr lang="en-US" dirty="0" err="1"/>
              <a:t>es</a:t>
            </a:r>
            <a:r>
              <a:rPr lang="en-US" dirty="0"/>
              <a:t>).  See </a:t>
            </a:r>
            <a:r>
              <a:rPr lang="en-US" b="1" dirty="0"/>
              <a:t>example</a:t>
            </a:r>
            <a:r>
              <a:rPr lang="en-US" dirty="0"/>
              <a:t> on page 4 of Dobson’s chapter 12.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373098-2530-834A-B6D3-B928D9D3D1C1}"/>
              </a:ext>
            </a:extLst>
          </p:cNvPr>
          <p:cNvSpPr/>
          <p:nvPr/>
        </p:nvSpPr>
        <p:spPr>
          <a:xfrm>
            <a:off x="7707855" y="180459"/>
            <a:ext cx="1859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Daviddarling.info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99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683" y="201177"/>
            <a:ext cx="10515600" cy="1325563"/>
          </a:xfrm>
        </p:spPr>
        <p:txBody>
          <a:bodyPr/>
          <a:lstStyle/>
          <a:p>
            <a:r>
              <a:rPr lang="en-US" dirty="0"/>
              <a:t>Visual Binaries: Animation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16277"/>
            <a:ext cx="10667036" cy="1134321"/>
          </a:xfrm>
        </p:spPr>
        <p:txBody>
          <a:bodyPr>
            <a:normAutofit/>
          </a:bodyPr>
          <a:lstStyle/>
          <a:p>
            <a:r>
              <a:rPr lang="en-US" dirty="0"/>
              <a:t>Binary Orbit animated gifs from Rick </a:t>
            </a:r>
            <a:r>
              <a:rPr lang="en-US" dirty="0" err="1"/>
              <a:t>Pogge</a:t>
            </a:r>
            <a:r>
              <a:rPr lang="en-US" dirty="0"/>
              <a:t> @Ohio State University</a:t>
            </a:r>
          </a:p>
        </p:txBody>
      </p:sp>
      <p:pic>
        <p:nvPicPr>
          <p:cNvPr id="5122" name="Picture 2" descr="http://www.astronomy.ohio-state.edu/~pogge/TeachRes/Movies162/vb4anim.gif">
            <a:extLst>
              <a:ext uri="{FF2B5EF4-FFF2-40B4-BE49-F238E27FC236}">
                <a16:creationId xmlns:a16="http://schemas.microsoft.com/office/drawing/2014/main" id="{B576C57E-EE41-6140-9C7C-28356C673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483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astronomy.ohio-state.edu/~pogge/TeachRes/Movies162/vb0anim.gif">
            <a:extLst>
              <a:ext uri="{FF2B5EF4-FFF2-40B4-BE49-F238E27FC236}">
                <a16:creationId xmlns:a16="http://schemas.microsoft.com/office/drawing/2014/main" id="{B1BC08F6-15CB-064A-9EDD-4DEC0BA1C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97000"/>
            <a:ext cx="4064000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838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26406</TotalTime>
  <Words>1010</Words>
  <Application>Microsoft Macintosh PowerPoint</Application>
  <PresentationFormat>Widescreen</PresentationFormat>
  <Paragraphs>96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ASTR 2320  General Astronomy II</vt:lpstr>
      <vt:lpstr>Binary Stars</vt:lpstr>
      <vt:lpstr>Binary Stars</vt:lpstr>
      <vt:lpstr>Detection Methods</vt:lpstr>
      <vt:lpstr>Visual Binaries: Reduced Orbit</vt:lpstr>
      <vt:lpstr>Visual Binaries: Sirius</vt:lpstr>
      <vt:lpstr>Visual Binaries: Relative Orbit</vt:lpstr>
      <vt:lpstr>Visual Binaries: Sirius Again</vt:lpstr>
      <vt:lpstr>Visual Binaries: Animation</vt:lpstr>
      <vt:lpstr>Spectroscopic Binaries</vt:lpstr>
      <vt:lpstr>Spectroscopic Binaries: Animation</vt:lpstr>
      <vt:lpstr>Spectroscopic Binaries:  Dependence on Orbital Parameters</vt:lpstr>
      <vt:lpstr>Spectroscopic Binaries:  Dependence on Inclination</vt:lpstr>
      <vt:lpstr>Spectroscopic Binaries:  Dependence on Eccentricity</vt:lpstr>
      <vt:lpstr>Spectroscopic Binaries:  Dependence on Eccentricity 2</vt:lpstr>
      <vt:lpstr>Mass-Luminosity Relation for Main-Sequence Stars</vt:lpstr>
      <vt:lpstr>Mass-Luminosity Relation for Main-Sequence Stars</vt:lpstr>
      <vt:lpstr>Eclipsing Binaries: Useful!</vt:lpstr>
      <vt:lpstr>Eclipsing Binaries: Animation</vt:lpstr>
      <vt:lpstr>Eclipsing Binaries: Area eclipsed and stellar temperatures</vt:lpstr>
      <vt:lpstr>Eclipsing Binaries: Timing + Velocity gives sizes</vt:lpstr>
      <vt:lpstr>Eclipsing Binaries: Other configurations</vt:lpstr>
      <vt:lpstr>Stranger Binary Systems</vt:lpstr>
      <vt:lpstr>More direct stellar diameters: Imaging (hard!)</vt:lpstr>
      <vt:lpstr>More direct stellar diameters:</vt:lpstr>
      <vt:lpstr>Binary and Multiple Star System Statistics: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179</cp:revision>
  <dcterms:created xsi:type="dcterms:W3CDTF">2019-01-24T05:30:55Z</dcterms:created>
  <dcterms:modified xsi:type="dcterms:W3CDTF">2021-02-11T10:50:09Z</dcterms:modified>
</cp:coreProperties>
</file>