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6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</p:sldIdLst>
  <p:sldSz cx="9720263" cy="64801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627"/>
  </p:normalViewPr>
  <p:slideViewPr>
    <p:cSldViewPr>
      <p:cViewPr varScale="1">
        <p:scale>
          <a:sx n="116" d="100"/>
          <a:sy n="116" d="100"/>
        </p:scale>
        <p:origin x="131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F17B0B11-DE04-6D4E-98B7-BA5F1218C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56502742-30A0-8243-9A96-4D65DE4C8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4A9E5400-398A-BF4C-80B6-773C11045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9E5A9C03-5957-434F-ABE4-BEBA1D8CE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7D56237-7393-2A4E-9FF7-5AF4BB52FD2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B51B80C-DE8E-FA45-B4D1-F9B57E1EB6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BB70EE0-6BEA-FE45-A6A5-04E05048598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62591DD8-6DDF-7E4C-B101-7DA1597326E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1109579F-380C-9746-AA0A-55A17664F9F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761DFADF-119D-6F4C-B6EC-0A3DE345CA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7CD04CC-E9A2-0E4D-B605-C0378FB39D3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73E5-7C25-9140-8143-AA18721BA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A505A-2051-EA42-8884-9C519AF7B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9D28B-95B3-7240-AE8B-0655F18B5E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EAE24-CD04-8846-8231-590F3FB058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4161-84F5-0546-979A-0635BC6AD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B97EF9-6889-BF41-A83F-8BD34E6CCC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67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4DAD-E453-CF42-92C4-8BA1423C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C4E65-01BC-2247-BA48-3020087E4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BFFC6-278F-264C-B79F-0BCCD3A0AF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A761A-055D-9C43-BC72-F2F9459A39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EF563-20CB-8B47-999B-2D64763173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14C4EE-C446-4E42-8EF5-D9F39BD853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407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A20F-1CDE-554C-A491-3E2E83608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40563" y="258763"/>
            <a:ext cx="2184400" cy="5526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533DD-3028-A04C-9B39-0BADA4120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2388" cy="55260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F7837-CA08-1E45-8DEC-D032365865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DD812-EA47-6B4D-819F-C6F95C9D30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906AC-686B-CC43-B449-0E4457272F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21774F-9C89-6344-AEBD-9E48E59CAF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04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3E07-3A66-4B4C-A76D-45DA3FF2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F2B7E-C5A2-FA4C-885B-E12522184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8B1A6-FCF0-704C-A358-974ECF2F4A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0CE90-E076-644A-8480-E3287E328B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D1725-2A53-F841-81C3-4FD2D5409A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C0538F-0C48-344C-885A-3F622F2068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723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E513-5125-6D43-9A52-60F8744A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1483F-2A42-664A-AFF7-970E82AC7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1D81E-A78B-464A-9730-A44A442812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CACE-470F-B546-A5CD-FEEB7E9AFC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6501B-B4C5-5E48-8A18-0E4F2BDC03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07BA6C-D913-1945-8FBF-663477D9CC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085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FE0F-572F-4042-BC0B-BEBECD81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BE125-46DF-1745-803C-49242727E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2600" cy="4268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CCB78-4BE1-B74A-ADC8-8CC19F094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0775" y="1516063"/>
            <a:ext cx="4294188" cy="4268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F3B2C-AFAF-7D44-BCCB-1E9DD34560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1CD5-512A-2241-9B50-3D9E98F9BD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242C2-744F-044D-B711-39EAF0981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249FA2-B21E-C145-8E98-3FB81F415B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0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B972-CC7A-5B46-99CB-6F7F184A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9FA3C-08F8-3946-AEA5-23958DB10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D7A9C-C274-7249-A1C5-467FDA235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ABBAB-D44A-464E-BD48-B61978705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B1A33-4C5D-0A4D-9CF8-3E0190DEF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43C86-781D-F141-9AB2-2D6EF98347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442674-CD32-1546-9BE2-63D0B310EC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1B9710-79EB-D145-978C-F9707F7DB7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737B6E-D77D-DF42-8BD1-F72892E17F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107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FBDB-6EC0-5140-AFE6-4911FB89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A0050-EA32-9742-8660-B433200F0A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B7B04-52B2-0541-B107-081F887B3B8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FC384-8C77-7C4C-862D-AC71FEB32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6CA4F6-4357-E342-8B0A-F32562283B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096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84EEB-052E-3C4C-BF32-100619AFE0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26C4A-6609-0340-B400-411BBE2136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9B0B0-5A4C-064D-86CD-4FD2D8DFDF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07B132-8D7A-5745-BFF7-4F8351EEC8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367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BAB6-F68D-0C45-B071-2182F6E2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726F6-AC15-0542-B557-70D0A10F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7D433-5D94-0D40-8308-F7BB6DB2E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42F2F-5EE1-D54C-901B-7BA1C0DAE5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350A5-E721-7E42-8920-B01D907ED2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B7CFD-31C9-2C4C-BD84-CF46C2D8FB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34B4C0-0646-1446-B9C5-4CE53AE1BA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68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A670-7839-494D-9472-FC8A5A43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B65BF-44F9-574A-956F-D146758D1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85ECD-E616-AF4F-84F5-58EC698DE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251EA-9647-2C4E-940F-92B5AA27E2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FD41F-A959-3E49-90AF-EC7598B19E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C3A57-7020-104A-81BC-F659465FA6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D941E0-6CD5-6049-A796-2D814AB0FC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29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6F3924E-01A9-0942-AB81-91286AF0E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3918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1A1B9E3-0108-5943-BEBB-528047B24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39188" cy="426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A9715C-F8E8-D24E-8438-A0DCD91578D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558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F00814-6F6E-3141-A1E6-6C9D32F592C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3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55F79C-DA13-DB48-94E6-DC43DFF642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558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AAF0A75-FB5B-8143-927D-36E0451A7C6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youtu.be/S3ArL94ZJW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https://youtu.be/rQVzNynZ9v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QVzNynZ9v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7B55-F1C2-0841-A5CF-CABFB47E4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ASTR 2310 </a:t>
            </a:r>
            <a:br>
              <a:rPr lang="en-US" dirty="0"/>
            </a:br>
            <a:r>
              <a:rPr lang="en-US" dirty="0"/>
              <a:t>General Astronomy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B3621-3086-F94F-AA58-5F3D29FAE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732" y="3403600"/>
            <a:ext cx="8153400" cy="2122487"/>
          </a:xfrm>
        </p:spPr>
        <p:txBody>
          <a:bodyPr/>
          <a:lstStyle/>
          <a:p>
            <a:r>
              <a:rPr lang="en-US" dirty="0"/>
              <a:t>Professor Mike Brotherton</a:t>
            </a:r>
          </a:p>
          <a:p>
            <a:r>
              <a:rPr lang="en-US" dirty="0"/>
              <a:t>Ch. 9 from </a:t>
            </a:r>
            <a:r>
              <a:rPr lang="en-US" dirty="0" err="1"/>
              <a:t>Ryden</a:t>
            </a:r>
            <a:r>
              <a:rPr lang="en-US" dirty="0"/>
              <a:t> &amp; Peterson, Earth and Moon</a:t>
            </a:r>
          </a:p>
          <a:p>
            <a:r>
              <a:rPr lang="en-GB" altLang="en-US" dirty="0"/>
              <a:t>Earth’s Atmosphere, Origin of Moon, Radioactive Dating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35C24-A08C-1E49-B80A-A1C1E9AF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1587"/>
            <a:ext cx="9715500" cy="647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47A5B7-72B0-EF46-BB68-5EDC61BF1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731" y="1587"/>
            <a:ext cx="2495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8468-47A7-6D4A-BFFC-055E5827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99DEF-C7A4-4749-86D3-31A59D746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Particle size L &lt;&lt; </a:t>
            </a:r>
            <a:r>
              <a:rPr lang="en-US" dirty="0" err="1"/>
              <a:t>λ</a:t>
            </a:r>
            <a:r>
              <a:rPr lang="en-US" dirty="0"/>
              <a:t>, Rayleigh scattering, which gives us the blue sky.  Oxygen and Nitrogen about 3Å.  Blue light mostly scattered.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 ~ </a:t>
            </a:r>
            <a:r>
              <a:rPr lang="en-US" dirty="0" err="1"/>
              <a:t>λ</a:t>
            </a:r>
            <a:r>
              <a:rPr lang="en-US" dirty="0"/>
              <a:t>, like dust, scatters red and NIR 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L&gt;&gt; </a:t>
            </a:r>
            <a:r>
              <a:rPr lang="en-US" dirty="0" err="1"/>
              <a:t>λ</a:t>
            </a:r>
            <a:r>
              <a:rPr lang="en-US" dirty="0"/>
              <a:t>, like big water droplets, </a:t>
            </a:r>
            <a:r>
              <a:rPr lang="en-US" dirty="0" err="1"/>
              <a:t>λ</a:t>
            </a:r>
            <a:r>
              <a:rPr lang="en-US" dirty="0"/>
              <a:t>-independent, fog and clouds and similar.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C27E4-C8F3-0049-9D37-5ED270788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531" y="2859087"/>
            <a:ext cx="1638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3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8398-1C10-4142-926C-37D3FA78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Magnetosphere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1950C-626F-5D4F-B8AD-F88631B82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69" y="1131432"/>
            <a:ext cx="6451600" cy="50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5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4AD3A2-E00B-C04C-9A51-95A978DC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24" y="835582"/>
            <a:ext cx="1831550" cy="1336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7136B8-713C-B940-9B23-C5CED574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Moon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7D858-F144-7B4C-8AAE-36150A31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Highlands and Maria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Cratering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Covered these a bit in lab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2752E-A272-6B4C-A1D5-C452698AA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63" y="17463"/>
            <a:ext cx="3124200" cy="299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3FD0D-1324-674F-AAA1-EC90526D8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31" y="2719546"/>
            <a:ext cx="4546600" cy="303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33E18A-A944-A745-A719-D61DCC02B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317" y="3198813"/>
            <a:ext cx="3678602" cy="29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5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4B07-692B-0549-9411-D07859B7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Moon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27B84-A823-A94A-B9FA-F8B2F026E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https://youtu.be/S3ArL94ZJWw</a:t>
            </a:r>
            <a:r>
              <a:rPr lang="en-US" dirty="0"/>
              <a:t> ( </a:t>
            </a:r>
            <a:r>
              <a:rPr lang="en-US"/>
              <a:t>8 minutes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1F28B-0F03-AE45-95AA-E1DFBD3C9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481" y="1417637"/>
            <a:ext cx="45593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415D-97B2-9F47-B705-09C7B395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Age: Radioactive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E5AB-1066-0E4F-A4D3-61DB2F11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516063"/>
            <a:ext cx="9022556" cy="4268787"/>
          </a:xfrm>
        </p:spPr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dirty="0"/>
              <a:t>Random process with a probability per unit time for a decay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Relate half life and decay constant:</a:t>
            </a:r>
          </a:p>
          <a:p>
            <a:endParaRPr lang="en-US" dirty="0"/>
          </a:p>
          <a:p>
            <a:r>
              <a:rPr lang="en-US" dirty="0"/>
              <a:t>Nice video: </a:t>
            </a:r>
            <a:r>
              <a:rPr lang="en-US" dirty="0">
                <a:hlinkClick r:id="rId2"/>
              </a:rPr>
              <a:t>https://youtu.be/rQVzNynZ9vM</a:t>
            </a:r>
            <a:r>
              <a:rPr lang="en-US" dirty="0"/>
              <a:t> (10m)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73D9F-FCB5-9D41-9FD6-A8EE88F0A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355" y="1331913"/>
            <a:ext cx="3743396" cy="853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FD180-7080-7C49-A2C9-43ED67693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556" y="2571352"/>
            <a:ext cx="19304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983DCB-9B40-4C4C-AEEF-00F71B64A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738" y="3074024"/>
            <a:ext cx="1564878" cy="805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98EB6-629A-5B4E-AC14-011648E59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931" y="3893859"/>
            <a:ext cx="2033665" cy="471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47F4C9-0377-864E-98AA-9F0E0EAE4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988" y="3848440"/>
            <a:ext cx="2855730" cy="698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4CDEA-3DE9-5E42-AD34-31FA6E225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5355" y="4973637"/>
            <a:ext cx="3645787" cy="5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0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D5631-7915-A94D-9C7A-5039C857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F056-629C-194B-81D7-1B7EB6A85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258887"/>
            <a:ext cx="8739188" cy="4268787"/>
          </a:xfrm>
        </p:spPr>
        <p:txBody>
          <a:bodyPr/>
          <a:lstStyle/>
          <a:p>
            <a:r>
              <a:rPr lang="en-US" dirty="0"/>
              <a:t>Earth’s interior, seismic waves, etc.</a:t>
            </a:r>
          </a:p>
          <a:p>
            <a:r>
              <a:rPr lang="en-US" b="1" dirty="0"/>
              <a:t>Earth’s atmosphere, origins, structure</a:t>
            </a:r>
          </a:p>
          <a:p>
            <a:r>
              <a:rPr lang="en-US" dirty="0"/>
              <a:t>Earth’s magnetosphere</a:t>
            </a:r>
          </a:p>
          <a:p>
            <a:r>
              <a:rPr lang="en-US" dirty="0"/>
              <a:t>Moon’s Interior and Surface, </a:t>
            </a:r>
            <a:r>
              <a:rPr lang="en-US" b="1" dirty="0"/>
              <a:t>Origin</a:t>
            </a:r>
          </a:p>
          <a:p>
            <a:r>
              <a:rPr lang="en-US" b="1" dirty="0"/>
              <a:t>Radioactive Dating</a:t>
            </a:r>
          </a:p>
          <a:p>
            <a:endParaRPr lang="en-US" b="1" dirty="0"/>
          </a:p>
          <a:p>
            <a:r>
              <a:rPr lang="en-US" b="1" i="1" dirty="0"/>
              <a:t>Nice video about formation of Earth &amp; Moon:</a:t>
            </a:r>
            <a:r>
              <a:rPr lang="en-US" b="1" dirty="0"/>
              <a:t> </a:t>
            </a:r>
            <a:r>
              <a:rPr lang="en-US" b="1" dirty="0">
                <a:hlinkClick r:id="rId2"/>
              </a:rPr>
              <a:t>https://youtu.be/rQVzNynZ9vM</a:t>
            </a:r>
            <a:r>
              <a:rPr lang="en-US" b="1" dirty="0"/>
              <a:t> (11min)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2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E44F-2961-2C42-BD00-7751F32F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E4FC-021C-2045-8B71-B769CA87D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182687"/>
            <a:ext cx="8739188" cy="42687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Evolved over time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Primeval (H, He, lost early, methane, ammonia)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Outgassing of Carbon dioxide (lost in oceans), water, nitrogen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Life brings/replenishes Oxygen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8B10E-3E93-1642-9DDE-EDFCD8BB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331" y="3773487"/>
            <a:ext cx="658600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4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D5E8-7E49-094D-B287-941C156B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Equilibrium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98E717-0699-C944-A630-8BB458FAB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319" y="1946815"/>
            <a:ext cx="3466326" cy="569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7CCE2B-A603-B84E-A7B1-DEE16A01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419" y="1323499"/>
            <a:ext cx="2755900" cy="1816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563C7D-E22B-9748-9F61-28C0EE47E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83" y="1946815"/>
            <a:ext cx="3222625" cy="88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E2A1C-5170-5A44-9089-AE030617D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034" y="3281426"/>
            <a:ext cx="6394669" cy="946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DA8A7-5C00-9241-B1E3-E7D7F0460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859" y="4369403"/>
            <a:ext cx="2819400" cy="750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10FCDD-39C2-CE46-AAE5-9AA32A0838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419" y="5140155"/>
            <a:ext cx="2231072" cy="97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1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5AE-21C0-954D-BD79-5957190D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39DC-776F-7348-92D8-B5EAC965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 gas law: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B47E0-CF1A-7444-9C35-DF9A978AF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336" y="1331913"/>
            <a:ext cx="1706033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39CED-498F-C24C-B152-D84D0AE4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87" y="2554287"/>
            <a:ext cx="4095750" cy="2082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8D50C-307D-7A44-88F8-4FF649933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1" y="4636872"/>
            <a:ext cx="19558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99A2A-40F8-9341-BB70-EC558B4CB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331" y="4855946"/>
            <a:ext cx="3404967" cy="11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5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5AE-21C0-954D-BD79-5957190D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39DC-776F-7348-92D8-B5EAC965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ideal gas:</a:t>
            </a:r>
          </a:p>
          <a:p>
            <a:endParaRPr lang="en-US" dirty="0"/>
          </a:p>
          <a:p>
            <a:r>
              <a:rPr lang="en-US" dirty="0"/>
              <a:t>Take g, r, T, mean molecular mass ~constant, so integrating:  </a:t>
            </a:r>
          </a:p>
          <a:p>
            <a:endParaRPr lang="en-US" dirty="0"/>
          </a:p>
          <a:p>
            <a:r>
              <a:rPr lang="en-US" dirty="0"/>
              <a:t>Use sea level as boundary condition: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99A2A-40F8-9341-BB70-EC558B4CB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731" y="1258887"/>
            <a:ext cx="3404967" cy="1181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36960E-55C0-E043-B93A-79F67D21A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931" y="3316287"/>
            <a:ext cx="322729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CD3132-36A0-844D-B411-ABB9973EE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931" y="5106772"/>
            <a:ext cx="3429000" cy="887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E25FB5-FC8F-AF41-BB0C-6DED1504F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531" y="5096929"/>
            <a:ext cx="1600200" cy="8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8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5AE-21C0-954D-BD79-5957190D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39DC-776F-7348-92D8-B5EAC965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Height:  </a:t>
            </a:r>
          </a:p>
          <a:p>
            <a:endParaRPr lang="en-US" dirty="0"/>
          </a:p>
          <a:p>
            <a:r>
              <a:rPr lang="en-US" dirty="0"/>
              <a:t>For Earth, use T=290K, g = 9.8 m s</a:t>
            </a:r>
            <a:r>
              <a:rPr lang="en-US" baseline="30000" dirty="0"/>
              <a:t>-2</a:t>
            </a:r>
            <a:r>
              <a:rPr lang="en-US" dirty="0"/>
              <a:t>, but what is mean molecular mass?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E25FB5-FC8F-AF41-BB0C-6DED1504F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131" y="1182687"/>
            <a:ext cx="2616041" cy="132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A0462F-E72B-A847-9EB7-66B4F0DDC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131" y="3773487"/>
            <a:ext cx="3556593" cy="350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543EFA-6613-A547-AF98-F4EB1250A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531" y="4147062"/>
            <a:ext cx="5288180" cy="32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775B76-A487-DD4D-BC47-30ED46C46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931" y="4596642"/>
            <a:ext cx="6019800" cy="13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5AE-21C0-954D-BD79-5957190D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39DC-776F-7348-92D8-B5EAC965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Height:  </a:t>
            </a:r>
          </a:p>
          <a:p>
            <a:endParaRPr lang="en-US" dirty="0"/>
          </a:p>
          <a:p>
            <a:r>
              <a:rPr lang="en-US" dirty="0"/>
              <a:t>So what does this mean?</a:t>
            </a:r>
          </a:p>
          <a:p>
            <a:endParaRPr lang="en-US" dirty="0"/>
          </a:p>
          <a:p>
            <a:r>
              <a:rPr lang="en-US" dirty="0"/>
              <a:t>Every 8km of altitude, pressure decreases by 1/e or about 0.37.  Note that at sea level P=1.01e5 N m</a:t>
            </a:r>
            <a:r>
              <a:rPr lang="en-US" baseline="30000" dirty="0"/>
              <a:t>-2</a:t>
            </a:r>
            <a:r>
              <a:rPr lang="en-US" dirty="0"/>
              <a:t> = 1 atmosphere.</a:t>
            </a:r>
          </a:p>
          <a:p>
            <a:r>
              <a:rPr lang="en-US" dirty="0"/>
              <a:t>What is the pressure in Laramie?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75B76-A487-DD4D-BC47-30ED46C46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931" y="1329690"/>
            <a:ext cx="6019800" cy="1389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DAECFB-5D33-6040-952D-500FC999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869" y="3206844"/>
            <a:ext cx="3429000" cy="8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3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0991-84DF-994F-A055-3920FE06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FD712-451B-3A40-936F-178F64C92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331" y="1106487"/>
            <a:ext cx="6311900" cy="51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96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57523</TotalTime>
  <Words>345</Words>
  <Application>Microsoft Macintosh PowerPoint</Application>
  <PresentationFormat>Custom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 Unicode MS</vt:lpstr>
      <vt:lpstr>Arial</vt:lpstr>
      <vt:lpstr>Times New Roman</vt:lpstr>
      <vt:lpstr>Office Theme</vt:lpstr>
      <vt:lpstr>ASTR 2310  General Astronomy I</vt:lpstr>
      <vt:lpstr>Overview</vt:lpstr>
      <vt:lpstr>Earth’s Atmosphere</vt:lpstr>
      <vt:lpstr>Hydrostatic Equilibrium</vt:lpstr>
      <vt:lpstr>Atmospheric Pressure</vt:lpstr>
      <vt:lpstr>Atmospheric Pressure</vt:lpstr>
      <vt:lpstr>Atmospheric Pressure</vt:lpstr>
      <vt:lpstr>Atmospheric Pressure</vt:lpstr>
      <vt:lpstr>Atmospheric structure</vt:lpstr>
      <vt:lpstr>Atmospheric Scattering</vt:lpstr>
      <vt:lpstr>Earth’s Magnetosphere</vt:lpstr>
      <vt:lpstr>The Moon</vt:lpstr>
      <vt:lpstr>Origin of Moon</vt:lpstr>
      <vt:lpstr>Age: Radioactive Decay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2310: Chapter 8</dc:title>
  <dc:creator>Michael Brotherton</dc:creator>
  <cp:lastModifiedBy>Michael S. Brotherton</cp:lastModifiedBy>
  <cp:revision>51</cp:revision>
  <cp:lastPrinted>1601-01-01T00:00:00Z</cp:lastPrinted>
  <dcterms:created xsi:type="dcterms:W3CDTF">1601-01-01T00:00:00Z</dcterms:created>
  <dcterms:modified xsi:type="dcterms:W3CDTF">2024-04-08T06:31:53Z</dcterms:modified>
</cp:coreProperties>
</file>