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66" r:id="rId2"/>
    <p:sldId id="257" r:id="rId3"/>
    <p:sldId id="268" r:id="rId4"/>
    <p:sldId id="267" r:id="rId5"/>
    <p:sldId id="269" r:id="rId6"/>
    <p:sldId id="25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61" r:id="rId18"/>
    <p:sldId id="280" r:id="rId19"/>
    <p:sldId id="262" r:id="rId20"/>
    <p:sldId id="281" r:id="rId21"/>
    <p:sldId id="282" r:id="rId22"/>
    <p:sldId id="263" r:id="rId23"/>
    <p:sldId id="264" r:id="rId24"/>
    <p:sldId id="283" r:id="rId25"/>
    <p:sldId id="265" r:id="rId26"/>
  </p:sldIdLst>
  <p:sldSz cx="9720263" cy="64801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/>
    <p:restoredTop sz="94627"/>
  </p:normalViewPr>
  <p:slideViewPr>
    <p:cSldViewPr>
      <p:cViewPr varScale="1">
        <p:scale>
          <a:sx n="116" d="100"/>
          <a:sy n="116" d="100"/>
        </p:scale>
        <p:origin x="131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>
            <a:extLst>
              <a:ext uri="{FF2B5EF4-FFF2-40B4-BE49-F238E27FC236}">
                <a16:creationId xmlns:a16="http://schemas.microsoft.com/office/drawing/2014/main" id="{F17B0B11-DE04-6D4E-98B7-BA5F1218C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>
            <a:extLst>
              <a:ext uri="{FF2B5EF4-FFF2-40B4-BE49-F238E27FC236}">
                <a16:creationId xmlns:a16="http://schemas.microsoft.com/office/drawing/2014/main" id="{56502742-30A0-8243-9A96-4D65DE4C8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AutoShape 3">
            <a:extLst>
              <a:ext uri="{FF2B5EF4-FFF2-40B4-BE49-F238E27FC236}">
                <a16:creationId xmlns:a16="http://schemas.microsoft.com/office/drawing/2014/main" id="{4A9E5400-398A-BF4C-80B6-773C11045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AutoShape 4">
            <a:extLst>
              <a:ext uri="{FF2B5EF4-FFF2-40B4-BE49-F238E27FC236}">
                <a16:creationId xmlns:a16="http://schemas.microsoft.com/office/drawing/2014/main" id="{9E5A9C03-5957-434F-ABE4-BEBA1D8CE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7D56237-7393-2A4E-9FF7-5AF4BB52FD2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1263" cy="376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B51B80C-DE8E-FA45-B4D1-F9B57E1EB65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FBB70EE0-6BEA-FE45-A6A5-04E050485981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65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62591DD8-6DDF-7E4C-B101-7DA1597326E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65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1109579F-380C-9746-AA0A-55A17664F9F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65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2058" name="Rectangle 10">
            <a:extLst>
              <a:ext uri="{FF2B5EF4-FFF2-40B4-BE49-F238E27FC236}">
                <a16:creationId xmlns:a16="http://schemas.microsoft.com/office/drawing/2014/main" id="{761DFADF-119D-6F4C-B6EC-0A3DE345CA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65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47CD04CC-E9A2-0E4D-B605-C0378FB39D3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0E25B7A2-0030-E340-9F83-EF5F8EEA8D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DD0427-9B6F-EF41-BE67-027F988E4365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14337" name="Text Box 1">
            <a:extLst>
              <a:ext uri="{FF2B5EF4-FFF2-40B4-BE49-F238E27FC236}">
                <a16:creationId xmlns:a16="http://schemas.microsoft.com/office/drawing/2014/main" id="{65796A43-A042-D343-B680-77685E47F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E6C6DB5A-4A02-EA43-9771-90D1E03C5557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14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72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15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327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2305593F-E614-934B-B55E-616FA73E001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CC1CD2-67DE-4F41-A1D0-37E86B30AA5C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18433" name="Text Box 1">
            <a:extLst>
              <a:ext uri="{FF2B5EF4-FFF2-40B4-BE49-F238E27FC236}">
                <a16:creationId xmlns:a16="http://schemas.microsoft.com/office/drawing/2014/main" id="{191542AA-E59C-4F45-84B1-5E991F6EC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3A12B424-FA06-314A-927C-DBAEFFFD779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2305593F-E614-934B-B55E-616FA73E001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CC1CD2-67DE-4F41-A1D0-37E86B30AA5C}" type="slidenum">
              <a:rPr lang="en-GB" altLang="en-US"/>
              <a:pPr/>
              <a:t>18</a:t>
            </a:fld>
            <a:endParaRPr lang="en-GB" altLang="en-US"/>
          </a:p>
        </p:txBody>
      </p:sp>
      <p:sp>
        <p:nvSpPr>
          <p:cNvPr id="18433" name="Text Box 1">
            <a:extLst>
              <a:ext uri="{FF2B5EF4-FFF2-40B4-BE49-F238E27FC236}">
                <a16:creationId xmlns:a16="http://schemas.microsoft.com/office/drawing/2014/main" id="{191542AA-E59C-4F45-84B1-5E991F6EC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3A12B424-FA06-314A-927C-DBAEFFFD779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199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D5DF569B-F645-BF44-B754-663096F6165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884BDA-CDEF-9E4C-8C64-ED7FA046BE1A}" type="slidenum">
              <a:rPr lang="en-GB" altLang="en-US"/>
              <a:pPr/>
              <a:t>19</a:t>
            </a:fld>
            <a:endParaRPr lang="en-GB" altLang="en-US"/>
          </a:p>
        </p:txBody>
      </p:sp>
      <p:sp>
        <p:nvSpPr>
          <p:cNvPr id="19457" name="Text Box 1">
            <a:extLst>
              <a:ext uri="{FF2B5EF4-FFF2-40B4-BE49-F238E27FC236}">
                <a16:creationId xmlns:a16="http://schemas.microsoft.com/office/drawing/2014/main" id="{D8D2F874-3439-9649-AC7F-6A592AD50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B572AAAD-5D90-3647-A709-8D632858113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D3DF20A-FDDB-764C-8C34-CBCE3492CC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23AAAE-D1A0-6E45-9ADE-7C8E44D2DD69}" type="slidenum">
              <a:rPr lang="en-GB" altLang="en-US"/>
              <a:pPr/>
              <a:t>22</a:t>
            </a:fld>
            <a:endParaRPr lang="en-GB" altLang="en-US"/>
          </a:p>
        </p:txBody>
      </p:sp>
      <p:sp>
        <p:nvSpPr>
          <p:cNvPr id="20481" name="Text Box 1">
            <a:extLst>
              <a:ext uri="{FF2B5EF4-FFF2-40B4-BE49-F238E27FC236}">
                <a16:creationId xmlns:a16="http://schemas.microsoft.com/office/drawing/2014/main" id="{5EA736D5-1B22-154E-B189-304B89928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66EE4D18-0FC6-FE4A-9BB8-E49B25C2940E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6EE30EEC-DD0B-3E46-AB0A-A7F1A7240E8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2C07C7-A99A-A044-93AF-37868CCF41ED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21505" name="Text Box 1">
            <a:extLst>
              <a:ext uri="{FF2B5EF4-FFF2-40B4-BE49-F238E27FC236}">
                <a16:creationId xmlns:a16="http://schemas.microsoft.com/office/drawing/2014/main" id="{C169EC7E-2735-924A-91E2-26271AF85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29180CCC-B87D-4146-A5AB-C3C3C178B32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86AB5AC5-42A2-4D44-B61B-AF446B3AC91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AF8F66-9979-5A4D-B6F0-872ADC395E8B}" type="slidenum">
              <a:rPr lang="en-GB" altLang="en-US"/>
              <a:pPr/>
              <a:t>25</a:t>
            </a:fld>
            <a:endParaRPr lang="en-GB" altLang="en-US"/>
          </a:p>
        </p:txBody>
      </p:sp>
      <p:sp>
        <p:nvSpPr>
          <p:cNvPr id="22529" name="Text Box 1">
            <a:extLst>
              <a:ext uri="{FF2B5EF4-FFF2-40B4-BE49-F238E27FC236}">
                <a16:creationId xmlns:a16="http://schemas.microsoft.com/office/drawing/2014/main" id="{ABA27B3D-8D2C-9A41-A8DF-2D4FFB010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FEF09507-CC8A-4C4C-9340-D3BF7C1C0291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32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108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9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589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10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368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11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022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12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945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13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21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773E5-7C25-9140-8143-AA18721BA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4438" y="1060450"/>
            <a:ext cx="7291387" cy="22558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A505A-2051-EA42-8884-9C519AF7B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4438" y="3403600"/>
            <a:ext cx="7291387" cy="1565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9D28B-95B3-7240-AE8B-0655F18B5E1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EAE24-CD04-8846-8231-590F3FB0583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4161-84F5-0546-979A-0635BC6AD4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B97EF9-6889-BF41-A83F-8BD34E6CCC0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267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F4DAD-E453-CF42-92C4-8BA1423C3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CC4E65-01BC-2247-BA48-3020087E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BFFC6-278F-264C-B79F-0BCCD3A0AFB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A761A-055D-9C43-BC72-F2F9459A39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EF563-20CB-8B47-999B-2D64763173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114C4EE-C446-4E42-8EF5-D9F39BD8532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407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77A20F-1CDE-554C-A491-3E2E83608E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40563" y="258763"/>
            <a:ext cx="2184400" cy="5526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533DD-3028-A04C-9B39-0BADA4120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5775" y="258763"/>
            <a:ext cx="6402388" cy="55260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F7837-CA08-1E45-8DEC-D0323658651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DD812-EA47-6B4D-819F-C6F95C9D300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906AC-686B-CC43-B449-0E4457272F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21774F-9C89-6344-AEBD-9E48E59CAFB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6041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E3E07-3A66-4B4C-A76D-45DA3FF28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F2B7E-C5A2-FA4C-885B-E12522184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8B1A6-FCF0-704C-A358-974ECF2F4AC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0CE90-E076-644A-8480-E3287E328BE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D1725-2A53-F841-81C3-4FD2D5409A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C0538F-0C48-344C-885A-3F622F2068F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7237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E513-5125-6D43-9A52-60F8744A1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1616075"/>
            <a:ext cx="8383588" cy="26955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1483F-2A42-664A-AFF7-970E82AC7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575" y="4337050"/>
            <a:ext cx="8383588" cy="14176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1D81E-A78B-464A-9730-A44A442812E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3CACE-470F-B546-A5CD-FEEB7E9AFC9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6501B-B4C5-5E48-8A18-0E4F2BDC03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07BA6C-D913-1945-8FBF-663477D9CCD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085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FE0F-572F-4042-BC0B-BEBECD81F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BE125-46DF-1745-803C-49242727E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5" y="1516063"/>
            <a:ext cx="4292600" cy="42687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CCB78-4BE1-B74A-ADC8-8CC19F094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0775" y="1516063"/>
            <a:ext cx="4294188" cy="42687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F3B2C-AFAF-7D44-BCCB-1E9DD345603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11CD5-512A-2241-9B50-3D9E98F9BDE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242C2-744F-044D-B711-39EAF09819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249FA2-B21E-C145-8E98-3FB81F415BC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10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0B972-CC7A-5B46-99CB-6F7F184A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5" y="344488"/>
            <a:ext cx="8383588" cy="1252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9FA3C-08F8-3946-AEA5-23958DB10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5" y="1589088"/>
            <a:ext cx="4111625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7D7A9C-C274-7249-A1C5-467FDA235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925" y="2366963"/>
            <a:ext cx="4111625" cy="34813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ABBAB-D44A-464E-BD48-B61978705F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21250" y="1589088"/>
            <a:ext cx="4132263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1B1A33-4C5D-0A4D-9CF8-3E0190DEF5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21250" y="2366963"/>
            <a:ext cx="4132263" cy="34813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43C86-781D-F141-9AB2-2D6EF98347A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442674-CD32-1546-9BE2-63D0B310EC9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1B9710-79EB-D145-978C-F9707F7DB7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737B6E-D77D-DF42-8BD1-F72892E17FB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107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9FBDB-6EC0-5140-AFE6-4911FB89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A0050-EA32-9742-8660-B433200F0A0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8B7B04-52B2-0541-B107-081F887B3B8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8FC384-8C77-7C4C-862D-AC71FEB329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46CA4F6-4357-E342-8B0A-F32562283BD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0964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84EEB-052E-3C4C-BF32-100619AFE08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026C4A-6609-0340-B400-411BBE21360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9B0B0-5A4C-064D-86CD-4FD2D8DFDF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07B132-8D7A-5745-BFF7-4F8351EEC84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367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ABAB6-F68D-0C45-B071-2182F6E22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5" y="431800"/>
            <a:ext cx="3135313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726F6-AC15-0542-B557-70D0A10FA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263" y="933450"/>
            <a:ext cx="4921250" cy="4605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7D433-5D94-0D40-8308-F7BB6DB2E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9925" y="1944688"/>
            <a:ext cx="3135313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42F2F-5EE1-D54C-901B-7BA1C0DAE5C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350A5-E721-7E42-8920-B01D907ED29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B7CFD-31C9-2C4C-BD84-CF46C2D8FB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34B4C0-0646-1446-B9C5-4CE53AE1BA9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689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A670-7839-494D-9472-FC8A5A431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5" y="431800"/>
            <a:ext cx="3135313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1B65BF-44F9-574A-956F-D146758D1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32263" y="933450"/>
            <a:ext cx="4921250" cy="4605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85ECD-E616-AF4F-84F5-58EC698DE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9925" y="1944688"/>
            <a:ext cx="3135313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251EA-9647-2C4E-940F-92B5AA27E2D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FD41F-A959-3E49-90AF-EC7598B19E3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C3A57-7020-104A-81BC-F659465FA6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D941E0-6CD5-6049-A796-2D814AB0FC7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293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26F3924E-01A9-0942-AB81-91286AF0E3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5775" y="258763"/>
            <a:ext cx="873918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21A1B9E3-0108-5943-BEBB-528047B24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85775" y="1516063"/>
            <a:ext cx="8739188" cy="426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CA9715C-F8E8-D24E-8438-A0DCD91578D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85775" y="5903913"/>
            <a:ext cx="2255838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9F00814-6F6E-3141-A1E6-6C9D32F592C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324225" y="5903913"/>
            <a:ext cx="30734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E55F79C-DA13-DB48-94E6-DC43DFF6428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969125" y="5903913"/>
            <a:ext cx="2255838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AAF0A75-FB5B-8143-927D-36E0451A7C6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astro.wsu.edu/worthey/astro/html/lec-mercvenus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ASTR 2310 </a:t>
            </a:r>
            <a:br>
              <a:rPr lang="en-US" dirty="0"/>
            </a:br>
            <a:r>
              <a:rPr lang="en-US" dirty="0"/>
              <a:t>General Astronomy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732" y="3403600"/>
            <a:ext cx="8153400" cy="2122487"/>
          </a:xfrm>
        </p:spPr>
        <p:txBody>
          <a:bodyPr/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Ch. 8 from </a:t>
            </a:r>
            <a:r>
              <a:rPr lang="en-US" dirty="0" err="1"/>
              <a:t>Ryden</a:t>
            </a:r>
            <a:r>
              <a:rPr lang="en-US" dirty="0"/>
              <a:t> &amp; Peterson, Solar System Overview</a:t>
            </a:r>
          </a:p>
          <a:p>
            <a:r>
              <a:rPr lang="en-GB" altLang="en-US" dirty="0"/>
              <a:t>“Two” types of planets, Physical properties, Retention of atmosphere, Solar System Formation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1DAD1F-21DD-2441-8EDA-9090CB49B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6" y="0"/>
            <a:ext cx="2249487" cy="2249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4EEA48-20F2-B541-B0AF-16137E920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317" y="0"/>
            <a:ext cx="2270809" cy="22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51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Temperatures (Theory)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A number of factors…heating from the Sun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A9D19-B03B-FA45-98D7-2D0AA796D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31" y="2081213"/>
            <a:ext cx="8263102" cy="380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15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Temperatures (Theory)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Heating from the Sun—flux at planet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But what’s important is the energy/s absorbed: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1C3CBC-9732-704C-BF99-650EE8852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531" y="1944687"/>
            <a:ext cx="2923931" cy="1390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E9EB10-92F9-8F44-B895-5BD06EC53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885" y="4078287"/>
            <a:ext cx="4949204" cy="128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23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Temperatures (Theory)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A is for “Albedo”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5097B-40B3-714C-BF59-2005EE297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056" y="1182687"/>
            <a:ext cx="490537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139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7BB43-D7AC-4743-80D2-AA0F33690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346" y="1944687"/>
            <a:ext cx="3605981" cy="1035050"/>
          </a:xfrm>
          <a:prstGeom prst="rect">
            <a:avLst/>
          </a:prstGeom>
        </p:spPr>
      </p:pic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Temperatures (Theory)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To find equilibrium temperature, need cooling: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radiates like a blackbody.  Now: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504825" lvl="1" indent="0">
              <a:buSzPct val="45000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						Cooling = Heating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FE55C-D7CB-0540-BFE8-712201807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931" y="3463926"/>
            <a:ext cx="5370074" cy="96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53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Solving for equilibrium temperature,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Expressing in AUs and plugging in for solar R, T 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</p:txBody>
      </p:sp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Temperatures (Theory)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E124A-A6A1-AB46-85D1-40BA2D3D0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731" y="2020887"/>
            <a:ext cx="4188342" cy="103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295E3D-2D6D-944F-BD01-4C90D154A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731" y="4002087"/>
            <a:ext cx="5745586" cy="123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513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475E24-0A05-6E4C-AF04-1E7FB5B8F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931" y="2592703"/>
            <a:ext cx="4256741" cy="977900"/>
          </a:xfrm>
          <a:prstGeom prst="rect">
            <a:avLst/>
          </a:prstGeom>
        </p:spPr>
      </p:pic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341438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Complication: </a:t>
            </a:r>
            <a:r>
              <a:rPr lang="en-GB" altLang="en-US" u="sng" dirty="0"/>
              <a:t>slow rotator</a:t>
            </a:r>
            <a:r>
              <a:rPr lang="en-GB" altLang="en-US" dirty="0"/>
              <a:t>, poor heat conduction, and energy absorbed in area </a:t>
            </a:r>
            <a:r>
              <a:rPr lang="en-GB" altLang="en-US" dirty="0" err="1"/>
              <a:t>Σ</a:t>
            </a:r>
            <a:r>
              <a:rPr lang="en-GB" altLang="en-US" dirty="0"/>
              <a:t> where sun is overhead must be locally reradiated: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u="sng" dirty="0"/>
              <a:t>This is subsolar temperature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</p:txBody>
      </p:sp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Temperatures (Theory)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906524-4D05-5942-B6D1-328EF53C3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201" y="3525838"/>
            <a:ext cx="3886200" cy="19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7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CD9F0-05A5-1F4E-B655-FE6EF0158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Temperature: Theory vs. Observation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C4AC-0975-B74F-B91C-2C961AADE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r"/>
            <a:r>
              <a:rPr lang="en-US" dirty="0"/>
              <a:t>…What gives?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BD92E-E516-0A4B-A9E7-E5CF7EDE3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3" y="1516063"/>
            <a:ext cx="8734730" cy="294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82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99153D04-C064-084A-9E6C-ADA39A7FB1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Greenhouse Effect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AD4D55CC-2743-E94C-B1CF-3D9A6F7B3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8747125" cy="4186237"/>
          </a:xfrm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8195" name="AutoShape 3">
            <a:extLst>
              <a:ext uri="{FF2B5EF4-FFF2-40B4-BE49-F238E27FC236}">
                <a16:creationId xmlns:a16="http://schemas.microsoft.com/office/drawing/2014/main" id="{25B4CED1-07A3-3E47-9B40-2334496F87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43200" y="2286000"/>
            <a:ext cx="3429000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1E0E9C40-18EF-C34C-A298-B487493B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915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99153D04-C064-084A-9E6C-ADA39A7FB1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Greenhouse Effect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AD4D55CC-2743-E94C-B1CF-3D9A6F7B3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8747125" cy="4186237"/>
          </a:xfrm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8195" name="AutoShape 3">
            <a:extLst>
              <a:ext uri="{FF2B5EF4-FFF2-40B4-BE49-F238E27FC236}">
                <a16:creationId xmlns:a16="http://schemas.microsoft.com/office/drawing/2014/main" id="{25B4CED1-07A3-3E47-9B40-2334496F87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43200" y="2286000"/>
            <a:ext cx="3429000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1E0E9C40-18EF-C34C-A298-B487493B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915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E1C4837-A2A0-924E-8453-F4063B10D603}"/>
              </a:ext>
            </a:extLst>
          </p:cNvPr>
          <p:cNvSpPr/>
          <p:nvPr/>
        </p:nvSpPr>
        <p:spPr bwMode="auto">
          <a:xfrm>
            <a:off x="2743200" y="2782887"/>
            <a:ext cx="1583531" cy="30480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49814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273CF665-4DC0-5640-A2ED-43521026E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Example planetary spectrum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94182AA5-B748-9740-8F78-F5C48907E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8747125" cy="4186237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sz="2000" dirty="0"/>
              <a:t>Spectrum of Mars: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FF0946A7-088F-B545-9B24-E0C158703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2286000"/>
            <a:ext cx="7618412" cy="366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23375556-5922-7140-BE78-ECC5485BC7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Here’s one overview:</a:t>
            </a:r>
          </a:p>
        </p:txBody>
      </p:sp>
      <p:sp>
        <p:nvSpPr>
          <p:cNvPr id="4098" name="AutoShape 2">
            <a:extLst>
              <a:ext uri="{FF2B5EF4-FFF2-40B4-BE49-F238E27FC236}">
                <a16:creationId xmlns:a16="http://schemas.microsoft.com/office/drawing/2014/main" id="{2D6168C2-5FC7-D746-976C-2FB1200C13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" y="2393950"/>
            <a:ext cx="685800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796899ED-D9AD-DB4A-9284-242B20547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4800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Text Box 4">
            <a:extLst>
              <a:ext uri="{FF2B5EF4-FFF2-40B4-BE49-F238E27FC236}">
                <a16:creationId xmlns:a16="http://schemas.microsoft.com/office/drawing/2014/main" id="{5AABEA18-04E5-0C42-BC31-42CB8DD69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715000"/>
            <a:ext cx="688181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en-US" altLang="en-US" sz="2400"/>
              <a:t>What is wrong with this picture?  It's from NASA...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2C10F-6BE8-7D42-B2F6-1C829688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Planetary Atmospheres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ABF2A-6C55-C24B-B84A-BFADD6D4C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Hotter means higher thermal gas speeds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Mean free path distance where a particle scatters, depends on density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Exobase, </a:t>
            </a:r>
            <a:r>
              <a:rPr lang="en-US" dirty="0" err="1"/>
              <a:t>z</a:t>
            </a:r>
            <a:r>
              <a:rPr lang="en-US" baseline="-25000" dirty="0" err="1"/>
              <a:t>ex</a:t>
            </a:r>
            <a:r>
              <a:rPr lang="en-US" dirty="0"/>
              <a:t>, is height were a gas particle faster than escape velocity can leave without scattering: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C5E707-94A5-E649-AE7F-1371A9FB6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331" y="4854574"/>
            <a:ext cx="4223308" cy="109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46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ABF2A-6C55-C24B-B84A-BFADD6D4C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At exobase: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Because of the long tail of the Maxwell-Boltzmann distribution cannot just equate speeds to find limits of retention.  Need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FAB631-2550-8B4F-8FC4-B2A89C290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331" y="5492161"/>
            <a:ext cx="2037415" cy="590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C897A-1BA2-6A40-995E-490424C3F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784" y="2117354"/>
            <a:ext cx="2863850" cy="12511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F2C10F-6BE8-7D42-B2F6-1C829688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Planetary Atmospheres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660C5-0C13-C845-9380-EA08EC632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131" y="1106487"/>
            <a:ext cx="4223308" cy="1096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DF12DE-9B03-D44C-86C3-B6EFA9B1A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802" y="2300955"/>
            <a:ext cx="2624690" cy="1106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9BDF2-5EAD-D144-8CFB-92086BF74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84" y="1829454"/>
            <a:ext cx="5056945" cy="29314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467E53-1AC2-6748-BB4D-5E307C412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5929" y="3568433"/>
            <a:ext cx="2235200" cy="15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BA73C6-8FE8-5940-A94C-86B47C0C8E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31" y="5492161"/>
            <a:ext cx="1658178" cy="7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19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F0D724C1-D4BD-2C4E-A01A-75C87BF238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Planetary Atmospheres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6D259B42-7FC8-EF4E-8EC3-0776D39563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5937" y="1237614"/>
            <a:ext cx="8747125" cy="4186237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sz="2000" dirty="0"/>
              <a:t>Planetary escape velocity, gas temperature, and gasses</a:t>
            </a:r>
          </a:p>
        </p:txBody>
      </p:sp>
      <p:sp>
        <p:nvSpPr>
          <p:cNvPr id="10243" name="AutoShape 3">
            <a:extLst>
              <a:ext uri="{FF2B5EF4-FFF2-40B4-BE49-F238E27FC236}">
                <a16:creationId xmlns:a16="http://schemas.microsoft.com/office/drawing/2014/main" id="{50C98C7C-0AE8-464D-AB4E-B7AFCDA072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0400" y="2533650"/>
            <a:ext cx="337820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04A6C0-E764-9B40-8592-D1D5AE33E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1" y="2114550"/>
            <a:ext cx="174625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7E2AD9-C9F5-F245-93FA-602958465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684" y="2509996"/>
            <a:ext cx="1621456" cy="820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37D407-AFCF-4042-AF44-DA1608F5A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106" y="2114550"/>
            <a:ext cx="1600200" cy="33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CC4597-6DA7-3D46-97CD-7F1B3E1B2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437" y="1664970"/>
            <a:ext cx="3628390" cy="453548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1CF89419-DDE9-FF45-BA56-AA9E8AC6A4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Solar System Formation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A6C3DF14-4646-5D46-8124-6F8B642D0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8747125" cy="4186237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sz="2000"/>
              <a:t>Protoplanetary Disks:</a:t>
            </a:r>
          </a:p>
        </p:txBody>
      </p:sp>
      <p:sp>
        <p:nvSpPr>
          <p:cNvPr id="11267" name="AutoShape 3">
            <a:extLst>
              <a:ext uri="{FF2B5EF4-FFF2-40B4-BE49-F238E27FC236}">
                <a16:creationId xmlns:a16="http://schemas.microsoft.com/office/drawing/2014/main" id="{B02E60C7-C449-4740-9C7B-1F45EF93F9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43200" y="2743200"/>
            <a:ext cx="4203700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A86937AA-78AD-A444-B00A-63BB63ADD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2313"/>
            <a:ext cx="3294063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B8F2F766-B998-1E42-9657-1DAEBECC9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057400"/>
            <a:ext cx="5437187" cy="367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D46BE-7E8F-0748-A3CA-9DB5C19B4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76" y="1563687"/>
            <a:ext cx="3919463" cy="3217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1BEFE-3EC9-6341-9555-AB87D21D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System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BA5EC-4411-A646-AD92-1C4B0B053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8476" y="1749342"/>
            <a:ext cx="2806487" cy="616032"/>
          </a:xfrm>
        </p:spPr>
        <p:txBody>
          <a:bodyPr/>
          <a:lstStyle/>
          <a:p>
            <a:r>
              <a:rPr lang="en-US" dirty="0"/>
              <a:t>Units of g/cm</a:t>
            </a:r>
            <a:r>
              <a:rPr lang="en-US" baseline="30000" dirty="0"/>
              <a:t>3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30B2C-99BC-274B-9F51-FB0AEF268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270" y="2233848"/>
            <a:ext cx="4555693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61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4A88703C-BB69-F440-A153-26FD19C38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725" y="115887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Some early surface features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D7DAA738-4E9B-4549-A2D5-B0826AD3B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6726" y="1106487"/>
            <a:ext cx="8747125" cy="5557837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Cratering and Volcanic Flooding</a:t>
            </a:r>
          </a:p>
          <a:p>
            <a:pPr marL="1484313" lvl="1" indent="-568325">
              <a:buFont typeface="Times New Roman" panose="02020603050405020304" pitchFamily="18" charset="0"/>
              <a:buChar char="–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Mercury is very much like the moon</a:t>
            </a:r>
          </a:p>
          <a:p>
            <a:pPr marL="1484313" lvl="1" indent="-568325">
              <a:buFont typeface="Times New Roman" panose="02020603050405020304" pitchFamily="18" charset="0"/>
              <a:buChar char="–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Venus has active volcanoes, surface hidden by clouds but not radar</a:t>
            </a:r>
          </a:p>
          <a:p>
            <a:pPr marL="1484313" lvl="1" indent="-568325">
              <a:buFont typeface="Times New Roman" panose="02020603050405020304" pitchFamily="18" charset="0"/>
              <a:buChar char="–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Nice website from Guy Worthey* at WSU:</a:t>
            </a:r>
          </a:p>
          <a:p>
            <a:pPr marL="1484313" lvl="1" indent="-568325">
              <a:spcAft>
                <a:spcPts val="1425"/>
              </a:spcAft>
              <a:buFont typeface="Times New Roman" panose="02020603050405020304" pitchFamily="18" charset="0"/>
              <a:buChar char="–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sz="2400" dirty="0">
                <a:hlinkClick r:id="rId3"/>
              </a:rPr>
              <a:t>http://astro.wsu.edu/worthey/astro/html/lec-mercvenus.html</a:t>
            </a:r>
            <a:endParaRPr lang="en-GB" altLang="en-US" sz="2400" dirty="0"/>
          </a:p>
          <a:p>
            <a:pPr marL="1484313" lvl="1" indent="-568325">
              <a:spcAft>
                <a:spcPts val="1425"/>
              </a:spcAft>
              <a:buFont typeface="Times New Roman" panose="02020603050405020304" pitchFamily="18" charset="0"/>
              <a:buChar char="–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sz="2400" dirty="0"/>
              <a:t>*A Wyoming graduate now an </a:t>
            </a:r>
            <a:r>
              <a:rPr lang="en-GB" altLang="en-US" sz="2400" dirty="0" err="1"/>
              <a:t>astro</a:t>
            </a:r>
            <a:r>
              <a:rPr lang="en-GB" altLang="en-US" sz="2400" dirty="0"/>
              <a:t> professor</a:t>
            </a:r>
          </a:p>
          <a:p>
            <a:pPr marL="425450" indent="-320675">
              <a:buClrTx/>
              <a:buSzTx/>
              <a:buFontTx/>
              <a:buNone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sz="4000" baseline="33000" dirty="0"/>
          </a:p>
          <a:p>
            <a:pPr marL="425450" indent="-320675">
              <a:buClrTx/>
              <a:buSzTx/>
              <a:buFontTx/>
              <a:buNone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sz="4000" baseline="33000" dirty="0"/>
              <a:t>More in coming chapters on each of the planets…</a:t>
            </a:r>
          </a:p>
          <a:p>
            <a:pPr marL="425450" indent="-320675">
              <a:buClrTx/>
              <a:buSzTx/>
              <a:buFontTx/>
              <a:buNone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sz="4000" baseline="33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A4F41-1355-274C-9AE9-2D6FE731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55574"/>
            <a:ext cx="8739188" cy="1073150"/>
          </a:xfrm>
        </p:spPr>
        <p:txBody>
          <a:bodyPr/>
          <a:lstStyle/>
          <a:p>
            <a:r>
              <a:rPr lang="en-US" dirty="0"/>
              <a:t>Questions about Solar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9FE13-52F9-1344-ADB5-D91A7A4A5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Terrestrial, Jovian, and Dwarf planets, and smaller "Debris”?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29E11-E702-CC49-B123-14343A41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2401887"/>
            <a:ext cx="8985130" cy="220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BAFB6E-C51A-B641-B197-86999FE78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95" y="4433093"/>
            <a:ext cx="8664068" cy="15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78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5B5EBF-F5B2-004E-9ED1-27EBDC0BB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1331913"/>
            <a:ext cx="5824538" cy="5026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A0F646-0164-D640-BE80-9A216BC0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distribution for bodies orbiting the Sun (99.8% of total)</a:t>
            </a:r>
          </a:p>
        </p:txBody>
      </p:sp>
    </p:spTree>
    <p:extLst>
      <p:ext uri="{BB962C8B-B14F-4D97-AF65-F5344CB8AC3E}">
        <p14:creationId xmlns:p14="http://schemas.microsoft.com/office/powerpoint/2010/main" val="3846290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A98C0-F43E-9B4A-B426-BA12923AB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Planetary 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830AEF-AA58-014A-A6D8-379C8DED5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31" y="1296987"/>
            <a:ext cx="78486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50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Properties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Masses – How?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Sizes – How?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Densities – How?</a:t>
            </a:r>
          </a:p>
          <a:p>
            <a:pPr marL="425450" indent="-320675">
              <a:buSzPct val="45000"/>
              <a:buFont typeface="Wingdings" pitchFamily="2" charset="2"/>
              <a:buNone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Temperature more involved...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Properties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Masses – 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Sizes – How?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Densities – How?</a:t>
            </a:r>
          </a:p>
          <a:p>
            <a:pPr marL="425450" indent="-320675">
              <a:buSzPct val="45000"/>
              <a:buFont typeface="Wingdings" pitchFamily="2" charset="2"/>
              <a:buNone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Temperature more involved...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FD83F0-841A-4B45-A4AB-B17A938D2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331" y="1182688"/>
            <a:ext cx="285858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23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Properties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Masses – 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Sizes – </a:t>
            </a:r>
          </a:p>
          <a:p>
            <a:pPr marL="825500" lvl="1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Angular size and distance (e.g. radar)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Densities – How?</a:t>
            </a:r>
          </a:p>
          <a:p>
            <a:pPr marL="425450" indent="-320675">
              <a:buSzPct val="45000"/>
              <a:buFont typeface="Wingdings" pitchFamily="2" charset="2"/>
              <a:buNone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Temperature more involved...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FD83F0-841A-4B45-A4AB-B17A938D2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331" y="1182688"/>
            <a:ext cx="285858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58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Properties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Masses – 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Sizes – </a:t>
            </a:r>
          </a:p>
          <a:p>
            <a:pPr marL="825500" lvl="1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Angular size and distance (e.g. radar)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Densities – </a:t>
            </a:r>
          </a:p>
          <a:p>
            <a:pPr marL="425450" indent="-320675">
              <a:buSzPct val="45000"/>
              <a:buFont typeface="Wingdings" pitchFamily="2" charset="2"/>
              <a:buNone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	</a:t>
            </a:r>
            <a:r>
              <a:rPr lang="en-GB" altLang="en-US" sz="2400" dirty="0"/>
              <a:t>710-5500 km/m</a:t>
            </a:r>
            <a:r>
              <a:rPr lang="en-GB" altLang="en-US" sz="2400" baseline="30000" dirty="0"/>
              <a:t>-3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Temperature more involved...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FD83F0-841A-4B45-A4AB-B17A938D2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331" y="1182688"/>
            <a:ext cx="2858589" cy="99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E80065-64C3-BC4E-B99B-A12869EBD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737" y="3352481"/>
            <a:ext cx="1829594" cy="104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3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35929</TotalTime>
  <Words>520</Words>
  <Application>Microsoft Macintosh PowerPoint</Application>
  <PresentationFormat>Custom</PresentationFormat>
  <Paragraphs>129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 Unicode MS</vt:lpstr>
      <vt:lpstr>Arial</vt:lpstr>
      <vt:lpstr>Times New Roman</vt:lpstr>
      <vt:lpstr>Wingdings</vt:lpstr>
      <vt:lpstr>Office Theme</vt:lpstr>
      <vt:lpstr>ASTR 2310  General Astronomy I</vt:lpstr>
      <vt:lpstr>Here’s one overview:</vt:lpstr>
      <vt:lpstr>Questions about Solar System</vt:lpstr>
      <vt:lpstr>Mass distribution for bodies orbiting the Sun (99.8% of total)</vt:lpstr>
      <vt:lpstr>Characteristics of Planetary Types</vt:lpstr>
      <vt:lpstr>Planet Properties</vt:lpstr>
      <vt:lpstr>Planet Properties</vt:lpstr>
      <vt:lpstr>Planet Properties</vt:lpstr>
      <vt:lpstr>Planet Properties</vt:lpstr>
      <vt:lpstr>Planet Temperatures (Theory)</vt:lpstr>
      <vt:lpstr>Planet Temperatures (Theory)</vt:lpstr>
      <vt:lpstr>Planet Temperatures (Theory)</vt:lpstr>
      <vt:lpstr>Planet Temperatures (Theory)</vt:lpstr>
      <vt:lpstr>Planet Temperatures (Theory)</vt:lpstr>
      <vt:lpstr>Planet Temperatures (Theory)</vt:lpstr>
      <vt:lpstr>Temperature: Theory vs. Observation</vt:lpstr>
      <vt:lpstr>Greenhouse Effect</vt:lpstr>
      <vt:lpstr>Greenhouse Effect</vt:lpstr>
      <vt:lpstr>Example planetary spectrum</vt:lpstr>
      <vt:lpstr>Planetary Atmospheres</vt:lpstr>
      <vt:lpstr>Planetary Atmospheres</vt:lpstr>
      <vt:lpstr>Planetary Atmospheres</vt:lpstr>
      <vt:lpstr>Solar System Formation</vt:lpstr>
      <vt:lpstr>Solar System Formation</vt:lpstr>
      <vt:lpstr>Some early surface features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2310: Chapter 8</dc:title>
  <dc:creator>Michael Brotherton</dc:creator>
  <cp:lastModifiedBy>Michael S. Brotherton</cp:lastModifiedBy>
  <cp:revision>36</cp:revision>
  <cp:lastPrinted>1601-01-01T00:00:00Z</cp:lastPrinted>
  <dcterms:created xsi:type="dcterms:W3CDTF">1601-01-01T00:00:00Z</dcterms:created>
  <dcterms:modified xsi:type="dcterms:W3CDTF">2024-03-27T00:44:08Z</dcterms:modified>
</cp:coreProperties>
</file>