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385" r:id="rId3"/>
    <p:sldId id="38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278" r:id="rId12"/>
    <p:sldId id="279" r:id="rId13"/>
    <p:sldId id="394" r:id="rId14"/>
    <p:sldId id="395" r:id="rId15"/>
    <p:sldId id="280" r:id="rId16"/>
    <p:sldId id="283" r:id="rId17"/>
    <p:sldId id="282" r:id="rId18"/>
    <p:sldId id="396" r:id="rId19"/>
    <p:sldId id="277" r:id="rId20"/>
    <p:sldId id="397" r:id="rId21"/>
    <p:sldId id="401" r:id="rId22"/>
    <p:sldId id="398" r:id="rId23"/>
    <p:sldId id="399" r:id="rId24"/>
    <p:sldId id="275" r:id="rId25"/>
    <p:sldId id="276" r:id="rId26"/>
    <p:sldId id="400" r:id="rId27"/>
    <p:sldId id="402" r:id="rId28"/>
    <p:sldId id="403" r:id="rId29"/>
    <p:sldId id="404" r:id="rId30"/>
    <p:sldId id="405" r:id="rId31"/>
    <p:sldId id="406" r:id="rId32"/>
    <p:sldId id="407" r:id="rId33"/>
    <p:sldId id="286" r:id="rId34"/>
    <p:sldId id="287" r:id="rId35"/>
    <p:sldId id="40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9"/>
    <p:restoredTop sz="94643"/>
  </p:normalViewPr>
  <p:slideViewPr>
    <p:cSldViewPr snapToGrid="0" snapToObjects="1">
      <p:cViewPr varScale="1">
        <p:scale>
          <a:sx n="116" d="100"/>
          <a:sy n="116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:a16="http://schemas.microsoft.com/office/drawing/2014/main" id="{86813FBD-BD06-F24E-8E45-1DA161CF5D3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6EEE1B2-2CD8-5D4D-AE92-EA6BBAA9B803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3731" name="Text Box 1">
            <a:extLst>
              <a:ext uri="{FF2B5EF4-FFF2-40B4-BE49-F238E27FC236}">
                <a16:creationId xmlns:a16="http://schemas.microsoft.com/office/drawing/2014/main" id="{24AD769F-54A1-C64F-8A48-B5025372C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3732" name="Text Box 2">
            <a:extLst>
              <a:ext uri="{FF2B5EF4-FFF2-40B4-BE49-F238E27FC236}">
                <a16:creationId xmlns:a16="http://schemas.microsoft.com/office/drawing/2014/main" id="{20B36879-E3E0-C145-BC8C-93B3E69B589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38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92F21EEE-59B9-8A4B-AF5F-8026DEF794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CD7BF6-B645-1840-9170-381B0071030B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2163" name="Text Box 1">
            <a:extLst>
              <a:ext uri="{FF2B5EF4-FFF2-40B4-BE49-F238E27FC236}">
                <a16:creationId xmlns:a16="http://schemas.microsoft.com/office/drawing/2014/main" id="{951EEC8F-22A4-F747-8367-39AEE9077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2164" name="Text Box 2">
            <a:extLst>
              <a:ext uri="{FF2B5EF4-FFF2-40B4-BE49-F238E27FC236}">
                <a16:creationId xmlns:a16="http://schemas.microsoft.com/office/drawing/2014/main" id="{B33B0564-C867-BD4C-89DC-804529072EC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15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000A8F32-EBBB-9D4B-98C2-5A14BC20E6F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2A079C-0187-814A-8711-7573A8C9431F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79" name="Text Box 1">
            <a:extLst>
              <a:ext uri="{FF2B5EF4-FFF2-40B4-BE49-F238E27FC236}">
                <a16:creationId xmlns:a16="http://schemas.microsoft.com/office/drawing/2014/main" id="{D545C297-ADFD-A74D-953C-C9F2185A0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80" name="Text Box 2">
            <a:extLst>
              <a:ext uri="{FF2B5EF4-FFF2-40B4-BE49-F238E27FC236}">
                <a16:creationId xmlns:a16="http://schemas.microsoft.com/office/drawing/2014/main" id="{50F28DE5-2D8D-1D49-8C53-EA02C27BCE2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757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2C5F5BF9-6CEF-2140-9798-C59D6999E35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BC040E-4539-B447-A6A0-1B8314786273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>
            <a:extLst>
              <a:ext uri="{FF2B5EF4-FFF2-40B4-BE49-F238E27FC236}">
                <a16:creationId xmlns:a16="http://schemas.microsoft.com/office/drawing/2014/main" id="{F294B6E3-3E6E-4F43-BB7F-4D0C6FD94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8" name="Text Box 2">
            <a:extLst>
              <a:ext uri="{FF2B5EF4-FFF2-40B4-BE49-F238E27FC236}">
                <a16:creationId xmlns:a16="http://schemas.microsoft.com/office/drawing/2014/main" id="{C421DDE0-0B13-614A-8DB8-580F7D0B195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2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ECE48646-22B0-8F4B-A889-3BE899076B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09A5BC5-4CB2-D448-8A08-2FE92D5A4F34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3971" name="Text Box 1">
            <a:extLst>
              <a:ext uri="{FF2B5EF4-FFF2-40B4-BE49-F238E27FC236}">
                <a16:creationId xmlns:a16="http://schemas.microsoft.com/office/drawing/2014/main" id="{B9E3EAEC-2920-104B-9F23-7401F9999F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3972" name="Text Box 2">
            <a:extLst>
              <a:ext uri="{FF2B5EF4-FFF2-40B4-BE49-F238E27FC236}">
                <a16:creationId xmlns:a16="http://schemas.microsoft.com/office/drawing/2014/main" id="{3E8D3207-D787-A94B-943F-B3B8C41C7ED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94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655FE00-94DC-3B43-9E73-B1765BD5331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5FB0A5-E15B-BE44-84A0-C6C3E1BCA998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17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1923" name="Text Box 1">
            <a:extLst>
              <a:ext uri="{FF2B5EF4-FFF2-40B4-BE49-F238E27FC236}">
                <a16:creationId xmlns:a16="http://schemas.microsoft.com/office/drawing/2014/main" id="{83D6CBCB-46F6-7340-9088-30BCB11D0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81924" name="Text Box 2">
            <a:extLst>
              <a:ext uri="{FF2B5EF4-FFF2-40B4-BE49-F238E27FC236}">
                <a16:creationId xmlns:a16="http://schemas.microsoft.com/office/drawing/2014/main" id="{6834B62D-40D0-7B4F-969A-DE5AA86980C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235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F232F540-FC80-6444-A997-F52216973BF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A9AD02C-8194-1242-8329-3DBAE1A38130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1683" name="Text Box 1">
            <a:extLst>
              <a:ext uri="{FF2B5EF4-FFF2-40B4-BE49-F238E27FC236}">
                <a16:creationId xmlns:a16="http://schemas.microsoft.com/office/drawing/2014/main" id="{021E2DB2-5632-7D4F-94EB-FCFAA9F4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1684" name="Text Box 2">
            <a:extLst>
              <a:ext uri="{FF2B5EF4-FFF2-40B4-BE49-F238E27FC236}">
                <a16:creationId xmlns:a16="http://schemas.microsoft.com/office/drawing/2014/main" id="{B4B16968-B8C3-944E-B142-29184523E06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096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414E97C6-0E24-FC4F-A773-0DAD17C030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A7C557-297F-B940-9451-FABBD745AD90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7" name="Text Box 1">
            <a:extLst>
              <a:ext uri="{FF2B5EF4-FFF2-40B4-BE49-F238E27FC236}">
                <a16:creationId xmlns:a16="http://schemas.microsoft.com/office/drawing/2014/main" id="{6D6FD6F9-1905-6742-88E0-C0132CEC2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7588" name="Text Box 2">
            <a:extLst>
              <a:ext uri="{FF2B5EF4-FFF2-40B4-BE49-F238E27FC236}">
                <a16:creationId xmlns:a16="http://schemas.microsoft.com/office/drawing/2014/main" id="{DF7D735F-5683-1E4E-922F-7B74F13C2DF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902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:a16="http://schemas.microsoft.com/office/drawing/2014/main" id="{C4D956AB-73EA-B344-819A-8F2F35DD0B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09A15D5-2C11-AF4B-8F7D-96B64CF01579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>
            <a:extLst>
              <a:ext uri="{FF2B5EF4-FFF2-40B4-BE49-F238E27FC236}">
                <a16:creationId xmlns:a16="http://schemas.microsoft.com/office/drawing/2014/main" id="{DC4CF043-13C5-6D41-A2CF-B1B44BE19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6" name="Text Box 2">
            <a:extLst>
              <a:ext uri="{FF2B5EF4-FFF2-40B4-BE49-F238E27FC236}">
                <a16:creationId xmlns:a16="http://schemas.microsoft.com/office/drawing/2014/main" id="{BE7ACA75-BF5C-004F-BD2F-F463BFBA4E6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652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>
            <a:extLst>
              <a:ext uri="{FF2B5EF4-FFF2-40B4-BE49-F238E27FC236}">
                <a16:creationId xmlns:a16="http://schemas.microsoft.com/office/drawing/2014/main" id="{1B42A472-0E86-9E48-A33B-27965B60C7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1B2BE3-841E-FA45-B91D-29AB5C6AEB8D}" type="slidenum">
              <a:rPr lang="en-US" altLang="en-US">
                <a:latin typeface="Arial" panose="020B0604020202020204" pitchFamily="34" charset="0"/>
                <a:ea typeface="Arial Unicode MS" panose="020B0604020202020204" pitchFamily="34" charset="-128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0115" name="Text Box 1">
            <a:extLst>
              <a:ext uri="{FF2B5EF4-FFF2-40B4-BE49-F238E27FC236}">
                <a16:creationId xmlns:a16="http://schemas.microsoft.com/office/drawing/2014/main" id="{DCB4F928-0B18-2B40-8C56-85EC397F4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0116" name="Text Box 2">
            <a:extLst>
              <a:ext uri="{FF2B5EF4-FFF2-40B4-BE49-F238E27FC236}">
                <a16:creationId xmlns:a16="http://schemas.microsoft.com/office/drawing/2014/main" id="{58F50CC2-C4FA-1E4A-B42A-F43978CCF63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7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77BDBEF-EF30-3941-BCAF-99E67EFCE57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734208-6E97-204E-9B1D-AF5D5FFF834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751A91-C8D4-444D-BF7E-2424D3D3999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CB921-F977-AB4F-A4F8-A67814E0FA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37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2/25/24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tdRJ2Kq8-k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895744"/>
          </a:xfrm>
        </p:spPr>
        <p:txBody>
          <a:bodyPr>
            <a:normAutofit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 err="1"/>
              <a:t>Ryden</a:t>
            </a:r>
            <a:r>
              <a:rPr lang="en-US" dirty="0"/>
              <a:t> &amp; Peterson Chapter 6: Astronomical Detection of Light </a:t>
            </a:r>
          </a:p>
          <a:p>
            <a:r>
              <a:rPr lang="en-US" dirty="0"/>
              <a:t>The Telescope as a Camera, Refracting and Reflecting, Quality of Images</a:t>
            </a:r>
          </a:p>
          <a:p>
            <a:r>
              <a:rPr lang="en-US" dirty="0"/>
              <a:t>Instruments and Detectors, Observations and Photon Counting</a:t>
            </a:r>
          </a:p>
          <a:p>
            <a:r>
              <a:rPr lang="en-US" dirty="0"/>
              <a:t>Observations at Other Wavelengths, Modern Telescopes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6B8AA-EA3F-8F4E-981C-BEA589DAA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8" y="98578"/>
            <a:ext cx="4016055" cy="2259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242B22-0641-6740-8B27-005CE47C3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752" y="27229"/>
            <a:ext cx="3773890" cy="251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27555D-E5FC-4941-A0F0-4CBE22B0F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547" y="131209"/>
            <a:ext cx="6985165" cy="39304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r>
              <a:rPr lang="en-US" dirty="0"/>
              <a:t>Example: The Human Eye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32B153-7261-4947-8C38-9F0FFF254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772"/>
            <a:ext cx="5435009" cy="4783153"/>
          </a:xfrm>
        </p:spPr>
        <p:txBody>
          <a:bodyPr/>
          <a:lstStyle/>
          <a:p>
            <a:r>
              <a:rPr lang="en-US" dirty="0"/>
              <a:t>The human eye:</a:t>
            </a:r>
          </a:p>
          <a:p>
            <a:endParaRPr lang="en-US" dirty="0"/>
          </a:p>
          <a:p>
            <a:r>
              <a:rPr lang="en-US" dirty="0"/>
              <a:t>Focal ratio f=F/D, where D is the diameter of the lens</a:t>
            </a:r>
          </a:p>
          <a:p>
            <a:endParaRPr lang="en-US" dirty="0"/>
          </a:p>
          <a:p>
            <a:r>
              <a:rPr lang="en-US" dirty="0"/>
              <a:t>Bright surroundings, f/8</a:t>
            </a:r>
          </a:p>
          <a:p>
            <a:endParaRPr lang="en-US" dirty="0"/>
          </a:p>
          <a:p>
            <a:r>
              <a:rPr lang="en-US" dirty="0"/>
              <a:t>In the dark, f/2</a:t>
            </a:r>
          </a:p>
        </p:txBody>
      </p:sp>
    </p:spTree>
    <p:extLst>
      <p:ext uri="{BB962C8B-B14F-4D97-AF65-F5344CB8AC3E}">
        <p14:creationId xmlns:p14="http://schemas.microsoft.com/office/powerpoint/2010/main" val="3285193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D4C4D993-82E3-794E-8FFE-FAEAB0DF2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1182301"/>
            <a:ext cx="5349586" cy="537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2706" name="Rectangle 2">
            <a:extLst>
              <a:ext uri="{FF2B5EF4-FFF2-40B4-BE49-F238E27FC236}">
                <a16:creationId xmlns:a16="http://schemas.microsoft.com/office/drawing/2014/main" id="{778316E3-D5B8-9C4B-BC88-22F76940F7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9200" y="384176"/>
            <a:ext cx="8229600" cy="131286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The Powers of a Telescope (I):</a:t>
            </a:r>
            <a:br>
              <a:rPr lang="en-US" altLang="en-US" sz="4000" dirty="0">
                <a:solidFill>
                  <a:srgbClr val="333399"/>
                </a:solidFill>
              </a:rPr>
            </a:br>
            <a:r>
              <a:rPr lang="en-US" altLang="en-US" sz="4000" dirty="0">
                <a:solidFill>
                  <a:srgbClr val="333399"/>
                </a:solidFill>
              </a:rPr>
              <a:t>Size does matter!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07FCF82D-51B3-0449-AA39-64E2A076C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332" y="2039795"/>
            <a:ext cx="33528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1. Light-gathering power: Depends on the surface area A of the primary lens / mirror, proportional to diameter squared:</a:t>
            </a:r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A2AAA081-CECB-744A-AED8-73F7D7946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2491" y="4671726"/>
            <a:ext cx="2057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A = </a:t>
            </a: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</a:rPr>
              <a:t></a:t>
            </a:r>
            <a:r>
              <a:rPr lang="en-US" altLang="en-US" sz="2800" dirty="0">
                <a:solidFill>
                  <a:srgbClr val="333399"/>
                </a:solidFill>
              </a:rPr>
              <a:t> (D/2)</a:t>
            </a:r>
            <a:r>
              <a:rPr lang="en-US" altLang="en-US" sz="2800" baseline="30000" dirty="0">
                <a:solidFill>
                  <a:srgbClr val="333399"/>
                </a:solidFill>
              </a:rPr>
              <a:t>2</a:t>
            </a:r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981976EC-9EF4-A842-BA70-1F173F9C8CD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3505200"/>
            <a:ext cx="1066800" cy="990600"/>
          </a:xfrm>
          <a:prstGeom prst="line">
            <a:avLst/>
          </a:prstGeom>
          <a:noFill/>
          <a:ln w="28440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D0FB9DD9-D232-904B-A49D-25D8EDE27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81401"/>
            <a:ext cx="533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FFFFFF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18005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>
            <a:extLst>
              <a:ext uri="{FF2B5EF4-FFF2-40B4-BE49-F238E27FC236}">
                <a16:creationId xmlns:a16="http://schemas.microsoft.com/office/drawing/2014/main" id="{0BD4F33E-3680-134D-89D2-7CC699100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The Powers of a Telescope (II)</a:t>
            </a:r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0E2286FA-F778-E04E-91EE-308725423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1430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88AD64CD-BDF8-D245-BE72-AE3A8F2FA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0"/>
            <a:ext cx="57150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2. Resolving power: Wave nature of light =&gt; The telescope aperture produces fringe rings that set a limit to the resolution of the telescope. </a:t>
            </a:r>
          </a:p>
        </p:txBody>
      </p:sp>
      <p:sp>
        <p:nvSpPr>
          <p:cNvPr id="26628" name="Text Box 4">
            <a:extLst>
              <a:ext uri="{FF2B5EF4-FFF2-40B4-BE49-F238E27FC236}">
                <a16:creationId xmlns:a16="http://schemas.microsoft.com/office/drawing/2014/main" id="{C0C4A94F-18C9-0043-A816-E734FDEBC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724401"/>
            <a:ext cx="3200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</a:rPr>
              <a:t></a:t>
            </a:r>
            <a:r>
              <a:rPr lang="en-US" altLang="en-US" sz="2800" baseline="-25000" dirty="0">
                <a:solidFill>
                  <a:srgbClr val="333399"/>
                </a:solidFill>
              </a:rPr>
              <a:t>min</a:t>
            </a:r>
            <a:r>
              <a:rPr lang="en-US" altLang="en-US" sz="2800" dirty="0">
                <a:solidFill>
                  <a:srgbClr val="333399"/>
                </a:solidFill>
              </a:rPr>
              <a:t> = 1.22 (</a:t>
            </a:r>
            <a:r>
              <a:rPr lang="en-US" altLang="en-US" sz="2800" dirty="0">
                <a:solidFill>
                  <a:srgbClr val="333399"/>
                </a:solidFill>
                <a:latin typeface="Symbol" pitchFamily="2" charset="2"/>
              </a:rPr>
              <a:t></a:t>
            </a:r>
            <a:r>
              <a:rPr lang="en-US" altLang="en-US" sz="2800" dirty="0">
                <a:solidFill>
                  <a:srgbClr val="333399"/>
                </a:solidFill>
              </a:rPr>
              <a:t>/D)</a:t>
            </a:r>
          </a:p>
        </p:txBody>
      </p:sp>
      <p:pic>
        <p:nvPicPr>
          <p:cNvPr id="26629" name="Picture 5">
            <a:extLst>
              <a:ext uri="{FF2B5EF4-FFF2-40B4-BE49-F238E27FC236}">
                <a16:creationId xmlns:a16="http://schemas.microsoft.com/office/drawing/2014/main" id="{58599B7C-0CC5-B440-B563-625721E8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038601"/>
            <a:ext cx="27432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6AA1C177-E757-7949-8BB7-F0156AA99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514601"/>
            <a:ext cx="57150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 dirty="0">
                <a:solidFill>
                  <a:srgbClr val="333399"/>
                </a:solidFill>
              </a:rPr>
              <a:t>	Astronomers can’t eliminate these diffraction fringes, but the larger a telescope is in diameter, the smaller the diffraction fringes are. Thus the larger the telescope, the better its resolving power.</a:t>
            </a:r>
          </a:p>
        </p:txBody>
      </p:sp>
      <p:sp>
        <p:nvSpPr>
          <p:cNvPr id="26631" name="Text Box 7">
            <a:extLst>
              <a:ext uri="{FF2B5EF4-FFF2-40B4-BE49-F238E27FC236}">
                <a16:creationId xmlns:a16="http://schemas.microsoft.com/office/drawing/2014/main" id="{B2793A0C-ADF5-8D49-B80A-319A7A429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10201"/>
            <a:ext cx="510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For optical wavelengths, this gives </a:t>
            </a:r>
          </a:p>
        </p:txBody>
      </p:sp>
      <p:sp>
        <p:nvSpPr>
          <p:cNvPr id="26632" name="Text Box 8">
            <a:extLst>
              <a:ext uri="{FF2B5EF4-FFF2-40B4-BE49-F238E27FC236}">
                <a16:creationId xmlns:a16="http://schemas.microsoft.com/office/drawing/2014/main" id="{5BEB32D8-622F-0F47-9D73-ACE80A798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19801"/>
            <a:ext cx="46482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  <a:latin typeface="Symbol" pitchFamily="2" charset="2"/>
              </a:rPr>
              <a:t></a:t>
            </a:r>
            <a:r>
              <a:rPr lang="en-US" altLang="en-US" sz="2800" baseline="-25000">
                <a:solidFill>
                  <a:srgbClr val="333399"/>
                </a:solidFill>
              </a:rPr>
              <a:t>min</a:t>
            </a:r>
            <a:r>
              <a:rPr lang="en-US" altLang="en-US" sz="2800">
                <a:solidFill>
                  <a:srgbClr val="333399"/>
                </a:solidFill>
              </a:rPr>
              <a:t> = 11.6 arcsec / D[cm]</a:t>
            </a:r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2D222AC6-5765-8749-B9D3-93458574219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600" y="5334000"/>
            <a:ext cx="3048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Text Box 10">
            <a:extLst>
              <a:ext uri="{FF2B5EF4-FFF2-40B4-BE49-F238E27FC236}">
                <a16:creationId xmlns:a16="http://schemas.microsoft.com/office/drawing/2014/main" id="{7187250D-1E2A-9A40-873B-926FDC3E5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181601"/>
            <a:ext cx="914400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 dirty="0">
                <a:latin typeface="Symbol" pitchFamily="2" charset="2"/>
              </a:rPr>
              <a:t></a:t>
            </a:r>
            <a:r>
              <a:rPr lang="en-US" altLang="en-US" sz="2800" baseline="-25000" dirty="0"/>
              <a:t>min</a:t>
            </a:r>
          </a:p>
        </p:txBody>
      </p:sp>
    </p:spTree>
    <p:extLst>
      <p:ext uri="{BB962C8B-B14F-4D97-AF65-F5344CB8AC3E}">
        <p14:creationId xmlns:p14="http://schemas.microsoft.com/office/powerpoint/2010/main" val="592814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3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8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8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9E6C1-B263-2545-9FAB-298B50024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Diffraction Limited Image Resolution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8B5F-52BF-F741-AD53-314265CF3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4648" y="1690688"/>
            <a:ext cx="4981352" cy="4351338"/>
          </a:xfrm>
        </p:spPr>
        <p:txBody>
          <a:bodyPr/>
          <a:lstStyle/>
          <a:p>
            <a:r>
              <a:rPr lang="en-US" dirty="0"/>
              <a:t>The “Airy disk” is the  bright central region of the ringed pattern from a point source through a circular aperture.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205883-F2F1-F645-8BC0-E4231809C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171" y="1336528"/>
            <a:ext cx="5047486" cy="3299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AB4A1B-CB8D-EE4F-9EA6-55850FD16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057" y="3523106"/>
            <a:ext cx="3338070" cy="11126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BE6685-B8A5-394B-B650-CD6BB4040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057" y="4794399"/>
            <a:ext cx="8280998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3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73D79-4ECC-AF45-ABF8-5B0DEB30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09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Astronomical Seeing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30E30-874A-914B-936D-C59DD3BB5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6A55AE-3C42-DF48-A21C-C527487CB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47" y="1145077"/>
            <a:ext cx="8778506" cy="553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>
            <a:extLst>
              <a:ext uri="{FF2B5EF4-FFF2-40B4-BE49-F238E27FC236}">
                <a16:creationId xmlns:a16="http://schemas.microsoft.com/office/drawing/2014/main" id="{D5A93A2D-90B1-C54A-BF8B-BE3CEDCBE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228600"/>
            <a:ext cx="2895600" cy="8382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solidFill>
                  <a:srgbClr val="333399"/>
                </a:solidFill>
              </a:rPr>
              <a:t>Seeing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A7BAE907-11D6-1E45-BB92-D1E2ACA62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1976"/>
            <a:ext cx="5943600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1" name="Text Box 3">
            <a:extLst>
              <a:ext uri="{FF2B5EF4-FFF2-40B4-BE49-F238E27FC236}">
                <a16:creationId xmlns:a16="http://schemas.microsoft.com/office/drawing/2014/main" id="{50F33397-AF0B-A142-BB02-52EFB7106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782" y="1634382"/>
            <a:ext cx="2895600" cy="35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 dirty="0">
                <a:solidFill>
                  <a:srgbClr val="333399"/>
                </a:solidFill>
              </a:rPr>
              <a:t>Weather conditions and turbulence in the atmosphere set further limits to the quality of astronomical images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4E1090DD-62B4-694C-B422-13D79E563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324601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Bad seeing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C780D19C-6518-A24C-96F9-C31B8847F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6324601"/>
            <a:ext cx="213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Good seeing</a:t>
            </a:r>
          </a:p>
        </p:txBody>
      </p:sp>
    </p:spTree>
    <p:extLst>
      <p:ext uri="{BB962C8B-B14F-4D97-AF65-F5344CB8AC3E}">
        <p14:creationId xmlns:p14="http://schemas.microsoft.com/office/powerpoint/2010/main" val="26702705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8" dur="500"/>
                                        <p:tgtEl>
                                          <p:spTgt spid="27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3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457350AC-6E9C-0540-AAFB-9E65B7985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906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The Best Location for a Telescope (I)</a:t>
            </a:r>
          </a:p>
        </p:txBody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7492B814-D727-FF43-A79C-8D3606C85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15000"/>
            <a:ext cx="82296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On high mountain-tops – to avoid atmospheric turbulence (</a:t>
            </a:r>
            <a:r>
              <a:rPr lang="en-US" altLang="en-US" sz="2800">
                <a:solidFill>
                  <a:srgbClr val="333399"/>
                </a:solidFill>
                <a:latin typeface="Symbol" pitchFamily="2" charset="2"/>
                <a:cs typeface="Arial" panose="020B0604020202020204" pitchFamily="34" charset="0"/>
              </a:rPr>
              <a:t></a:t>
            </a:r>
            <a:r>
              <a:rPr lang="en-US" altLang="en-US" sz="2800">
                <a:solidFill>
                  <a:srgbClr val="333399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>
                <a:solidFill>
                  <a:srgbClr val="333399"/>
                </a:solidFill>
              </a:rPr>
              <a:t>seeing) and other weather effects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1D7D04B-16AF-8048-981A-9AF15C378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1066800"/>
            <a:ext cx="7191375" cy="456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8FFA7AD1-2EBF-3041-AEF0-8EE9A4C47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419601"/>
            <a:ext cx="40386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Paranal Observatory (ESO), Chile</a:t>
            </a:r>
          </a:p>
        </p:txBody>
      </p:sp>
      <p:sp>
        <p:nvSpPr>
          <p:cNvPr id="82949" name="Text Box 6">
            <a:extLst>
              <a:ext uri="{FF2B5EF4-FFF2-40B4-BE49-F238E27FC236}">
                <a16:creationId xmlns:a16="http://schemas.microsoft.com/office/drawing/2014/main" id="{B19AC933-26E3-E14F-A450-632259D95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953000"/>
            <a:ext cx="5486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125"/>
              </a:spcBef>
            </a:pPr>
            <a:r>
              <a:rPr lang="en-US" altLang="en-US" sz="1800">
                <a:solidFill>
                  <a:srgbClr val="FFFF00"/>
                </a:solidFill>
              </a:rPr>
              <a:t>http://en.wikipedia.org/wiki/Paranal_Observatory</a:t>
            </a:r>
          </a:p>
        </p:txBody>
      </p:sp>
    </p:spTree>
    <p:extLst>
      <p:ext uri="{BB962C8B-B14F-4D97-AF65-F5344CB8AC3E}">
        <p14:creationId xmlns:p14="http://schemas.microsoft.com/office/powerpoint/2010/main" val="3567855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>
            <a:extLst>
              <a:ext uri="{FF2B5EF4-FFF2-40B4-BE49-F238E27FC236}">
                <a16:creationId xmlns:a16="http://schemas.microsoft.com/office/drawing/2014/main" id="{322EB1C1-C1D1-8D4B-BF01-5E92E78063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9906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The Best Location for a Telescope (II)</a:t>
            </a:r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2BBBA205-94D7-7049-B136-2C299F0DB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5715000"/>
            <a:ext cx="822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750"/>
              </a:spcBef>
            </a:pPr>
            <a:r>
              <a:rPr lang="en-US" altLang="en-US" sz="2800">
                <a:solidFill>
                  <a:srgbClr val="333399"/>
                </a:solidFill>
              </a:rPr>
              <a:t>Far away from civilization – to avoid light pollution</a:t>
            </a:r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2928C6C1-A682-7E4A-8B3C-145C00FE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1066801"/>
            <a:ext cx="75485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951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3DDC8-AA58-AD49-9EAA-DE214C6B9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Refracting Telescopes (lenses)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E699B-C840-7645-A306-E9E3956BC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29E2D-E30E-A949-8F8B-09E7901EB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349" y="1690688"/>
            <a:ext cx="9381451" cy="465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86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>
            <a:extLst>
              <a:ext uri="{FF2B5EF4-FFF2-40B4-BE49-F238E27FC236}">
                <a16:creationId xmlns:a16="http://schemas.microsoft.com/office/drawing/2014/main" id="{24F0F64D-D498-8A4D-BE5E-8453760406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-7938"/>
            <a:ext cx="6324600" cy="131286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 dirty="0">
                <a:solidFill>
                  <a:srgbClr val="333399"/>
                </a:solidFill>
              </a:rPr>
              <a:t>Refracting Telescopes (lenses)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85DD7D4A-7499-2848-8E59-CC5EC96A0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51054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1B9DE1F6-E98E-5E41-948F-86161D616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51054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0" name="Text Box 4">
            <a:extLst>
              <a:ext uri="{FF2B5EF4-FFF2-40B4-BE49-F238E27FC236}">
                <a16:creationId xmlns:a16="http://schemas.microsoft.com/office/drawing/2014/main" id="{3AC1ED93-402D-6542-9B44-156FA90A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343025"/>
            <a:ext cx="37338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Chromatic aberration: Different wavelengths are focused at different focal lengths (prism effect).</a:t>
            </a:r>
          </a:p>
        </p:txBody>
      </p:sp>
      <p:sp>
        <p:nvSpPr>
          <p:cNvPr id="24581" name="Text Box 5">
            <a:extLst>
              <a:ext uri="{FF2B5EF4-FFF2-40B4-BE49-F238E27FC236}">
                <a16:creationId xmlns:a16="http://schemas.microsoft.com/office/drawing/2014/main" id="{7BFFFF8B-BE25-2A47-AE77-29538A2A7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37338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Can be corrected, but not eliminated by second lens out of different material.</a:t>
            </a:r>
          </a:p>
        </p:txBody>
      </p:sp>
      <p:sp>
        <p:nvSpPr>
          <p:cNvPr id="24582" name="Text Box 6">
            <a:extLst>
              <a:ext uri="{FF2B5EF4-FFF2-40B4-BE49-F238E27FC236}">
                <a16:creationId xmlns:a16="http://schemas.microsoft.com/office/drawing/2014/main" id="{3AB3BBA0-C43C-994A-8330-DB8914107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267201"/>
            <a:ext cx="36576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  <a:buClr>
                <a:srgbClr val="333399"/>
              </a:buClr>
              <a:buFont typeface="Arial" panose="020B0604020202020204" pitchFamily="34" charset="0"/>
              <a:buChar char="•"/>
            </a:pPr>
            <a:r>
              <a:rPr lang="en-US" altLang="en-US" sz="2400">
                <a:solidFill>
                  <a:srgbClr val="333399"/>
                </a:solidFill>
              </a:rPr>
              <a:t> Difficult and expensive to produce: All surfaces must be perfectly shaped; glass must be flawless; lens can only be supported at the edges.</a:t>
            </a:r>
          </a:p>
        </p:txBody>
      </p:sp>
    </p:spTree>
    <p:extLst>
      <p:ext uri="{BB962C8B-B14F-4D97-AF65-F5344CB8AC3E}">
        <p14:creationId xmlns:p14="http://schemas.microsoft.com/office/powerpoint/2010/main" val="1217934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4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02C1-E4B0-424B-9F47-8193A6A7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Camera Obscura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4975-B10F-7646-A33A-E1F0E6EE6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41596-41F8-154B-B747-37F0D6E1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08" y="1690688"/>
            <a:ext cx="11404868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3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2DDC-808B-924B-A383-911E0F352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Lick 36” Refractor (1888)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415DC-C89A-EB4C-9C41-B544D178D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45" y="1690688"/>
            <a:ext cx="6245141" cy="4351338"/>
          </a:xfrm>
        </p:spPr>
        <p:txBody>
          <a:bodyPr/>
          <a:lstStyle/>
          <a:p>
            <a:r>
              <a:rPr lang="en-US" dirty="0"/>
              <a:t>Hard to build lenses (f/19) much bigger!</a:t>
            </a:r>
          </a:p>
          <a:p>
            <a:r>
              <a:rPr lang="en-US" dirty="0"/>
              <a:t>First Mountaintop Telescope</a:t>
            </a:r>
          </a:p>
          <a:p>
            <a:r>
              <a:rPr lang="en-US" dirty="0"/>
              <a:t>Nice to look through for your guests at a wedding reception.</a:t>
            </a:r>
          </a:p>
          <a:p>
            <a:r>
              <a:rPr lang="en-US" dirty="0"/>
              <a:t>"Here lies the body of James Lick".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BE2CC-1BFF-1444-9BC9-0AF51C9E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41" y="0"/>
            <a:ext cx="457497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0A17A4-4297-4E43-A95A-A925B2E8D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09" y="4213513"/>
            <a:ext cx="2700481" cy="238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18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6F038-5468-0149-AE7A-4D14516A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Amazing History of the Telescope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7F3D1-CCE9-E541-AC7A-3B9C5AF8E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Nice video</a:t>
            </a:r>
            <a:r>
              <a:rPr lang="en-US" dirty="0"/>
              <a:t> (12 minutes) about historical telescope development through the nineteenth century.  Pretty cool stuff!  Watch outside of class, please.</a:t>
            </a:r>
          </a:p>
        </p:txBody>
      </p:sp>
    </p:spTree>
    <p:extLst>
      <p:ext uri="{BB962C8B-B14F-4D97-AF65-F5344CB8AC3E}">
        <p14:creationId xmlns:p14="http://schemas.microsoft.com/office/powerpoint/2010/main" val="14525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69442-1857-EB45-82F4-C236FC13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Reflecting Telescopes (mirrors, now standard)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402CB-980E-BB4F-BC49-53EA0931DB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026F8-D3A4-3D4B-AB1C-96AD3C5DF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723" y="1337955"/>
            <a:ext cx="10772553" cy="483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35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60E9-2339-2644-BC67-3E25D47C3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4" y="254288"/>
            <a:ext cx="1766455" cy="2793712"/>
          </a:xfrm>
        </p:spPr>
        <p:txBody>
          <a:bodyPr/>
          <a:lstStyle/>
          <a:p>
            <a:r>
              <a:rPr lang="en-US" dirty="0"/>
              <a:t>WIRO 2.3-m</a:t>
            </a:r>
            <a:br>
              <a:rPr lang="en-US" dirty="0"/>
            </a:br>
            <a:r>
              <a:rPr lang="en-US" dirty="0"/>
              <a:t>(1977)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4AA469-D118-3745-A16F-2F220DDB5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370" y="254288"/>
            <a:ext cx="4801229" cy="63883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14E1A-308F-8D48-AD55-054DBFFC2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562" y="254288"/>
            <a:ext cx="4793674" cy="639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24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3A355FF0-EDB1-0048-BFD5-01C39F20B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229600" cy="8382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4000">
                <a:solidFill>
                  <a:srgbClr val="333399"/>
                </a:solidFill>
              </a:rPr>
              <a:t>Refracting / Reflecting Telescopes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679F673F-6C3C-0E4A-9896-2F26270C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64008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BBF49364-3B76-FA46-AEC1-9830DD473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1"/>
            <a:ext cx="64008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2" name="Text Box 4">
            <a:extLst>
              <a:ext uri="{FF2B5EF4-FFF2-40B4-BE49-F238E27FC236}">
                <a16:creationId xmlns:a16="http://schemas.microsoft.com/office/drawing/2014/main" id="{C50A0103-C75A-354A-959E-2E0E49E7A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279526"/>
            <a:ext cx="23622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Refracting Telescope: Lens focuses light onto the focal plane</a:t>
            </a:r>
          </a:p>
        </p:txBody>
      </p:sp>
      <p:sp>
        <p:nvSpPr>
          <p:cNvPr id="22533" name="Line 5">
            <a:extLst>
              <a:ext uri="{FF2B5EF4-FFF2-40B4-BE49-F238E27FC236}">
                <a16:creationId xmlns:a16="http://schemas.microsoft.com/office/drawing/2014/main" id="{9F5F5E0F-5171-AE41-A3CD-05CD938E95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75614" y="2513013"/>
            <a:ext cx="536575" cy="4445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3B4B67EB-6050-1846-B7F8-EE70920D0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657601"/>
            <a:ext cx="23622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Reflecting Telescope: Concave Mirror focuses light onto the focal plane</a:t>
            </a:r>
          </a:p>
        </p:txBody>
      </p:sp>
      <p:sp>
        <p:nvSpPr>
          <p:cNvPr id="22535" name="Line 7">
            <a:extLst>
              <a:ext uri="{FF2B5EF4-FFF2-40B4-BE49-F238E27FC236}">
                <a16:creationId xmlns:a16="http://schemas.microsoft.com/office/drawing/2014/main" id="{7823AAFC-6CA8-AA4E-BB46-3C224AA2A0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1414" y="4875214"/>
            <a:ext cx="3965575" cy="765175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8">
            <a:extLst>
              <a:ext uri="{FF2B5EF4-FFF2-40B4-BE49-F238E27FC236}">
                <a16:creationId xmlns:a16="http://schemas.microsoft.com/office/drawing/2014/main" id="{04AD543D-7307-F043-97A2-669A805E9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096001"/>
            <a:ext cx="7696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Almost all modern telescopes are reflecting telescopes.</a:t>
            </a:r>
          </a:p>
        </p:txBody>
      </p:sp>
      <p:sp>
        <p:nvSpPr>
          <p:cNvPr id="22537" name="Line 9">
            <a:extLst>
              <a:ext uri="{FF2B5EF4-FFF2-40B4-BE49-F238E27FC236}">
                <a16:creationId xmlns:a16="http://schemas.microsoft.com/office/drawing/2014/main" id="{E2F3A8FC-9BDD-4A47-B449-1BB27B2B7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352800"/>
            <a:ext cx="18288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id="{D352A0C3-5DB8-BD41-9669-72198BCDC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971801"/>
            <a:ext cx="1676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Focal length</a:t>
            </a:r>
          </a:p>
        </p:txBody>
      </p:sp>
      <p:sp>
        <p:nvSpPr>
          <p:cNvPr id="22539" name="Line 11">
            <a:extLst>
              <a:ext uri="{FF2B5EF4-FFF2-40B4-BE49-F238E27FC236}">
                <a16:creationId xmlns:a16="http://schemas.microsoft.com/office/drawing/2014/main" id="{0F95007C-E86D-B042-8F87-C3696B169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91200"/>
            <a:ext cx="2895600" cy="1588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A229ACB2-8887-2D4B-9178-FA7BA3AD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394326"/>
            <a:ext cx="1676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>
                <a:solidFill>
                  <a:srgbClr val="FFFFFF"/>
                </a:solidFill>
              </a:rPr>
              <a:t>Focal length</a:t>
            </a:r>
          </a:p>
        </p:txBody>
      </p:sp>
    </p:spTree>
    <p:extLst>
      <p:ext uri="{BB962C8B-B14F-4D97-AF65-F5344CB8AC3E}">
        <p14:creationId xmlns:p14="http://schemas.microsoft.com/office/powerpoint/2010/main" val="3410332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3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1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4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39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4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49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59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>
            <a:extLst>
              <a:ext uri="{FF2B5EF4-FFF2-40B4-BE49-F238E27FC236}">
                <a16:creationId xmlns:a16="http://schemas.microsoft.com/office/drawing/2014/main" id="{ED8AE9B4-FAB0-B14D-B00D-7D1C5766E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Secondary Optics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A31E9482-B070-BB4A-A8AC-F277B53B5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3225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0812A590-011D-9F4E-943C-14A492F2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914400"/>
            <a:ext cx="29876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3556" name="Text Box 4">
            <a:extLst>
              <a:ext uri="{FF2B5EF4-FFF2-40B4-BE49-F238E27FC236}">
                <a16:creationId xmlns:a16="http://schemas.microsoft.com/office/drawing/2014/main" id="{FE9AC225-21AA-CB46-9DEA-EB28724C1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914400"/>
            <a:ext cx="19812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In reflecting telescopes: Secondary mirror, to re-direct light path towards back or side of  incoming light path.</a:t>
            </a:r>
          </a:p>
        </p:txBody>
      </p:sp>
      <p:sp>
        <p:nvSpPr>
          <p:cNvPr id="23557" name="Text Box 5">
            <a:extLst>
              <a:ext uri="{FF2B5EF4-FFF2-40B4-BE49-F238E27FC236}">
                <a16:creationId xmlns:a16="http://schemas.microsoft.com/office/drawing/2014/main" id="{201395D0-E408-D048-9A1F-AFB725684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3886200"/>
            <a:ext cx="1752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altLang="en-US" sz="2000">
                <a:solidFill>
                  <a:srgbClr val="333399"/>
                </a:solidFill>
              </a:rPr>
              <a:t>Eyepiece: To view and enlarge the small image produced in the focal plane of the primary optics.</a:t>
            </a:r>
          </a:p>
        </p:txBody>
      </p:sp>
      <p:sp>
        <p:nvSpPr>
          <p:cNvPr id="23558" name="Line 6">
            <a:extLst>
              <a:ext uri="{FF2B5EF4-FFF2-40B4-BE49-F238E27FC236}">
                <a16:creationId xmlns:a16="http://schemas.microsoft.com/office/drawing/2014/main" id="{C442FE17-4D34-B949-88B3-E627DFA209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04014" y="1828800"/>
            <a:ext cx="1984375" cy="12192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7">
            <a:extLst>
              <a:ext uri="{FF2B5EF4-FFF2-40B4-BE49-F238E27FC236}">
                <a16:creationId xmlns:a16="http://schemas.microsoft.com/office/drawing/2014/main" id="{EF1C8213-0C0A-AC47-A124-800A477BFC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94614" y="4114800"/>
            <a:ext cx="1069975" cy="16764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8">
            <a:extLst>
              <a:ext uri="{FF2B5EF4-FFF2-40B4-BE49-F238E27FC236}">
                <a16:creationId xmlns:a16="http://schemas.microsoft.com/office/drawing/2014/main" id="{A58FD193-527E-0943-B1B9-5974295BC6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7014" y="4114800"/>
            <a:ext cx="4727575" cy="1752600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772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9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2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2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34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 additive="repl">
                                        <p:cTn id="3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FB9F-C009-564F-A522-1CAC7075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766906"/>
            <a:ext cx="3341253" cy="1879311"/>
          </a:xfrm>
        </p:spPr>
        <p:txBody>
          <a:bodyPr>
            <a:normAutofit fontScale="90000"/>
          </a:bodyPr>
          <a:lstStyle/>
          <a:p>
            <a:r>
              <a:rPr lang="en-US" dirty="0"/>
              <a:t>Reflectors: some optical configurations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05D22-48B2-7F49-8D60-C0C32A96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762" y="365124"/>
            <a:ext cx="6814129" cy="63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48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F5DDE-BE24-7F49-8DAF-6D1552E3E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Spherical aberration: different annuli of lens or mirror have different focal lengths, therefore not one clean focal plane.</a:t>
            </a:r>
          </a:p>
          <a:p>
            <a:r>
              <a:rPr lang="en-US" dirty="0"/>
              <a:t>Coma: Light rays near edge of lens/mirror come to a focus at a larger distance than those near the center (seen in off-axis images from parabolic mirrors).</a:t>
            </a:r>
          </a:p>
          <a:p>
            <a:r>
              <a:rPr lang="en-US" dirty="0"/>
              <a:t>Astigmatism: Happens when radius of curvature differs along different axes.</a:t>
            </a:r>
          </a:p>
          <a:p>
            <a:r>
              <a:rPr lang="en-US" dirty="0"/>
              <a:t>Curvature of field: Detectors usually flat, but real focal surface is not a plane, but curved, in practice.</a:t>
            </a:r>
          </a:p>
          <a:p>
            <a:r>
              <a:rPr lang="en-US" dirty="0"/>
              <a:t>Distortion: pincushion (positive), barrel (negative).</a:t>
            </a:r>
          </a:p>
        </p:txBody>
      </p:sp>
    </p:spTree>
    <p:extLst>
      <p:ext uri="{BB962C8B-B14F-4D97-AF65-F5344CB8AC3E}">
        <p14:creationId xmlns:p14="http://schemas.microsoft.com/office/powerpoint/2010/main" val="4093111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8AABF3-2827-3A4B-A03F-3FFB315EC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295" y="1690687"/>
            <a:ext cx="10079469" cy="464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794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FEAB7-E7F0-2F4C-912D-9E8321B7A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576" y="1437409"/>
            <a:ext cx="5358823" cy="519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5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02C1-E4B0-424B-9F47-8193A6A7E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216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Pinhole Camera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2CB87-760A-4142-AE71-6565DDE82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396" y="1082762"/>
            <a:ext cx="5779077" cy="53435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A4975-B10F-7646-A33A-E1F0E6EE6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395"/>
            <a:ext cx="5307419" cy="4351338"/>
          </a:xfrm>
        </p:spPr>
        <p:txBody>
          <a:bodyPr/>
          <a:lstStyle/>
          <a:p>
            <a:r>
              <a:rPr lang="en-US" dirty="0"/>
              <a:t>Image is inverted.</a:t>
            </a:r>
          </a:p>
          <a:p>
            <a:r>
              <a:rPr lang="en-US" dirty="0"/>
              <a:t>Focal length F is length of box</a:t>
            </a:r>
          </a:p>
          <a:p>
            <a:r>
              <a:rPr lang="en-US" dirty="0"/>
              <a:t>Exposure time can be long since pinhole is small</a:t>
            </a:r>
          </a:p>
          <a:p>
            <a:r>
              <a:rPr lang="en-US" dirty="0"/>
              <a:t>Exposure time proportional to area of image, or F squared.</a:t>
            </a:r>
          </a:p>
          <a:p>
            <a:r>
              <a:rPr lang="en-US" dirty="0"/>
              <a:t>Terminology: a short focal length is therefore “fast” and a long one “slow”</a:t>
            </a:r>
          </a:p>
        </p:txBody>
      </p:sp>
    </p:spTree>
    <p:extLst>
      <p:ext uri="{BB962C8B-B14F-4D97-AF65-F5344CB8AC3E}">
        <p14:creationId xmlns:p14="http://schemas.microsoft.com/office/powerpoint/2010/main" val="3535722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36311F-30F3-3248-B9F0-E92CD9A6D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118" y="1382785"/>
            <a:ext cx="3927763" cy="523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567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9532E-BDCB-0C4E-9E72-46C09ACBE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807" y="1330469"/>
            <a:ext cx="7205519" cy="506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757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D916-37CA-E24B-B524-492BBEDDF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Image Quality Issues with Optical Systems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310AE0-B2F0-6A41-97F4-1C216AFBD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9405B-40EC-0D48-B5A0-04799CE5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7197"/>
            <a:ext cx="10515600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7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>
            <a:extLst>
              <a:ext uri="{FF2B5EF4-FFF2-40B4-BE49-F238E27FC236}">
                <a16:creationId xmlns:a16="http://schemas.microsoft.com/office/drawing/2014/main" id="{7B2AEA02-39AD-9C45-BC65-DBF5499A1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8915400" cy="914400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solidFill>
                  <a:srgbClr val="333399"/>
                </a:solidFill>
              </a:rPr>
              <a:t>Advances in Modern Telescope Design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B58033D7-C321-2240-B1B5-D7F66DC14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46264"/>
            <a:ext cx="4038600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3795" name="Picture 3">
            <a:extLst>
              <a:ext uri="{FF2B5EF4-FFF2-40B4-BE49-F238E27FC236}">
                <a16:creationId xmlns:a16="http://schemas.microsoft.com/office/drawing/2014/main" id="{17E6B8CD-34C9-F14D-BE1A-13300DBFC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19600"/>
            <a:ext cx="40386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6" name="Text Box 4">
            <a:extLst>
              <a:ext uri="{FF2B5EF4-FFF2-40B4-BE49-F238E27FC236}">
                <a16:creationId xmlns:a16="http://schemas.microsoft.com/office/drawing/2014/main" id="{A02205E0-F214-F74C-901B-4302A4E67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90600"/>
            <a:ext cx="6705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    Lighter mirrors with lighter support structures, to be controlled dynamically by computers </a:t>
            </a:r>
          </a:p>
        </p:txBody>
      </p:sp>
      <p:sp>
        <p:nvSpPr>
          <p:cNvPr id="33797" name="Text Box 5">
            <a:extLst>
              <a:ext uri="{FF2B5EF4-FFF2-40B4-BE49-F238E27FC236}">
                <a16:creationId xmlns:a16="http://schemas.microsoft.com/office/drawing/2014/main" id="{6D9A6757-34CC-444F-A533-3D58DC73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278063"/>
            <a:ext cx="18288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/>
              <a:t>Floppy mirror</a:t>
            </a:r>
          </a:p>
        </p:txBody>
      </p:sp>
      <p:sp>
        <p:nvSpPr>
          <p:cNvPr id="33798" name="Text Box 6">
            <a:extLst>
              <a:ext uri="{FF2B5EF4-FFF2-40B4-BE49-F238E27FC236}">
                <a16:creationId xmlns:a16="http://schemas.microsoft.com/office/drawing/2014/main" id="{3032D55C-454A-0A46-8B04-A1F6143B7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724401"/>
            <a:ext cx="2362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spcBef>
                <a:spcPts val="1250"/>
              </a:spcBef>
            </a:pPr>
            <a:r>
              <a:rPr lang="en-US" altLang="en-US" sz="2000"/>
              <a:t>Segmented mirror</a:t>
            </a:r>
          </a:p>
        </p:txBody>
      </p:sp>
      <p:pic>
        <p:nvPicPr>
          <p:cNvPr id="33799" name="Picture 7">
            <a:extLst>
              <a:ext uri="{FF2B5EF4-FFF2-40B4-BE49-F238E27FC236}">
                <a16:creationId xmlns:a16="http://schemas.microsoft.com/office/drawing/2014/main" id="{104057FC-DB19-C842-8C86-CD9534CB7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4600"/>
            <a:ext cx="46482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800" name="Line 8">
            <a:extLst>
              <a:ext uri="{FF2B5EF4-FFF2-40B4-BE49-F238E27FC236}">
                <a16:creationId xmlns:a16="http://schemas.microsoft.com/office/drawing/2014/main" id="{999538A1-E9C1-6642-A15B-4976279AAC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3886200"/>
            <a:ext cx="5486400" cy="2286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31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 additive="repl">
                                        <p:cTn id="3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>
            <a:extLst>
              <a:ext uri="{FF2B5EF4-FFF2-40B4-BE49-F238E27FC236}">
                <a16:creationId xmlns:a16="http://schemas.microsoft.com/office/drawing/2014/main" id="{2D4D3AD3-71CA-4549-84E8-5E8F7F4DCE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8545" y="39110"/>
            <a:ext cx="9670473" cy="868363"/>
          </a:xfrm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solidFill>
                  <a:srgbClr val="333399"/>
                </a:solidFill>
              </a:rPr>
              <a:t>Adaptive Optics – Ground-based telescopes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7A9FDF45-77D8-974A-A7B8-4BE77A5BF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179638"/>
            <a:ext cx="645636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9" name="Text Box 3">
            <a:extLst>
              <a:ext uri="{FF2B5EF4-FFF2-40B4-BE49-F238E27FC236}">
                <a16:creationId xmlns:a16="http://schemas.microsoft.com/office/drawing/2014/main" id="{55BA947D-E170-C248-9DAB-A9F4E8075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90600"/>
            <a:ext cx="7696200" cy="120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7931725" indent="-37474525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spcBef>
                <a:spcPts val="1500"/>
              </a:spcBef>
            </a:pPr>
            <a:r>
              <a:rPr lang="en-US" altLang="en-US" sz="2400">
                <a:solidFill>
                  <a:srgbClr val="333399"/>
                </a:solidFill>
              </a:rPr>
              <a:t>Computer-controlled mirror support adjusts the mirror surface (many times per second) to compensate for distortions by atmospheric turbulence</a:t>
            </a:r>
          </a:p>
        </p:txBody>
      </p:sp>
    </p:spTree>
    <p:extLst>
      <p:ext uri="{BB962C8B-B14F-4D97-AF65-F5344CB8AC3E}">
        <p14:creationId xmlns:p14="http://schemas.microsoft.com/office/powerpoint/2010/main" val="6101552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FBFB-C662-CB4E-8EA7-86F32A1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Point Spread Function or PSF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D9CF20-F9BE-EA4E-87C9-591D72CDA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164" y="1524433"/>
            <a:ext cx="6060812" cy="382963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FAD8BD-6377-8F47-884B-62419DF19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2" y="1524433"/>
            <a:ext cx="5493328" cy="382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4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C537-462D-034A-9084-D81EAE7D1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60A19-0C2E-5643-8132-BDB07AEC3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238" y="1451728"/>
            <a:ext cx="8673523" cy="509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3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C537-462D-034A-9084-D81EAE7D1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810"/>
            <a:ext cx="4025014" cy="4783153"/>
          </a:xfrm>
        </p:spPr>
        <p:txBody>
          <a:bodyPr/>
          <a:lstStyle/>
          <a:p>
            <a:r>
              <a:rPr lang="en-US" dirty="0"/>
              <a:t>Lens is transparent with a refractive index different from air (or surrounding medium).</a:t>
            </a:r>
          </a:p>
          <a:p>
            <a:r>
              <a:rPr lang="en-US" dirty="0"/>
              <a:t>Refractive index n=c/</a:t>
            </a:r>
            <a:r>
              <a:rPr lang="en-US" dirty="0" err="1"/>
              <a:t>v</a:t>
            </a:r>
            <a:r>
              <a:rPr lang="en-US" baseline="-25000" dirty="0" err="1"/>
              <a:t>m</a:t>
            </a:r>
            <a:r>
              <a:rPr lang="en-US" dirty="0"/>
              <a:t>, where </a:t>
            </a:r>
            <a:r>
              <a:rPr lang="en-US" dirty="0" err="1"/>
              <a:t>v</a:t>
            </a:r>
            <a:r>
              <a:rPr lang="en-US" baseline="-25000" dirty="0" err="1"/>
              <a:t>m</a:t>
            </a:r>
            <a:r>
              <a:rPr lang="en-US" dirty="0"/>
              <a:t> is the speed of light in the material and c is in a vacuum.</a:t>
            </a:r>
          </a:p>
          <a:p>
            <a:r>
              <a:rPr lang="en-US" dirty="0"/>
              <a:t>Glass is usually around n=1.5.</a:t>
            </a:r>
          </a:p>
          <a:p>
            <a:r>
              <a:rPr lang="en-US" dirty="0"/>
              <a:t>Air, n=1.0003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93A36-9BE3-AC42-B2C6-54FFB2E5F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214" y="1393810"/>
            <a:ext cx="7130312" cy="481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Snell’s Law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2AE006-3123-7B47-B9DD-8A769E952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4B6C1C-41E9-774F-88E6-AA63049B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98" y="365125"/>
            <a:ext cx="11388290" cy="64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5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f-number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0C537-462D-034A-9084-D81EAE7D1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772"/>
            <a:ext cx="10793819" cy="4783153"/>
          </a:xfrm>
        </p:spPr>
        <p:txBody>
          <a:bodyPr/>
          <a:lstStyle/>
          <a:p>
            <a:r>
              <a:rPr lang="en-US" dirty="0"/>
              <a:t>Focal length F depends on shape of lens and its refractive index.</a:t>
            </a:r>
          </a:p>
          <a:p>
            <a:endParaRPr lang="en-US" dirty="0"/>
          </a:p>
          <a:p>
            <a:r>
              <a:rPr lang="en-US" dirty="0"/>
              <a:t>Focal ratio f=F/D, where D is diameter of the lens</a:t>
            </a:r>
          </a:p>
          <a:p>
            <a:endParaRPr lang="en-US" dirty="0"/>
          </a:p>
          <a:p>
            <a:r>
              <a:rPr lang="en-US" dirty="0"/>
              <a:t>An f/8 lens has F/D=8.</a:t>
            </a:r>
          </a:p>
          <a:p>
            <a:endParaRPr lang="en-US" dirty="0"/>
          </a:p>
          <a:p>
            <a:r>
              <a:rPr lang="en-US" dirty="0"/>
              <a:t>This basically tells you how “fast” light rays converge.</a:t>
            </a:r>
          </a:p>
          <a:p>
            <a:endParaRPr lang="en-US" dirty="0"/>
          </a:p>
          <a:p>
            <a:r>
              <a:rPr lang="en-US" dirty="0"/>
              <a:t>Can also use f-numbers when discussing mirrors, which we will get to. </a:t>
            </a:r>
          </a:p>
        </p:txBody>
      </p:sp>
    </p:spTree>
    <p:extLst>
      <p:ext uri="{BB962C8B-B14F-4D97-AF65-F5344CB8AC3E}">
        <p14:creationId xmlns:p14="http://schemas.microsoft.com/office/powerpoint/2010/main" val="300564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Plate Scale: relating image size to angle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49C1A9-BC49-FF46-9679-66276652C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69" y="1286651"/>
            <a:ext cx="11465861" cy="513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8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5FEE-A672-6845-A4B4-E3A6D8FF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20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Plate Scale: relating image size to angle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29B0AF-B42C-A248-B076-D780C0063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08" y="3317118"/>
            <a:ext cx="11783192" cy="1355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B90E5-E0E5-F644-AEA8-B3E543D20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552" y="1336207"/>
            <a:ext cx="8392896" cy="97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07209-AAD9-1D48-9AE5-0482264F2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416" y="2161643"/>
            <a:ext cx="3715189" cy="13003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0C2DD0-462F-CD46-BB26-88A8342E0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0436" y="4672706"/>
            <a:ext cx="6076916" cy="143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44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26773</TotalTime>
  <Words>971</Words>
  <Application>Microsoft Macintosh PowerPoint</Application>
  <PresentationFormat>Widescreen</PresentationFormat>
  <Paragraphs>116</Paragraphs>
  <Slides>35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 Unicode MS</vt:lpstr>
      <vt:lpstr>Arial</vt:lpstr>
      <vt:lpstr>Calibri</vt:lpstr>
      <vt:lpstr>Calibri Light</vt:lpstr>
      <vt:lpstr>Symbol</vt:lpstr>
      <vt:lpstr>Times New Roman</vt:lpstr>
      <vt:lpstr>Office Theme</vt:lpstr>
      <vt:lpstr>ASTR 2310  General Astronomy I</vt:lpstr>
      <vt:lpstr>Camera Obscura</vt:lpstr>
      <vt:lpstr>Pinhole Camera</vt:lpstr>
      <vt:lpstr>Lenses</vt:lpstr>
      <vt:lpstr>Lenses</vt:lpstr>
      <vt:lpstr>Snell’s Law</vt:lpstr>
      <vt:lpstr>f-number</vt:lpstr>
      <vt:lpstr>Plate Scale: relating image size to angle</vt:lpstr>
      <vt:lpstr>Plate Scale: relating image size to angle</vt:lpstr>
      <vt:lpstr>Example: The Human Eye</vt:lpstr>
      <vt:lpstr>The Powers of a Telescope (I): Size does matter!</vt:lpstr>
      <vt:lpstr>The Powers of a Telescope (II)</vt:lpstr>
      <vt:lpstr>Diffraction Limited Image Resolution</vt:lpstr>
      <vt:lpstr>Astronomical Seeing</vt:lpstr>
      <vt:lpstr>Seeing</vt:lpstr>
      <vt:lpstr>The Best Location for a Telescope (I)</vt:lpstr>
      <vt:lpstr>The Best Location for a Telescope (II)</vt:lpstr>
      <vt:lpstr>Refracting Telescopes (lenses)</vt:lpstr>
      <vt:lpstr>Refracting Telescopes (lenses)</vt:lpstr>
      <vt:lpstr>Lick 36” Refractor (1888)</vt:lpstr>
      <vt:lpstr>Amazing History of the Telescope</vt:lpstr>
      <vt:lpstr>Reflecting Telescopes (mirrors, now standard)</vt:lpstr>
      <vt:lpstr>WIRO 2.3-m (1977)</vt:lpstr>
      <vt:lpstr>Refracting / Reflecting Telescopes</vt:lpstr>
      <vt:lpstr>Secondary Optics</vt:lpstr>
      <vt:lpstr>Reflectors: some optical configurations </vt:lpstr>
      <vt:lpstr>Image Quality Issues with Optical Systems</vt:lpstr>
      <vt:lpstr>Image Quality Issues with Optical Systems</vt:lpstr>
      <vt:lpstr>Image Quality Issues with Optical Systems</vt:lpstr>
      <vt:lpstr>Image Quality Issues with Optical Systems</vt:lpstr>
      <vt:lpstr>Image Quality Issues with Optical Systems</vt:lpstr>
      <vt:lpstr>Image Quality Issues with Optical Systems</vt:lpstr>
      <vt:lpstr>Advances in Modern Telescope Design</vt:lpstr>
      <vt:lpstr>Adaptive Optics – Ground-based telescopes</vt:lpstr>
      <vt:lpstr>Point Spread Function or PSF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172</cp:revision>
  <dcterms:created xsi:type="dcterms:W3CDTF">2019-04-06T11:23:24Z</dcterms:created>
  <dcterms:modified xsi:type="dcterms:W3CDTF">2024-02-26T06:37:18Z</dcterms:modified>
</cp:coreProperties>
</file>