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401" r:id="rId3"/>
    <p:sldId id="388" r:id="rId4"/>
    <p:sldId id="389" r:id="rId5"/>
    <p:sldId id="390" r:id="rId6"/>
    <p:sldId id="395" r:id="rId7"/>
    <p:sldId id="396" r:id="rId8"/>
    <p:sldId id="397" r:id="rId9"/>
    <p:sldId id="398" r:id="rId10"/>
    <p:sldId id="399" r:id="rId11"/>
    <p:sldId id="400" r:id="rId12"/>
    <p:sldId id="402" r:id="rId13"/>
    <p:sldId id="404" r:id="rId14"/>
    <p:sldId id="405" r:id="rId15"/>
    <p:sldId id="406" r:id="rId16"/>
    <p:sldId id="407" r:id="rId17"/>
    <p:sldId id="403" r:id="rId18"/>
    <p:sldId id="408" r:id="rId19"/>
    <p:sldId id="410" r:id="rId20"/>
    <p:sldId id="412" r:id="rId21"/>
    <p:sldId id="411" r:id="rId22"/>
    <p:sldId id="391" r:id="rId23"/>
    <p:sldId id="413" r:id="rId24"/>
    <p:sldId id="415" r:id="rId25"/>
    <p:sldId id="414" r:id="rId26"/>
    <p:sldId id="416" r:id="rId27"/>
    <p:sldId id="419" r:id="rId28"/>
    <p:sldId id="418" r:id="rId29"/>
    <p:sldId id="420" r:id="rId30"/>
    <p:sldId id="264" r:id="rId31"/>
    <p:sldId id="263" r:id="rId32"/>
    <p:sldId id="265" r:id="rId33"/>
    <p:sldId id="267" r:id="rId34"/>
    <p:sldId id="269" r:id="rId35"/>
    <p:sldId id="259" r:id="rId36"/>
    <p:sldId id="270" r:id="rId37"/>
    <p:sldId id="260" r:id="rId38"/>
    <p:sldId id="272" r:id="rId39"/>
    <p:sldId id="268" r:id="rId40"/>
    <p:sldId id="271" r:id="rId41"/>
    <p:sldId id="274" r:id="rId42"/>
    <p:sldId id="275" r:id="rId43"/>
    <p:sldId id="2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0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079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19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81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46AF5EF-4E2C-0941-94F7-8C2C7E21DD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2579B8-6CD5-6C4E-B085-2462684412CE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23553" name="Text Box 1">
            <a:extLst>
              <a:ext uri="{FF2B5EF4-FFF2-40B4-BE49-F238E27FC236}">
                <a16:creationId xmlns:a16="http://schemas.microsoft.com/office/drawing/2014/main" id="{E2AC4FC6-2F74-D147-B132-A8B3FDA5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D42F5ED1-D67A-2649-A694-2ADFED1F33D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88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7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3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A26D92-F629-724C-A061-122F24A7BB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9B08EA-7766-7942-A397-E70961C4E46D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815EA29D-56C4-A84F-B473-7BA04E5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D98DB286-9781-6F49-8876-8BF50401A4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48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9F6F3C0-5403-AF46-A007-BE09E2ABDD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56DAA-AC9B-834A-A9DC-5A2B9B8E8295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14CD1CE9-1F38-7649-B233-00FFB850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2A7E88DB-EB64-874A-899E-083BC58B93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73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B3940A-12AC-2A45-8DAB-BDBCC5AD79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44DF44-728E-F746-BBF3-773A69314CA6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7CA99041-676B-DC45-BFC3-C2BD0943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E65A7DC4-DF0C-9A40-99B1-CBAF05935E1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85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CEEA64-9DCC-4542-9EF1-56D520A2EF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932132-354C-DB4A-B41D-682A58FA7571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B21B6866-66FF-604E-A46A-A2D78D49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7970F7B8-7E16-744E-A8B5-681D758A467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5530-5A7F-0947-860E-2D71831F675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6A59-D3CD-B04A-B7AC-2EDC2FA0EBA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3B4D5-B088-1346-87B5-80188310A6F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D7E4C-7E61-8D45-837B-385AD02D464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89"/>
            <a:ext cx="5382684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5E59E-D654-8C49-893E-CF0D75D2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10288-B969-5E45-963E-3ACD98E5E11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F3C90-37D9-5A4A-8F38-1E2F15B625A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B97E5-84F9-A44B-81C9-056159C8E4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CDBA32F8-8BB2-934F-A1C0-EC0E6FD121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6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en.wikipedia.org/wiki/Taylor_ser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f_21N3wcX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p3BbZBps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unar_month" TargetMode="External"/><Relationship Id="rId2" Type="http://schemas.openxmlformats.org/officeDocument/2006/relationships/hyperlink" Target="https://www.universetoday.com/119444/predicting-eclipses-how-does-the-saros-cycle-wor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hyperlink" Target="https://www.universetoday.com/wp-content/uploads/2015/03/220px-Saros_136_animation.gi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DqsvRrzL-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en.wikipedia.org/wiki/Taylor_seri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294" y="1093788"/>
            <a:ext cx="9144000" cy="2387600"/>
          </a:xfrm>
        </p:spPr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10034588" cy="3127375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4: Earth-Moon System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F9BB3-73FC-3745-969D-80F1109A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45"/>
            <a:ext cx="3391227" cy="2983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DE551-4534-3043-B934-F803097D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352" y="491587"/>
            <a:ext cx="1148814" cy="12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r>
              <a:rPr lang="en-US" dirty="0"/>
              <a:t>Force on mass m:</a:t>
            </a:r>
          </a:p>
          <a:p>
            <a:endParaRPr lang="en-US" dirty="0"/>
          </a:p>
          <a:p>
            <a:r>
              <a:rPr lang="en-US" dirty="0"/>
              <a:t>Vs. central force: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E67F1-8106-FC4A-AFA3-62F3214C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865" y="4209635"/>
            <a:ext cx="5456377" cy="1143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D0AA2-BD08-8744-AA50-4A8A04B94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218" y="5184636"/>
            <a:ext cx="7521444" cy="9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r>
              <a:rPr lang="en-US" dirty="0"/>
              <a:t>s: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312BC-A88B-7F4E-94FF-07546145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91" y="4142443"/>
            <a:ext cx="5550816" cy="20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5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4" y="1328738"/>
            <a:ext cx="7821613" cy="292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8549F-6A82-334B-BEC8-B4D85E4C7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254224"/>
            <a:ext cx="9429750" cy="2248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3A593-A68F-C64E-8B68-F7C6EC5B9A5D}"/>
              </a:ext>
            </a:extLst>
          </p:cNvPr>
          <p:cNvSpPr txBox="1"/>
          <p:nvPr/>
        </p:nvSpPr>
        <p:spPr>
          <a:xfrm>
            <a:off x="1014413" y="5057775"/>
            <a:ext cx="277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Series expansion.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A5A192-1B7F-6D41-B4C5-E1F440449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17" y="5524499"/>
            <a:ext cx="4402565" cy="7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EE03D-5A1C-7A47-895D-2E2ABB43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92" y="3929880"/>
            <a:ext cx="6983413" cy="25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016D1-9A91-354B-BAF4-0F0D07EA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929880"/>
            <a:ext cx="7027352" cy="22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4DD31-4A86-144F-938F-40D1F434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466" y="1271588"/>
            <a:ext cx="7107239" cy="2658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BE43A-ED4A-2E40-9938-8132325D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61" y="3929880"/>
            <a:ext cx="7521444" cy="975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87EB0-A970-D848-85BF-85D7610F7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8" y="4904882"/>
            <a:ext cx="8003974" cy="13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254224"/>
            <a:ext cx="10706101" cy="186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87EB0-A970-D848-85BF-85D7610F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3" y="5214425"/>
            <a:ext cx="8003974" cy="1353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A1DCB-FFC9-0A4C-AF06-35AC43E8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6" y="1063625"/>
            <a:ext cx="7181850" cy="415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(more general, 2D)</a:t>
            </a:r>
          </a:p>
        </p:txBody>
      </p:sp>
    </p:spTree>
    <p:extLst>
      <p:ext uri="{BB962C8B-B14F-4D97-AF65-F5344CB8AC3E}">
        <p14:creationId xmlns:p14="http://schemas.microsoft.com/office/powerpoint/2010/main" val="170065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Spring Tides and Neap Tides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49CEC-4AC3-6347-A422-F4B84430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331" y="1314903"/>
            <a:ext cx="6383337" cy="53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tidal bulge moves around monthly, and Earth’s rotation drags it forward about 10 degrees.  Pulls on moon, slows Earth rotation.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1F8A3-C234-0241-8FE3-5334F2F4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6" y="2667577"/>
            <a:ext cx="6610351" cy="38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angular momentum result in changes in orbital radius.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Changes in moon’s orbital momentum come out of Earth’s </a:t>
            </a:r>
            <a:r>
              <a:rPr lang="en-US"/>
              <a:t>rotational angular momentum</a:t>
            </a:r>
            <a:r>
              <a:rPr lang="en-US" dirty="0"/>
              <a:t>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3E5BA-D822-4948-95A2-5048018F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92" y="2309812"/>
            <a:ext cx="8269416" cy="1006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AEB0A-7C44-D54A-8BC1-00A1EEF9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352" y="3316287"/>
            <a:ext cx="5661295" cy="1126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460" y="5156199"/>
            <a:ext cx="3136902" cy="11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7E0E-68AE-9949-A50E-2870FC9E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Voyager, 1977 </a:t>
            </a:r>
            <a:br>
              <a:rPr lang="en-US" dirty="0"/>
            </a:br>
            <a:r>
              <a:rPr lang="en-US" dirty="0"/>
              <a:t>(NASA/JPL)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E238-8EC9-EC4D-AA43-63298F5E1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4D678-A1B8-6C4E-9B23-4FA9ED139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365125"/>
            <a:ext cx="584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44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49" y="1519238"/>
            <a:ext cx="3136902" cy="1155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1CA15-E735-3248-8C2C-1C7261A6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6" y="2600325"/>
            <a:ext cx="1676407" cy="488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65D92-2D48-4F4A-AB63-848F6A915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725" y="3224214"/>
            <a:ext cx="2402162" cy="94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B0E30-37CD-424B-9318-CEBFFEEEE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255" y="4165601"/>
            <a:ext cx="3931536" cy="1006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D4B71-9514-D44F-9876-B6ECD09C4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823" y="5172074"/>
            <a:ext cx="5925181" cy="137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FFA33-CE2B-D74A-8F47-D3727039A42C}"/>
              </a:ext>
            </a:extLst>
          </p:cNvPr>
          <p:cNvSpPr txBox="1"/>
          <p:nvPr/>
        </p:nvSpPr>
        <p:spPr>
          <a:xfrm>
            <a:off x="1192213" y="3299828"/>
            <a:ext cx="393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Approximating Earth as a constant density sphere.</a:t>
            </a:r>
          </a:p>
        </p:txBody>
      </p:sp>
    </p:spTree>
    <p:extLst>
      <p:ext uri="{BB962C8B-B14F-4D97-AF65-F5344CB8AC3E}">
        <p14:creationId xmlns:p14="http://schemas.microsoft.com/office/powerpoint/2010/main" val="93163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F12-7A66-5D45-9F2D-F9A38A1B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Tidal Braking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8703-FC73-784F-BDF0-8248B171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2F256-2F10-CB4D-8B1C-02F4A560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610" y="1564534"/>
            <a:ext cx="3072560" cy="1131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D4B71-9514-D44F-9876-B6ECD09C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59" y="2495551"/>
            <a:ext cx="5248906" cy="1220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F9230-5E6B-9D4F-A71C-E8CDAEBC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35" y="2516188"/>
            <a:ext cx="5252690" cy="968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46FF7-C797-954C-A1EE-21C982E75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147" y="3476734"/>
            <a:ext cx="7197722" cy="1354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3C0F9-870F-EF40-802A-21F02DAAA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49" y="4830761"/>
            <a:ext cx="4204433" cy="780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54CB5-FD49-4F48-91B5-60E42A248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09" y="5610965"/>
            <a:ext cx="6478988" cy="1036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AB08ED-082B-864F-87FF-A72C08149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449" y="5610965"/>
            <a:ext cx="2768607" cy="10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5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to sizes of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Quasi-minimum orbital size: Roche Limit</a:t>
            </a:r>
          </a:p>
          <a:p>
            <a:endParaRPr lang="en-US" dirty="0"/>
          </a:p>
          <a:p>
            <a:r>
              <a:rPr lang="en-US" dirty="0"/>
              <a:t>Maximum: Hill radius</a:t>
            </a:r>
          </a:p>
        </p:txBody>
      </p:sp>
    </p:spTree>
    <p:extLst>
      <p:ext uri="{BB962C8B-B14F-4D97-AF65-F5344CB8AC3E}">
        <p14:creationId xmlns:p14="http://schemas.microsoft.com/office/powerpoint/2010/main" val="118243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Quasi-minimum orbital size: Roche Limit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C5445-F384-E04C-9B6A-D045F665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918" y="2336800"/>
            <a:ext cx="8216163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Roche Limit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311526"/>
            <a:ext cx="6353175" cy="2860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Differential tidal force from M on the two masses: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Gravitational force between two masses: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229A3-AEF6-8742-9F40-9D0E96DC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44" y="2999622"/>
            <a:ext cx="5133975" cy="118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1990D-A4FA-EE4D-991A-B27B34F0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44" y="4934782"/>
            <a:ext cx="3417888" cy="14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7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Roche Limit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311526"/>
            <a:ext cx="6353175" cy="2860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Equate attractive and tidal forces: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Solve for the Roche limit </a:t>
            </a:r>
            <a:r>
              <a:rPr lang="en-US" dirty="0" err="1"/>
              <a:t>r</a:t>
            </a:r>
            <a:r>
              <a:rPr lang="en-US" baseline="-25000" dirty="0" err="1"/>
              <a:t>R</a:t>
            </a:r>
            <a:r>
              <a:rPr lang="en-US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0E2E7-6F12-E042-B788-AAA2FAF71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3063875"/>
            <a:ext cx="3746500" cy="1328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DD71A-3FCC-6C4C-9309-8E61F3A5B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487" y="5003368"/>
            <a:ext cx="3344158" cy="11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8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930D-0105-F54A-8640-0AF25F23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Limit</a:t>
            </a:r>
            <a:br>
              <a:rPr lang="en-US" dirty="0"/>
            </a:br>
            <a:r>
              <a:rPr lang="en-US" dirty="0"/>
              <a:t>in terms of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83C0-8424-AD4F-9835-B46ED8D1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927226"/>
            <a:ext cx="6353175" cy="525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Assume uniform material, spheres.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73A1-8C32-5B4D-86BF-F7A5FAC5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8587"/>
            <a:ext cx="54102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D4B67-E6B5-0142-8729-E834B67E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689225"/>
            <a:ext cx="2541587" cy="9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CB496-1C65-9546-9AFC-48D7C79E0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212" y="2602447"/>
            <a:ext cx="2642746" cy="1062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77C8F-9E6E-DD46-8FCB-91BA61E65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987" y="2495653"/>
            <a:ext cx="3344158" cy="116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80C65-1DBD-5B40-93BF-A786B04DA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284" y="3814245"/>
            <a:ext cx="6036691" cy="131368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BF8911-B2B1-684A-B414-6FFD52265A71}"/>
              </a:ext>
            </a:extLst>
          </p:cNvPr>
          <p:cNvSpPr txBox="1">
            <a:spLocks/>
          </p:cNvSpPr>
          <p:nvPr/>
        </p:nvSpPr>
        <p:spPr>
          <a:xfrm>
            <a:off x="428624" y="5008045"/>
            <a:ext cx="4406392" cy="525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200" dirty="0"/>
              <a:t>Fluid approximation better: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dirty="0"/>
              <a:t>Discuss!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8CE814-7DCD-8149-A5D0-7F98EB7F8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16" y="5008045"/>
            <a:ext cx="4362093" cy="14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7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 Maximum orbit (for a moon)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4529137"/>
            <a:ext cx="10515600" cy="1247775"/>
          </a:xfrm>
        </p:spPr>
        <p:txBody>
          <a:bodyPr/>
          <a:lstStyle/>
          <a:p>
            <a:r>
              <a:rPr lang="en-US" dirty="0"/>
              <a:t>Compare sun’s Acceleration of moon and Earth: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96926-B2C8-8D4D-AC14-DF5E5704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35" y="5087277"/>
            <a:ext cx="6758842" cy="1304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62034-1DFE-CA4A-8243-39DDD37BB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3" y="1400175"/>
            <a:ext cx="7034087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4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Differential acceleration of Earth and Moon by Sun: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EC84C-93A3-B54E-93C6-436ECE64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06774"/>
            <a:ext cx="10707552" cy="190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A7CB9-25DC-5C48-A955-FD464C6DA977}"/>
              </a:ext>
            </a:extLst>
          </p:cNvPr>
          <p:cNvSpPr txBox="1"/>
          <p:nvPr/>
        </p:nvSpPr>
        <p:spPr>
          <a:xfrm>
            <a:off x="7858125" y="6557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81DFB-F044-1D48-AA4E-27F6A154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212" y="5080002"/>
            <a:ext cx="6459881" cy="1096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6520E-A049-4D47-B229-A3D7B36E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181769"/>
            <a:ext cx="39243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89735-ED0B-9C45-A107-EA1A19A6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212" y="2193928"/>
            <a:ext cx="6758842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7E6F-A137-4448-B63F-0B49623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Radius: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8623-FDE0-FC4E-84FA-0AA2E2B0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r until differential acceleration of Earth and Moon by Sun equals the acceleration of the Moon by Earth: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A7CB9-25DC-5C48-A955-FD464C6DA977}"/>
              </a:ext>
            </a:extLst>
          </p:cNvPr>
          <p:cNvSpPr txBox="1"/>
          <p:nvPr/>
        </p:nvSpPr>
        <p:spPr>
          <a:xfrm>
            <a:off x="7858125" y="6557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520E-A049-4D47-B229-A3D7B36EA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81769"/>
            <a:ext cx="39243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8C594-0D50-664A-9949-FF543BE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2" y="2690019"/>
            <a:ext cx="3376533" cy="1311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7AD33-202B-D74D-8756-31287673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12" y="3850480"/>
            <a:ext cx="3536932" cy="144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A54C3-24FA-8F4E-B85A-B8065C312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012" y="5227638"/>
            <a:ext cx="5674668" cy="1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25D5-974C-7D49-A158-316EF0CD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3668-F367-A04D-86DA-3675A06C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FF317-E078-4D4D-BA2A-1EE5EA2C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69" y="0"/>
            <a:ext cx="8023861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28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Orbit, etc.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E2BFD02-CAC1-3946-85F8-DDF0BB96A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39623"/>
            <a:ext cx="5981075" cy="4430316"/>
          </a:xfrm>
          <a:ln/>
        </p:spPr>
        <p:txBody>
          <a:bodyPr>
            <a:normAutofit/>
          </a:bodyPr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/>
              <a:t>Titled by 5.1 degrees compared to the ecliptic</a:t>
            </a:r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>
                <a:hlinkClick r:id="rId3"/>
              </a:rPr>
              <a:t>Librations</a:t>
            </a:r>
            <a:r>
              <a:rPr lang="en-GB" altLang="en-US" sz="3200" dirty="0"/>
              <a:t> (in longitude due to eccentricity of lunar orbit, and in latitude due to orbital tilt):</a:t>
            </a:r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endParaRPr lang="en-GB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F51F5-358A-B043-964D-B11B8805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75" y="976348"/>
            <a:ext cx="5741233" cy="54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730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57460B2-AE0F-2B46-BE06-7BA84586A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4302" y="175705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Phases of the Moon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8B9652B-827B-6C4D-8254-676111022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358" y="1209643"/>
            <a:ext cx="9257124" cy="4430316"/>
          </a:xfrm>
          <a:ln/>
        </p:spPr>
        <p:txBody>
          <a:bodyPr/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dirty="0">
                <a:hlinkClick r:id="rId3"/>
              </a:rPr>
              <a:t>Video</a:t>
            </a:r>
            <a:endParaRPr lang="en-GB" altLang="en-US" dirty="0"/>
          </a:p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dirty="0"/>
              <a:t>Quiz and check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C14EF19A-1331-8A4F-87B6-57164D1A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27" y="1209643"/>
            <a:ext cx="5327461" cy="504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5218D7A-DA35-E644-8952-8571CC3C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2" y="2956527"/>
            <a:ext cx="5588139" cy="314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122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Periods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E2BFD02-CAC1-3946-85F8-DDF0BB96A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357" y="1209643"/>
            <a:ext cx="10570763" cy="4430316"/>
          </a:xfrm>
          <a:ln/>
        </p:spPr>
        <p:txBody>
          <a:bodyPr>
            <a:normAutofit/>
          </a:bodyPr>
          <a:lstStyle/>
          <a:p>
            <a:pPr lvl="1">
              <a:buFont typeface="Times New Roman" panose="02020603050405020304" pitchFamily="18" charset="0"/>
              <a:buChar char="–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/>
              <a:t>Sidereal vs. Synodic months</a:t>
            </a:r>
          </a:p>
          <a:p>
            <a:pPr lvl="2">
              <a:buFont typeface="Times New Roman" panose="02020603050405020304" pitchFamily="18" charset="0"/>
              <a:buChar char="•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 err="1"/>
              <a:t>P_syn</a:t>
            </a:r>
            <a:r>
              <a:rPr lang="en-GB" altLang="en-US" sz="3200" dirty="0"/>
              <a:t> = 29.531 days (e.g. new moon to new moon)</a:t>
            </a:r>
            <a:r>
              <a:rPr lang="ar-SA" altLang="en-US" sz="3200" dirty="0"/>
              <a:t>‏</a:t>
            </a:r>
            <a:endParaRPr lang="en-GB" altLang="en-US" sz="3200" dirty="0"/>
          </a:p>
          <a:p>
            <a:pPr lvl="2">
              <a:buFont typeface="Times New Roman" panose="02020603050405020304" pitchFamily="18" charset="0"/>
              <a:buChar char="•"/>
              <a:tabLst>
                <a:tab pos="811465" algn="l"/>
                <a:tab pos="932429" algn="l"/>
                <a:tab pos="1416284" algn="l"/>
                <a:tab pos="1900138" algn="l"/>
                <a:tab pos="2383993" algn="l"/>
                <a:tab pos="2867848" algn="l"/>
                <a:tab pos="3351703" algn="l"/>
                <a:tab pos="3835558" algn="l"/>
                <a:tab pos="4319412" algn="l"/>
                <a:tab pos="4803267" algn="l"/>
                <a:tab pos="5287122" algn="l"/>
                <a:tab pos="5770977" algn="l"/>
                <a:tab pos="6254831" algn="l"/>
                <a:tab pos="6738686" algn="l"/>
                <a:tab pos="7222541" algn="l"/>
                <a:tab pos="7706396" algn="l"/>
                <a:tab pos="8190250" algn="l"/>
                <a:tab pos="8674105" algn="l"/>
                <a:tab pos="9157960" algn="l"/>
                <a:tab pos="9641815" algn="l"/>
                <a:tab pos="10125669" algn="l"/>
              </a:tabLst>
            </a:pPr>
            <a:r>
              <a:rPr lang="en-GB" altLang="en-US" sz="3200" dirty="0" err="1"/>
              <a:t>P_sid</a:t>
            </a:r>
            <a:r>
              <a:rPr lang="en-GB" altLang="en-US" sz="3200" dirty="0"/>
              <a:t> = 27.322 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A54FC-FAB1-EE44-B20A-F9F61F68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0" y="2795158"/>
            <a:ext cx="10456419" cy="32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30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Periods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6" name="Rectangle 2">
                <a:extLst>
                  <a:ext uri="{FF2B5EF4-FFF2-40B4-BE49-F238E27FC236}">
                    <a16:creationId xmlns:a16="http://schemas.microsoft.com/office/drawing/2014/main" id="{6E2BFD02-CAC1-3946-85F8-DDF0BB96A70D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436357" y="1209642"/>
                <a:ext cx="10570763" cy="5161177"/>
              </a:xfrm>
              <a:ln/>
            </p:spPr>
            <p:txBody>
              <a:bodyPr>
                <a:normAutofit/>
              </a:bodyPr>
              <a:lstStyle/>
              <a:p>
                <a:pPr lvl="1">
                  <a:buFont typeface="Times New Roman" panose="02020603050405020304" pitchFamily="18" charset="0"/>
                  <a:buChar char="–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3200" dirty="0"/>
                  <a:t>Sidereal vs. Synodic months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400" dirty="0" err="1"/>
                  <a:t>P_syn</a:t>
                </a:r>
                <a:r>
                  <a:rPr lang="en-GB" altLang="en-US" sz="2400" dirty="0"/>
                  <a:t> = 29.531 days (e.g. new moon to new moon)</a:t>
                </a:r>
                <a:r>
                  <a:rPr lang="ar-SA" altLang="en-US" sz="2400" dirty="0"/>
                  <a:t>‏</a:t>
                </a:r>
                <a:endParaRPr lang="en-GB" altLang="en-US" sz="2400" dirty="0"/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400" dirty="0" err="1"/>
                  <a:t>P_sid</a:t>
                </a:r>
                <a:r>
                  <a:rPr lang="en-GB" altLang="en-US" sz="2400" dirty="0"/>
                  <a:t> = 27.322 days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endParaRPr lang="en-GB" altLang="en-US" sz="3200" dirty="0"/>
              </a:p>
              <a:p>
                <a:pPr lvl="1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3200" dirty="0"/>
                  <a:t>Simplify by assuming circular orbits</a:t>
                </a:r>
              </a:p>
              <a:p>
                <a:pPr lvl="2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800" dirty="0"/>
                  <a:t>Angular velocities of moon relative to background stars add:</a:t>
                </a:r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14:m>
                  <m:oMath xmlns:m="http://schemas.openxmlformats.org/officeDocument/2006/math">
                    <m:r>
                      <a:rPr lang="en-US" altLang="en-US" sz="2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altLang="en-US" sz="2600" b="0" i="0" baseline="-25000" smtClean="0">
                        <a:latin typeface="Cambria Math" panose="02040503050406030204" pitchFamily="18" charset="0"/>
                      </a:rPr>
                      <m:t>sid</m:t>
                    </m:r>
                    <m:r>
                      <a:rPr lang="en-US" alt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6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en-US" sz="2600" b="0" i="1" baseline="-2500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6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altLang="en-US" sz="2600" baseline="-25000" dirty="0" err="1"/>
                  <a:t>syn</a:t>
                </a:r>
                <a:r>
                  <a:rPr lang="en-GB" altLang="en-US" sz="2600" baseline="-25000" dirty="0"/>
                  <a:t> </a:t>
                </a:r>
                <a:r>
                  <a:rPr lang="en-GB" altLang="en-US" sz="2600" dirty="0"/>
                  <a:t>(basically total of the two orbital motions)</a:t>
                </a:r>
                <a:endParaRPr lang="en-GB" altLang="en-US" sz="2600" baseline="-25000" dirty="0"/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600" dirty="0"/>
                  <a:t>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sid</a:t>
                </a:r>
                <a:r>
                  <a:rPr lang="en-GB" altLang="en-US" sz="2600" dirty="0"/>
                  <a:t> = 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/P</a:t>
                </a:r>
                <a:r>
                  <a:rPr lang="en-GB" altLang="en-US" sz="2600" baseline="-25000" dirty="0"/>
                  <a:t>E</a:t>
                </a:r>
                <a:r>
                  <a:rPr lang="en-GB" altLang="en-US" sz="2600" dirty="0"/>
                  <a:t> + 2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en-US" sz="2600" dirty="0"/>
                  <a:t>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syn</a:t>
                </a:r>
                <a:endParaRPr lang="en-GB" altLang="en-US" sz="2600" baseline="-25000" dirty="0"/>
              </a:p>
              <a:p>
                <a:pPr lvl="3">
                  <a:buFont typeface="Times New Roman" panose="02020603050405020304" pitchFamily="18" charset="0"/>
                  <a:buChar char="•"/>
                  <a:tabLst>
                    <a:tab pos="811465" algn="l"/>
                    <a:tab pos="932429" algn="l"/>
                    <a:tab pos="1416284" algn="l"/>
                    <a:tab pos="1900138" algn="l"/>
                    <a:tab pos="2383993" algn="l"/>
                    <a:tab pos="2867848" algn="l"/>
                    <a:tab pos="3351703" algn="l"/>
                    <a:tab pos="3835558" algn="l"/>
                    <a:tab pos="4319412" algn="l"/>
                    <a:tab pos="4803267" algn="l"/>
                    <a:tab pos="5287122" algn="l"/>
                    <a:tab pos="5770977" algn="l"/>
                    <a:tab pos="6254831" algn="l"/>
                    <a:tab pos="6738686" algn="l"/>
                    <a:tab pos="7222541" algn="l"/>
                    <a:tab pos="7706396" algn="l"/>
                    <a:tab pos="8190250" algn="l"/>
                    <a:tab pos="8674105" algn="l"/>
                    <a:tab pos="9157960" algn="l"/>
                    <a:tab pos="9641815" algn="l"/>
                    <a:tab pos="10125669" algn="l"/>
                  </a:tabLst>
                </a:pPr>
                <a:r>
                  <a:rPr lang="en-GB" altLang="en-US" sz="2600" dirty="0"/>
                  <a:t>Solve for 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sid</a:t>
                </a:r>
                <a:r>
                  <a:rPr lang="en-GB" altLang="en-US" sz="2600" baseline="-25000" dirty="0"/>
                  <a:t> </a:t>
                </a:r>
                <a:r>
                  <a:rPr lang="en-GB" altLang="en-US" sz="2600" dirty="0"/>
                  <a:t> = (1/P</a:t>
                </a:r>
                <a:r>
                  <a:rPr lang="en-GB" altLang="en-US" sz="2600" baseline="-25000" dirty="0"/>
                  <a:t>E</a:t>
                </a:r>
                <a:r>
                  <a:rPr lang="en-GB" altLang="en-US" sz="2600" dirty="0"/>
                  <a:t> + 1/</a:t>
                </a:r>
                <a:r>
                  <a:rPr lang="en-GB" altLang="en-US" sz="2600" dirty="0" err="1"/>
                  <a:t>P</a:t>
                </a:r>
                <a:r>
                  <a:rPr lang="en-GB" altLang="en-US" sz="2600" baseline="-25000" dirty="0" err="1"/>
                  <a:t>syn</a:t>
                </a:r>
                <a:r>
                  <a:rPr lang="en-GB" altLang="en-US" sz="2600" dirty="0"/>
                  <a:t>)</a:t>
                </a:r>
                <a:r>
                  <a:rPr lang="en-GB" altLang="en-US" sz="2600" baseline="30000" dirty="0"/>
                  <a:t>-1 </a:t>
                </a:r>
                <a:r>
                  <a:rPr lang="en-GB" altLang="en-US" sz="2600" dirty="0"/>
                  <a:t> = 27.322 days</a:t>
                </a:r>
              </a:p>
            </p:txBody>
          </p:sp>
        </mc:Choice>
        <mc:Fallback xmlns="">
          <p:sp>
            <p:nvSpPr>
              <p:cNvPr id="11266" name="Rectangle 2">
                <a:extLst>
                  <a:ext uri="{FF2B5EF4-FFF2-40B4-BE49-F238E27FC236}">
                    <a16:creationId xmlns:a16="http://schemas.microsoft.com/office/drawing/2014/main" id="{6E2BFD02-CAC1-3946-85F8-DDF0BB96A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36357" y="1209642"/>
                <a:ext cx="10570763" cy="5161177"/>
              </a:xfrm>
              <a:blipFill>
                <a:blip r:embed="rId3"/>
                <a:stretch>
                  <a:fillRect t="-24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8674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umbra/penumbra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5D3C6-B649-9045-A926-A15F9587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19651"/>
            <a:ext cx="10696651" cy="42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8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7202AC6-F549-CA43-9378-E01BF3647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001000" cy="60960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800" b="1">
                <a:solidFill>
                  <a:srgbClr val="FF0000"/>
                </a:solidFill>
              </a:rPr>
              <a:t>Types of eclipses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08122BF-D857-534F-BF5F-9BBDDBD4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1"/>
            <a:ext cx="30480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81AC0371-35E1-B245-813B-84E48B67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371601"/>
            <a:ext cx="4284663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BBC596F3-C8A2-7D46-8E47-4AC89309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1" y="998538"/>
            <a:ext cx="1458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b="1">
                <a:latin typeface="Times New Roman" panose="02020603050405020304" pitchFamily="18" charset="0"/>
              </a:rPr>
              <a:t>Solar Eclipse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03C30D81-CD3D-A546-91F4-63B9A8911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908050"/>
            <a:ext cx="1560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b="1">
                <a:latin typeface="Times New Roman" panose="02020603050405020304" pitchFamily="18" charset="0"/>
              </a:rPr>
              <a:t>Lunar Eclipse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8C9CBE08-2F9C-694D-A6D8-C7ABA95A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28194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 altLang="en-US" b="1" dirty="0">
                <a:latin typeface="Times New Roman" panose="02020603050405020304" pitchFamily="18" charset="0"/>
              </a:rPr>
              <a:t>We  view the illuminated object and watch it go dark. </a:t>
            </a:r>
          </a:p>
          <a:p>
            <a:pPr>
              <a:spcBef>
                <a:spcPts val="1125"/>
              </a:spcBef>
            </a:pPr>
            <a:r>
              <a:rPr lang="en-GB" altLang="en-US" b="1" dirty="0">
                <a:latin typeface="Times New Roman" panose="02020603050405020304" pitchFamily="18" charset="0"/>
              </a:rPr>
              <a:t>Everyone on one side of the Earth can see the Moon – so a given lunar eclipse is visible to many people.</a:t>
            </a:r>
          </a:p>
          <a:p>
            <a:pPr>
              <a:spcBef>
                <a:spcPts val="1125"/>
              </a:spcBef>
            </a:pPr>
            <a:endParaRPr lang="en-GB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870A9ED4-2188-954C-8E31-FCA7AD1E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1"/>
            <a:ext cx="28194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We view the illuminating object (the Sun) and see it blocked out. </a:t>
            </a:r>
          </a:p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Only a few people are in the right place to be in the shadow.</a:t>
            </a:r>
          </a:p>
          <a:p>
            <a:pPr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It is “coincidence” that the umbra just barely reaches earth.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23A7B877-AE1C-794D-9181-36BB9EE25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581400"/>
            <a:ext cx="16240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sz="800">
                <a:latin typeface="Times New Roman" panose="02020603050405020304" pitchFamily="18" charset="0"/>
              </a:rPr>
              <a:t>From our text:  Horizons, by Seeds</a:t>
            </a:r>
          </a:p>
        </p:txBody>
      </p:sp>
    </p:spTree>
    <p:extLst>
      <p:ext uri="{BB962C8B-B14F-4D97-AF65-F5344CB8AC3E}">
        <p14:creationId xmlns:p14="http://schemas.microsoft.com/office/powerpoint/2010/main" val="3674250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Lunar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A1922-68FF-3346-9569-7295810F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79" y="1660733"/>
            <a:ext cx="12584080" cy="4144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F59B1-AB64-6A45-AD44-9D242488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79" y="1675723"/>
            <a:ext cx="12584080" cy="4144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72CEB-E244-7545-8D12-7B89B285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713" y="1419651"/>
            <a:ext cx="3640451" cy="36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2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961A93A7-C90C-B740-892B-4B4E83E6B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52400"/>
            <a:ext cx="4648200" cy="609600"/>
          </a:xfrm>
          <a:ln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200" b="1" dirty="0">
                <a:solidFill>
                  <a:srgbClr val="FF0000"/>
                </a:solidFill>
              </a:rPr>
              <a:t>Solar eclipses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F695860-7A34-D84E-A3B2-D8CE191A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4" y="210344"/>
            <a:ext cx="25146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2625FF98-F771-4A48-9841-AEAE05139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114" y="846782"/>
            <a:ext cx="8252086" cy="51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outside the penumbra you see the whole sun.</a:t>
            </a:r>
          </a:p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in the penumbra you see only part of the sun.</a:t>
            </a:r>
          </a:p>
          <a:p>
            <a:pPr>
              <a:spcBef>
                <a:spcPts val="1125"/>
              </a:spcBef>
              <a:buClr>
                <a:srgbClr val="0000FF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If you are in the umbra you cannot see any of the sun.</a:t>
            </a:r>
          </a:p>
          <a:p>
            <a:pPr>
              <a:spcBef>
                <a:spcPts val="1125"/>
              </a:spcBef>
              <a:buClr>
                <a:srgbClr val="0000FF"/>
              </a:buClr>
            </a:pPr>
            <a:endParaRPr lang="en-GB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fact that the moon is just barely big enough to block out the sun results from a coincidence:</a:t>
            </a:r>
          </a:p>
          <a:p>
            <a:pPr lvl="1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sun is 390 times bigger than the moon, but also almost exactly 390 times further away.</a:t>
            </a:r>
          </a:p>
          <a:p>
            <a:pPr lvl="1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The orbit of the moon is elliptical.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At </a:t>
            </a:r>
            <a:r>
              <a:rPr lang="en-GB" altLang="en-US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perigee</a:t>
            </a: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it can block out the full sun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At </a:t>
            </a:r>
            <a:r>
              <a:rPr lang="en-GB" altLang="en-US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apogee</a:t>
            </a:r>
            <a:r>
              <a:rPr lang="en-GB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it isn’t quite big enough, giving an annular eclipse.</a:t>
            </a:r>
          </a:p>
          <a:p>
            <a:pPr lvl="2"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endParaRPr lang="en-GB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125"/>
              </a:spcBef>
              <a:buClr>
                <a:srgbClr val="008000"/>
              </a:buClr>
              <a:buFont typeface="Times New Roman" panose="02020603050405020304" pitchFamily="18" charset="0"/>
              <a:buChar char="•"/>
            </a:pP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What is the relationship between size, distance, and angle?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123139D-C31B-4649-B008-C2F3F797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0" y="1537097"/>
            <a:ext cx="2198688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8E85196C-080A-554D-A9E3-65D91625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6567488"/>
            <a:ext cx="16240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buFont typeface="Times New Roman" panose="02020603050405020304" pitchFamily="18" charset="0"/>
              <a:buNone/>
            </a:pPr>
            <a:r>
              <a:rPr lang="en-GB" altLang="en-US" sz="800">
                <a:latin typeface="Times New Roman" panose="02020603050405020304" pitchFamily="18" charset="0"/>
              </a:rPr>
              <a:t>From our text:  Horizons, by Seeds</a:t>
            </a:r>
          </a:p>
        </p:txBody>
      </p:sp>
    </p:spTree>
    <p:extLst>
      <p:ext uri="{BB962C8B-B14F-4D97-AF65-F5344CB8AC3E}">
        <p14:creationId xmlns:p14="http://schemas.microsoft.com/office/powerpoint/2010/main" val="2767387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9E45F438-617A-6B48-8F47-4B7AF5341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>
                <a:solidFill>
                  <a:srgbClr val="FF0000"/>
                </a:solidFill>
              </a:rPr>
              <a:t>Variations in Solar Eclipses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6D16D7E-C757-EA41-AB9E-04E880D2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600200"/>
            <a:ext cx="3821112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7EF90C6F-BF45-9146-9028-CCD8EB97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6" y="1600200"/>
            <a:ext cx="2246313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A87F535-B766-8445-BED6-FB204D19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946525"/>
            <a:ext cx="215265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AB28D6A9-F948-7D42-BDB6-74D6FFB8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1" y="3946525"/>
            <a:ext cx="20478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9653FE72-05CF-5C4C-9DC9-EACD7BC9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1722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Annular Eclipse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290AA6ED-F708-F34D-AF0E-D9FC8AC3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248400"/>
            <a:ext cx="2362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Diamond-Ring Effect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36B413A4-3AF3-A343-B88A-73BA4558F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2319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Total Solar Eclipse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8CAE48D4-93EB-ED46-9220-4CA121E0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31900"/>
            <a:ext cx="4648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en-GB" altLang="en-US" b="1">
                <a:latin typeface="Times New Roman" panose="02020603050405020304" pitchFamily="18" charset="0"/>
              </a:rPr>
              <a:t>Elliptical orbits mean angular size variation</a:t>
            </a:r>
            <a:r>
              <a:rPr lang="en-GB" altLang="en-US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8106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907F-759A-D946-89CE-7105CA73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0A87B-51A5-7549-8A04-79892DEC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00" y="1194799"/>
            <a:ext cx="8711722" cy="52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7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69EF9A-9479-364E-A172-BBCA87D9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9" y="1460507"/>
            <a:ext cx="8691562" cy="508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7F4C-D321-E449-B95A-6A70BFB8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Oblate Spheroids and Precession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D51C-63AB-E947-AEDA-746CAD83B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Exaggerated!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27593-53FD-8046-A87D-2C68BA80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312" y="4907535"/>
            <a:ext cx="2941476" cy="51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16FAC-3DBE-A24A-9E85-A1CDF3C2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50" y="1504339"/>
            <a:ext cx="2823720" cy="50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47D78-23F5-964A-9E41-8E9988260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50" y="4928745"/>
            <a:ext cx="2312782" cy="6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5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DB90-1F0D-444C-A524-D4D741E5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23" y="877001"/>
            <a:ext cx="9829800" cy="2857500"/>
          </a:xfrm>
          <a:prstGeom prst="rect">
            <a:avLst/>
          </a:prstGeom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9AFE7A68-6827-E649-BAE8-27676B285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6599" y="273851"/>
            <a:ext cx="9257124" cy="1145800"/>
          </a:xfrm>
          <a:ln/>
        </p:spPr>
        <p:txBody>
          <a:bodyPr vert="horz" lIns="91440" tIns="41147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GB" altLang="en-US" dirty="0"/>
              <a:t>Eclipses and nodes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77378A-1331-1345-9588-A602562C6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9161" y="3606800"/>
            <a:ext cx="9652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0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A7DE-B50D-4A48-89EF-196BAD40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Saros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12B7-B26E-274C-91EA-D8BBB0BB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32" y="1134163"/>
            <a:ext cx="7827781" cy="5219753"/>
          </a:xfrm>
        </p:spPr>
        <p:txBody>
          <a:bodyPr/>
          <a:lstStyle/>
          <a:p>
            <a:r>
              <a:rPr lang="en-US" dirty="0"/>
              <a:t>Nice </a:t>
            </a:r>
            <a:r>
              <a:rPr lang="en-US" dirty="0">
                <a:hlinkClick r:id="rId2"/>
              </a:rPr>
              <a:t>Universe Today article </a:t>
            </a:r>
            <a:r>
              <a:rPr lang="en-US" dirty="0"/>
              <a:t>explaining this: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2E25CE1-09E0-6D43-8605-A9475DAD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32" y="1675712"/>
            <a:ext cx="865294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period of 223 synodic months syncs up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three key lunar cycles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which are crucial to predicting eclipses: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Synodic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like phase (29.5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Anomalistic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perigee (27.6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Draconic month-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time it takes for the Moon to return to a similar intersecting node (ascending or descending) along the ecliptic (27.2 days).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thus, the saros was born. A saros period is just eight hours shy of 18 years and 11 days, which in turn is equal to 223 synodic, 242 anomalistic or 239 draconic months.  8 hours is 1/3 of a day, so there is a shift westward of about 120 degrees each cycle.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Credit">
            <a:hlinkClick r:id="rId4"/>
            <a:extLst>
              <a:ext uri="{FF2B5EF4-FFF2-40B4-BE49-F238E27FC236}">
                <a16:creationId xmlns:a16="http://schemas.microsoft.com/office/drawing/2014/main" id="{53573186-D7C7-E247-A732-8831FA0E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72" y="118331"/>
            <a:ext cx="2794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B965C-3802-F540-9305-40FEE9DD8F39}"/>
              </a:ext>
            </a:extLst>
          </p:cNvPr>
          <p:cNvSpPr txBox="1"/>
          <p:nvPr/>
        </p:nvSpPr>
        <p:spPr>
          <a:xfrm>
            <a:off x="9245234" y="3475163"/>
            <a:ext cx="232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Image credit: A.T. Sinclair/NASA/GSFC/Wikimedia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7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3061-E9AE-0344-97D3-22A19DFC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71"/>
            <a:ext cx="10515600" cy="1325563"/>
          </a:xfrm>
        </p:spPr>
        <p:txBody>
          <a:bodyPr/>
          <a:lstStyle/>
          <a:p>
            <a:r>
              <a:rPr lang="en-US" dirty="0"/>
              <a:t>Transits in general useful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F174F-D56C-D64B-A511-B0ED57C5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1" y="1289844"/>
            <a:ext cx="8256562" cy="5422900"/>
          </a:xfrm>
          <a:prstGeom prst="rect">
            <a:avLst/>
          </a:prstGeom>
        </p:spPr>
      </p:pic>
      <p:pic>
        <p:nvPicPr>
          <p:cNvPr id="12290" name="Picture 2" descr="Animated gif showing Pluto and it's Moon Charon in motion.">
            <a:extLst>
              <a:ext uri="{FF2B5EF4-FFF2-40B4-BE49-F238E27FC236}">
                <a16:creationId xmlns:a16="http://schemas.microsoft.com/office/drawing/2014/main" id="{3AC7321E-0EA6-504C-B05F-C2EF1D83DA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91" y="1289844"/>
            <a:ext cx="4031664" cy="40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11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3061-E9AE-0344-97D3-22A19DFC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71"/>
            <a:ext cx="10515600" cy="1325563"/>
          </a:xfrm>
        </p:spPr>
        <p:txBody>
          <a:bodyPr/>
          <a:lstStyle/>
          <a:p>
            <a:r>
              <a:rPr lang="en-US" dirty="0"/>
              <a:t>Venus Transits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14CB7-B9B2-A646-AB88-DB918179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05676"/>
            <a:ext cx="9004300" cy="26289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75C9A-75FF-1148-A256-B0D03ABA0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259174"/>
            <a:ext cx="11712315" cy="55988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646E3-0537-174C-8C9D-56D484FD8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992" y="215938"/>
            <a:ext cx="34417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Tides (from moon and sun)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 Pad Astronomy 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 (8 minutes)</a:t>
            </a:r>
          </a:p>
          <a:p>
            <a:r>
              <a:rPr lang="en-US" dirty="0"/>
              <a:t>Not just the water going up and down!</a:t>
            </a:r>
          </a:p>
          <a:p>
            <a:r>
              <a:rPr lang="en-US" dirty="0"/>
              <a:t>Gravity is an inverse square law.  Things pull on the near side harder than on the far side – and this is a stretching, differential force in addition to the average pull.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2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ACD9F-CD9D-B54E-9419-17C0C2BA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7" y="3613547"/>
            <a:ext cx="7089965" cy="1116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93E24-D7CE-9B4F-8AF8-43509C12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46" y="2033587"/>
            <a:ext cx="4311508" cy="1138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Tides (from moon and sun)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Differential tidal force: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Taylor series expansion</a:t>
            </a:r>
            <a:r>
              <a:rPr lang="en-US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54F8E-DFD0-2A4A-A61A-B57BF29C0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246" y="4820841"/>
            <a:ext cx="4060228" cy="11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5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3217FD-EBD3-6F42-BD41-B7463133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46" y="2332036"/>
            <a:ext cx="6408379" cy="2882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39665-A922-9645-B414-0A9C10346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34" y="1565832"/>
            <a:ext cx="7958931" cy="1057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(from Moon)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Differential Gravitation Force near center of Earth: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can evaluate at Earth’s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4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/>
          </a:bodyPr>
          <a:lstStyle/>
          <a:p>
            <a:r>
              <a:rPr lang="en-US" dirty="0"/>
              <a:t>Near point (r</a:t>
            </a:r>
            <a:r>
              <a:rPr lang="en-US" baseline="-25000" dirty="0"/>
              <a:t>1</a:t>
            </a:r>
            <a:r>
              <a:rPr lang="en-US" dirty="0"/>
              <a:t>=r</a:t>
            </a:r>
            <a:r>
              <a:rPr lang="en-US" baseline="-25000" dirty="0"/>
              <a:t>0</a:t>
            </a:r>
            <a:r>
              <a:rPr lang="en-US" dirty="0"/>
              <a:t>-R</a:t>
            </a:r>
            <a:r>
              <a:rPr lang="en-US" baseline="-25000" dirty="0"/>
              <a:t>E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Far point (r</a:t>
            </a:r>
            <a:r>
              <a:rPr lang="en-US" baseline="-25000" dirty="0"/>
              <a:t>2</a:t>
            </a:r>
            <a:r>
              <a:rPr lang="en-US" dirty="0"/>
              <a:t>=r</a:t>
            </a:r>
            <a:r>
              <a:rPr lang="en-US" baseline="-25000" dirty="0"/>
              <a:t>0</a:t>
            </a:r>
            <a:r>
              <a:rPr lang="en-US" dirty="0"/>
              <a:t>+R</a:t>
            </a:r>
            <a:r>
              <a:rPr lang="en-US" baseline="-25000" dirty="0"/>
              <a:t>E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the signs!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(Moon, stretching)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7C643-94D0-964E-BE56-2DD7A6FA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61" y="1800225"/>
            <a:ext cx="5030826" cy="1128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E8FD5-7F46-8C47-AC80-7ADB51D1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1" y="3730623"/>
            <a:ext cx="4956762" cy="12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8707-E0DC-4949-8EBC-2D028FB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4912"/>
            <a:ext cx="10515600" cy="4910138"/>
          </a:xfrm>
        </p:spPr>
        <p:txBody>
          <a:bodyPr>
            <a:normAutofit/>
          </a:bodyPr>
          <a:lstStyle/>
          <a:p>
            <a:r>
              <a:rPr lang="en-US" dirty="0"/>
              <a:t>Differential force from sun: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Ratio of tidal forces of sun/moon: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ECF76-2E77-BC4E-AD3F-588D441C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Tides (Sun vs. Moon)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3751F-B124-1346-B5B0-7C4EFC9B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90" y="3960812"/>
            <a:ext cx="9661817" cy="126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BEF55-BB56-4347-A33D-1B3D5DF7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98" y="1775057"/>
            <a:ext cx="3395663" cy="12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34445</TotalTime>
  <Words>1035</Words>
  <Application>Microsoft Macintosh PowerPoint</Application>
  <PresentationFormat>Widescreen</PresentationFormat>
  <Paragraphs>218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DejaVu LGC Sans</vt:lpstr>
      <vt:lpstr>Times New Roman</vt:lpstr>
      <vt:lpstr>Office Theme</vt:lpstr>
      <vt:lpstr>ASTR 2310  General Astronomy I</vt:lpstr>
      <vt:lpstr>Voyager, 1977  (NASA/JPL)</vt:lpstr>
      <vt:lpstr>PowerPoint Presentation</vt:lpstr>
      <vt:lpstr>Oblate Spheroids and Precession</vt:lpstr>
      <vt:lpstr>Tides (from moon and sun)</vt:lpstr>
      <vt:lpstr>Tides (from moon and sun)</vt:lpstr>
      <vt:lpstr>Tides (from Moon)</vt:lpstr>
      <vt:lpstr>Tides (Moon, stretching)</vt:lpstr>
      <vt:lpstr>Tides (Sun vs. Moon)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Tides (more general, 2D)</vt:lpstr>
      <vt:lpstr>Spring Tides and Neap Tides</vt:lpstr>
      <vt:lpstr>Tidal Braking</vt:lpstr>
      <vt:lpstr>Tidal Braking</vt:lpstr>
      <vt:lpstr>Tidal Braking</vt:lpstr>
      <vt:lpstr>Tidal Braking</vt:lpstr>
      <vt:lpstr>Limits to sizes of orbits</vt:lpstr>
      <vt:lpstr>Roche Limit</vt:lpstr>
      <vt:lpstr>Roche Limit</vt:lpstr>
      <vt:lpstr>Roche Limit</vt:lpstr>
      <vt:lpstr>Roche Limit in terms of density</vt:lpstr>
      <vt:lpstr>Hill Radius: Maximum orbit (for a moon)</vt:lpstr>
      <vt:lpstr>Hill Radius:</vt:lpstr>
      <vt:lpstr>Hill Radius:</vt:lpstr>
      <vt:lpstr>Lunar Orbit, etc.</vt:lpstr>
      <vt:lpstr>Phases of the Moon</vt:lpstr>
      <vt:lpstr>Lunar Periods</vt:lpstr>
      <vt:lpstr>Lunar Periods</vt:lpstr>
      <vt:lpstr>Eclipses and umbra/penumbra</vt:lpstr>
      <vt:lpstr>Types of eclipses</vt:lpstr>
      <vt:lpstr>Lunar Eclipses</vt:lpstr>
      <vt:lpstr>Solar eclipses</vt:lpstr>
      <vt:lpstr>Variations in Solar Eclipses</vt:lpstr>
      <vt:lpstr>Eclipses and nodes</vt:lpstr>
      <vt:lpstr>Eclipses and nodes</vt:lpstr>
      <vt:lpstr>Saros cycle</vt:lpstr>
      <vt:lpstr>Transits in general useful</vt:lpstr>
      <vt:lpstr>Venus Transits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182</cp:revision>
  <dcterms:created xsi:type="dcterms:W3CDTF">2019-04-06T11:23:24Z</dcterms:created>
  <dcterms:modified xsi:type="dcterms:W3CDTF">2024-02-06T06:26:40Z</dcterms:modified>
</cp:coreProperties>
</file>