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388" r:id="rId3"/>
    <p:sldId id="366" r:id="rId4"/>
    <p:sldId id="368" r:id="rId5"/>
    <p:sldId id="367" r:id="rId6"/>
    <p:sldId id="369" r:id="rId7"/>
    <p:sldId id="372" r:id="rId8"/>
    <p:sldId id="370" r:id="rId9"/>
    <p:sldId id="390" r:id="rId10"/>
    <p:sldId id="373" r:id="rId11"/>
    <p:sldId id="374" r:id="rId12"/>
    <p:sldId id="375" r:id="rId13"/>
    <p:sldId id="379" r:id="rId14"/>
    <p:sldId id="377" r:id="rId15"/>
    <p:sldId id="376" r:id="rId16"/>
    <p:sldId id="380" r:id="rId17"/>
    <p:sldId id="381" r:id="rId18"/>
    <p:sldId id="382" r:id="rId19"/>
    <p:sldId id="383" r:id="rId20"/>
    <p:sldId id="384" r:id="rId21"/>
    <p:sldId id="385" r:id="rId22"/>
    <p:sldId id="386" r:id="rId23"/>
    <p:sldId id="387" r:id="rId24"/>
    <p:sldId id="389" r:id="rId25"/>
    <p:sldId id="378" r:id="rId26"/>
    <p:sldId id="37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40"/>
    <p:restoredTop sz="94643"/>
  </p:normalViewPr>
  <p:slideViewPr>
    <p:cSldViewPr snapToGrid="0" snapToObjects="1">
      <p:cViewPr varScale="1">
        <p:scale>
          <a:sx n="116" d="100"/>
          <a:sy n="116" d="100"/>
        </p:scale>
        <p:origin x="4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72E0CF-981D-D94E-AC76-20DA332E29C8}" type="datetimeFigureOut">
              <a:rPr lang="en-US" smtClean="0"/>
              <a:t>1/24/24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9F0F6-C826-584F-B656-BAE1C0A06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631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B0C38-1A25-724A-A53E-80629D2220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817B7B-2815-7A4C-BE17-D686F5B04E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90231-733C-044A-BF6C-D3EB9B05D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E95E-A2B1-3D46-9D6B-4D7F2E3229F8}" type="datetimeFigureOut">
              <a:rPr lang="en-US" smtClean="0"/>
              <a:t>1/24/24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3D78B6-972D-A147-84C9-574653131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33E6B2-F7C3-7E46-8AE7-BDAD36F5F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6D8BF-A8F4-AC4D-9E25-44A60E687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908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E1908-426C-6446-8100-0BA337A2E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709888-B9D5-774F-B599-E9B0E4807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44F4E7-78E2-9349-8EC4-D6E4C6512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E95E-A2B1-3D46-9D6B-4D7F2E3229F8}" type="datetimeFigureOut">
              <a:rPr lang="en-US" smtClean="0"/>
              <a:t>1/24/24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2D3FF-75F1-D84F-9586-5BD0AA811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C29B4A-3FA0-B04F-9BA9-6836F1985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6D8BF-A8F4-AC4D-9E25-44A60E687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526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5472A4-6DF6-0840-8740-3ECF010BE7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F41A63-5490-A841-8B21-D3AE983E2F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4A0E7B-16A9-F94F-85C2-4412DA40C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E95E-A2B1-3D46-9D6B-4D7F2E3229F8}" type="datetimeFigureOut">
              <a:rPr lang="en-US" smtClean="0"/>
              <a:t>1/24/24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16A3D-3A30-4148-BE31-32CBAE67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89C6E-FCFA-EA43-83D8-030CA604A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6D8BF-A8F4-AC4D-9E25-44A60E687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509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D62F0-7355-AC4B-9B53-D598D16B3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89ED4-DE70-C24C-9172-73277DCAD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064B79-0E62-A14F-83C2-9DE228930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E95E-A2B1-3D46-9D6B-4D7F2E3229F8}" type="datetimeFigureOut">
              <a:rPr lang="en-US" smtClean="0"/>
              <a:t>1/24/24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4EBDBE-4BF5-0543-91B2-EB6A6287A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F8860-E25F-D347-A9F1-4DF75A682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6D8BF-A8F4-AC4D-9E25-44A60E687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128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7AC99-4881-3E41-BD42-D46EA7A87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C29C3D-B3D3-5241-8219-3A57960DEF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F2DB3A-9650-2F47-B093-83DC8D994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E95E-A2B1-3D46-9D6B-4D7F2E3229F8}" type="datetimeFigureOut">
              <a:rPr lang="en-US" smtClean="0"/>
              <a:t>1/24/24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388F60-21C3-A542-B3E6-7FFA74D68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6624F-FB92-AD4E-AD62-664CE5EF9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6D8BF-A8F4-AC4D-9E25-44A60E687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76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45DFC-0681-5D45-A45B-1FD6980B9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E2ABD-6ED5-5246-A6FC-ABA024B927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E4542B-E058-D044-BF64-F343F3E477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F5A3CA-2A99-804F-89CA-7B52A32CD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E95E-A2B1-3D46-9D6B-4D7F2E3229F8}" type="datetimeFigureOut">
              <a:rPr lang="en-US" smtClean="0"/>
              <a:t>1/24/24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F5F816-5631-8B40-A1E7-CC00BAAE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355544-B3DC-794E-9A8C-C7F617A37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6D8BF-A8F4-AC4D-9E25-44A60E687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457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3CB2C-C632-4C4A-89CA-80DFE07AE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1D7A13-AABA-D243-94B5-260B87F861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8E9984-104C-8944-8F10-01F276D02F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802B5F-DFCB-6C47-996C-18FC9962B0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FCBB05-DC86-D04D-8B16-6B31EA38C2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BA5D41-F27F-0146-89A8-078CFE237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E95E-A2B1-3D46-9D6B-4D7F2E3229F8}" type="datetimeFigureOut">
              <a:rPr lang="en-US" smtClean="0"/>
              <a:t>1/24/24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F650A8-F929-7943-AA7E-D9A50BA94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E58B67-D719-CE44-8DFE-08D331412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6D8BF-A8F4-AC4D-9E25-44A60E687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663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C131B-2B5A-7A47-A3C4-614CB8C95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322C5C-431F-994F-A258-1B6F984BD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E95E-A2B1-3D46-9D6B-4D7F2E3229F8}" type="datetimeFigureOut">
              <a:rPr lang="en-US" smtClean="0"/>
              <a:t>1/24/24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5D0DB4-5A1C-904D-9527-B4D034458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FF4D77-541D-EC4C-98E0-47C2C324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6D8BF-A8F4-AC4D-9E25-44A60E687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635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A4EE43-9E3A-D743-852E-EA074C0A2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E95E-A2B1-3D46-9D6B-4D7F2E3229F8}" type="datetimeFigureOut">
              <a:rPr lang="en-US" smtClean="0"/>
              <a:t>1/24/24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C98922-DCAA-D447-8DD7-05639AF14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194263-D04C-6749-A666-9B1C004D5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6D8BF-A8F4-AC4D-9E25-44A60E687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216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A398B-A67D-D740-ABB1-450290BBE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2C652C-933D-074C-BAC5-F13B5321E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7234CD-1A3B-8248-8DB1-147DC67C4A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CA7939-4BA1-654D-B3AC-F79DBD70E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E95E-A2B1-3D46-9D6B-4D7F2E3229F8}" type="datetimeFigureOut">
              <a:rPr lang="en-US" smtClean="0"/>
              <a:t>1/24/24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C5493F-9478-2F48-BF11-238AB428A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63E500-5DEF-AF4A-A9B1-E99A88CF1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6D8BF-A8F4-AC4D-9E25-44A60E687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039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644FC-E835-684A-A907-EFB0B4369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B4394B-921A-7045-9761-3DBB746714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26B95F-F2A6-2541-8C77-41A51B2F54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C765E7-8089-8745-BB75-8C4D0BA96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E95E-A2B1-3D46-9D6B-4D7F2E3229F8}" type="datetimeFigureOut">
              <a:rPr lang="en-US" smtClean="0"/>
              <a:t>1/24/24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219C68-BC06-B446-94CB-2AD4BE505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42EF2C-3060-944E-B34D-E1EE00D52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6D8BF-A8F4-AC4D-9E25-44A60E687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44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9FD8C9-3532-1047-A444-D25C86360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6E1DE2-8A57-8E45-8FD2-7774DDA88F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5A01D-9D98-0F4B-844E-595A1FF438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FE95E-A2B1-3D46-9D6B-4D7F2E3229F8}" type="datetimeFigureOut">
              <a:rPr lang="en-US" smtClean="0"/>
              <a:t>1/24/24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AB5C9-D8FB-E345-8E90-6D3D722B5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E74B95-218E-564B-9B26-0EB27C5A56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6D8BF-A8F4-AC4D-9E25-44A60E687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191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xkcd.com/1356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ifunny.co/video/0wRlnem09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raeunig.us/space/orbmech.ht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faculty.fiu.edu/~vanhamme/ast3213/orbits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35BA5-0802-2D4F-9032-84011D151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9294" y="1093788"/>
            <a:ext cx="9144000" cy="2387600"/>
          </a:xfrm>
        </p:spPr>
        <p:txBody>
          <a:bodyPr/>
          <a:lstStyle/>
          <a:p>
            <a:r>
              <a:rPr lang="en-US" dirty="0"/>
              <a:t>ASTR 2310 </a:t>
            </a:r>
            <a:br>
              <a:rPr lang="en-US" dirty="0"/>
            </a:br>
            <a:r>
              <a:rPr lang="en-US" dirty="0"/>
              <a:t>General Astronomy 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58EFC3-643F-214A-BA99-9B8DCE37DA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10034588" cy="3127375"/>
          </a:xfrm>
        </p:spPr>
        <p:txBody>
          <a:bodyPr>
            <a:normAutofit/>
          </a:bodyPr>
          <a:lstStyle/>
          <a:p>
            <a:r>
              <a:rPr lang="en-US" dirty="0"/>
              <a:t>Professor Mike Brotherton</a:t>
            </a:r>
          </a:p>
          <a:p>
            <a:r>
              <a:rPr lang="en-US" dirty="0" err="1"/>
              <a:t>Ryden</a:t>
            </a:r>
            <a:r>
              <a:rPr lang="en-US" dirty="0"/>
              <a:t> &amp; Peterson Chapter 3: Orbital Mechanics</a:t>
            </a:r>
          </a:p>
          <a:p>
            <a:r>
              <a:rPr lang="en-US" dirty="0"/>
              <a:t>Newton's Laws of Motion &amp; Gravitation; (Derivation of Kepler's Laws)‏; Conic Sections and other details; General Form of Kepler's 3rd Law; Orbital Energy &amp; Speed; Virial Theorem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1418BF-8C6D-4E4A-B25B-96B4F365D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50" y="258436"/>
            <a:ext cx="2719254" cy="32631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A92F09-1810-EE47-836C-4707A645A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5686" y="70877"/>
            <a:ext cx="2381555" cy="232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798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6A8B7-111C-EF4A-A50A-8BFE9C581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2394"/>
            <a:ext cx="10515600" cy="5149592"/>
          </a:xfrm>
        </p:spPr>
        <p:txBody>
          <a:bodyPr>
            <a:normAutofit/>
          </a:bodyPr>
          <a:lstStyle/>
          <a:p>
            <a:r>
              <a:rPr lang="en-US" dirty="0"/>
              <a:t>Hyperbolic orbits: e &gt; 1, E &gt; 0, and K &gt; |U|</a:t>
            </a:r>
          </a:p>
          <a:p>
            <a:endParaRPr lang="en-US" dirty="0"/>
          </a:p>
          <a:p>
            <a:r>
              <a:rPr lang="en-US" dirty="0"/>
              <a:t>Parabolic orbits: e=1, E = 0, K = |U|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Elliptical orbits: e &lt; 1, E &lt; 0, K &lt; |U|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1216CE-60A0-7448-99A9-937C0F85B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831"/>
            <a:ext cx="10515600" cy="1325563"/>
          </a:xfrm>
        </p:spPr>
        <p:txBody>
          <a:bodyPr/>
          <a:lstStyle/>
          <a:p>
            <a:r>
              <a:rPr lang="en-US" dirty="0"/>
              <a:t>Orbital Energetics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EB1232-A5FB-7648-8928-63D230C64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8400" y="46831"/>
            <a:ext cx="3403600" cy="2959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51ABFE7-0A24-D942-9BFB-667BECF5E6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7537" y="2817813"/>
            <a:ext cx="3135495" cy="11826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957320-52F7-3F47-AD99-3731557C07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7537" y="3859055"/>
            <a:ext cx="2997200" cy="469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3C5138-6B80-D24E-97D7-CABF8CA6AE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7374" y="4314945"/>
            <a:ext cx="28829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617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1CAA0-F09A-3C49-8826-619B304AA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Orbital Speed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C10D6-6686-2140-85E0-B2A455D74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605713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No simple equations for r( t ) or v( t ), but there is for v( r ), called the </a:t>
            </a:r>
            <a:r>
              <a:rPr lang="en-US" b="1" dirty="0"/>
              <a:t>vis viva equation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 is derived in the text for those interested, based on tracking kinetic energy with radius.  We will mostly worry about its application in this course.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52BC43-394D-9C43-8301-39ABC4D76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8700" y="0"/>
            <a:ext cx="3543300" cy="2806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A3E26D-C1AE-2D46-A40D-BE98D4538D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9513" y="2806700"/>
            <a:ext cx="3904040" cy="131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626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1CAA0-F09A-3C49-8826-619B304AA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Orbital Speed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C10D6-6686-2140-85E0-B2A455D74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1564"/>
            <a:ext cx="7605713" cy="5105400"/>
          </a:xfrm>
        </p:spPr>
        <p:txBody>
          <a:bodyPr>
            <a:normAutofit/>
          </a:bodyPr>
          <a:lstStyle/>
          <a:p>
            <a:r>
              <a:rPr lang="en-US" dirty="0"/>
              <a:t>Other versions of the </a:t>
            </a:r>
            <a:r>
              <a:rPr lang="en-US" b="1" dirty="0"/>
              <a:t>vis viva equation </a:t>
            </a:r>
            <a:r>
              <a:rPr lang="en-US" dirty="0"/>
              <a:t>from substitutions and change of variables: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A3E26D-C1AE-2D46-A40D-BE98D4538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475" y="1949367"/>
            <a:ext cx="2862069" cy="9624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A982C0-F93E-7A4B-B263-AF5BE8010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4222" y="2011627"/>
            <a:ext cx="3034723" cy="8379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7D21D9-8340-1145-B13F-1359383245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9176" y="2886445"/>
            <a:ext cx="4902059" cy="12308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F82686-A3F1-CC40-AE2C-4191E0FF23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5672" y="4154137"/>
            <a:ext cx="7740272" cy="23165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09C234-5625-164B-B7CA-D27174747D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7361" y="90941"/>
            <a:ext cx="3949700" cy="3124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58732A-CD5B-A042-860D-055BA14335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37923" y="1693461"/>
            <a:ext cx="825500" cy="203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A00A88-79CB-F546-9250-E3FBFA68A3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57188" y="1632486"/>
            <a:ext cx="850900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44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9FE87-16F8-C14A-80C5-DB26F00A4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542"/>
            <a:ext cx="10515600" cy="1325563"/>
          </a:xfrm>
        </p:spPr>
        <p:txBody>
          <a:bodyPr/>
          <a:lstStyle/>
          <a:p>
            <a:r>
              <a:rPr lang="en-US" dirty="0"/>
              <a:t>Orbital Dynamics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C47D63-D93B-E64A-AFE0-44575D26517D}"/>
              </a:ext>
            </a:extLst>
          </p:cNvPr>
          <p:cNvSpPr/>
          <p:nvPr/>
        </p:nvSpPr>
        <p:spPr>
          <a:xfrm>
            <a:off x="4930516" y="0"/>
            <a:ext cx="50529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4775">
              <a:buSzPct val="45000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altLang="en-US" sz="2800" dirty="0"/>
              <a:t>Example problem in Dobson: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EC2F0B-34FD-C341-9A2D-3590C5518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111" y="992649"/>
            <a:ext cx="10169889" cy="562178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BDDDCB4-3E40-8842-ABD3-EBF4CCE15740}"/>
              </a:ext>
            </a:extLst>
          </p:cNvPr>
          <p:cNvSpPr/>
          <p:nvPr/>
        </p:nvSpPr>
        <p:spPr>
          <a:xfrm>
            <a:off x="2048596" y="1978701"/>
            <a:ext cx="3311578" cy="4197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FC7D46-CA8D-5F4B-8958-1E941B6C30F9}"/>
              </a:ext>
            </a:extLst>
          </p:cNvPr>
          <p:cNvSpPr/>
          <p:nvPr/>
        </p:nvSpPr>
        <p:spPr>
          <a:xfrm>
            <a:off x="1618938" y="2713220"/>
            <a:ext cx="4586990" cy="3747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E5FB1E-7009-0840-8D93-3FEA2D9A468C}"/>
              </a:ext>
            </a:extLst>
          </p:cNvPr>
          <p:cNvSpPr/>
          <p:nvPr/>
        </p:nvSpPr>
        <p:spPr>
          <a:xfrm>
            <a:off x="1244184" y="3702570"/>
            <a:ext cx="9533744" cy="28931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477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BC47D63-D93B-E64A-AFE0-44575D26517D}"/>
              </a:ext>
            </a:extLst>
          </p:cNvPr>
          <p:cNvSpPr/>
          <p:nvPr/>
        </p:nvSpPr>
        <p:spPr>
          <a:xfrm>
            <a:off x="4930516" y="0"/>
            <a:ext cx="50529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4775">
              <a:buSzPct val="45000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altLang="en-US" sz="2800" dirty="0"/>
              <a:t>Example problem in textbook: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19FE87-16F8-C14A-80C5-DB26F00A4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542"/>
            <a:ext cx="10515600" cy="1325563"/>
          </a:xfrm>
        </p:spPr>
        <p:txBody>
          <a:bodyPr/>
          <a:lstStyle/>
          <a:p>
            <a:r>
              <a:rPr lang="en-US" dirty="0"/>
              <a:t>Orbital Dynamics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EC2F0B-34FD-C341-9A2D-3590C5518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055" y="992649"/>
            <a:ext cx="10169889" cy="562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850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921C4-712F-3241-9E7E-FB8EA1592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Hohmann transfer orbits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BA2C1-3ABA-4843-A851-642091C72B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C06FDB-1C5B-524A-A505-ED7A2EA3A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056" y="1825625"/>
            <a:ext cx="8497888" cy="453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322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921C4-712F-3241-9E7E-FB8EA1592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Hohmann transfer orbit (to)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BA2C1-3ABA-4843-A851-642091C72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188"/>
            <a:ext cx="7905750" cy="4929187"/>
          </a:xfrm>
        </p:spPr>
        <p:txBody>
          <a:bodyPr>
            <a:normAutofit/>
          </a:bodyPr>
          <a:lstStyle/>
          <a:p>
            <a:r>
              <a:rPr lang="en-US" dirty="0" err="1"/>
              <a:t>Ryden</a:t>
            </a:r>
            <a:r>
              <a:rPr lang="en-US" dirty="0"/>
              <a:t> &amp; Peterson shows case for Earth to Mars.</a:t>
            </a:r>
          </a:p>
          <a:p>
            <a:r>
              <a:rPr lang="en-US" dirty="0"/>
              <a:t>Need semi-major axis of to</a:t>
            </a:r>
          </a:p>
          <a:p>
            <a:r>
              <a:rPr lang="en-US" dirty="0"/>
              <a:t>Then what is orbital period of to?</a:t>
            </a:r>
          </a:p>
          <a:p>
            <a:r>
              <a:rPr lang="en-US" dirty="0"/>
              <a:t>Time to Mars?</a:t>
            </a:r>
          </a:p>
          <a:p>
            <a:r>
              <a:rPr lang="en-US" dirty="0"/>
              <a:t>Speed of Earth?</a:t>
            </a:r>
          </a:p>
          <a:p>
            <a:r>
              <a:rPr lang="en-US" dirty="0"/>
              <a:t>Speed of Mars?</a:t>
            </a:r>
          </a:p>
          <a:p>
            <a:r>
              <a:rPr lang="en-US" dirty="0"/>
              <a:t>Use vis viva equation at both ends to calculate the delta </a:t>
            </a:r>
            <a:r>
              <a:rPr lang="en-US" dirty="0" err="1"/>
              <a:t>vees</a:t>
            </a:r>
            <a:r>
              <a:rPr lang="en-US" dirty="0"/>
              <a:t>.</a:t>
            </a:r>
          </a:p>
          <a:p>
            <a:r>
              <a:rPr lang="en-US" dirty="0"/>
              <a:t>Use care to determine launch windows.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C06FDB-1C5B-524A-A505-ED7A2EA3A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2474" y="196850"/>
            <a:ext cx="3629819" cy="193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1143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921C4-712F-3241-9E7E-FB8EA1592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Hohmann transfer orbit (to)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BA2C1-3ABA-4843-A851-642091C72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188"/>
            <a:ext cx="7905750" cy="4929187"/>
          </a:xfrm>
        </p:spPr>
        <p:txBody>
          <a:bodyPr>
            <a:normAutofit/>
          </a:bodyPr>
          <a:lstStyle/>
          <a:p>
            <a:r>
              <a:rPr lang="en-US" dirty="0" err="1"/>
              <a:t>Ryden</a:t>
            </a:r>
            <a:r>
              <a:rPr lang="en-US" dirty="0"/>
              <a:t> &amp; Peterson shows case for Earth to Mars.</a:t>
            </a:r>
          </a:p>
          <a:p>
            <a:r>
              <a:rPr lang="en-US" dirty="0"/>
              <a:t>Need semi-major axis of to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C06FDB-1C5B-524A-A505-ED7A2EA3A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2474" y="196850"/>
            <a:ext cx="3629819" cy="19365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639F81-7DB6-6848-BEFC-49DCC15448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2547" y="2825751"/>
            <a:ext cx="9410572" cy="147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0563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921C4-712F-3241-9E7E-FB8EA1592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Hohmann transfer orbit (to)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BA2C1-3ABA-4843-A851-642091C72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188"/>
            <a:ext cx="7905750" cy="4929187"/>
          </a:xfrm>
        </p:spPr>
        <p:txBody>
          <a:bodyPr>
            <a:normAutofit/>
          </a:bodyPr>
          <a:lstStyle/>
          <a:p>
            <a:r>
              <a:rPr lang="en-US" dirty="0" err="1"/>
              <a:t>Ryden</a:t>
            </a:r>
            <a:r>
              <a:rPr lang="en-US" dirty="0"/>
              <a:t> &amp; Peterson shows case for Earth to Mars.</a:t>
            </a:r>
          </a:p>
          <a:p>
            <a:r>
              <a:rPr lang="en-US" dirty="0"/>
              <a:t>Need semi-major axis of to</a:t>
            </a:r>
          </a:p>
          <a:p>
            <a:r>
              <a:rPr lang="en-US" dirty="0"/>
              <a:t>Then what is orbital period of to?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C06FDB-1C5B-524A-A505-ED7A2EA3A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2474" y="196850"/>
            <a:ext cx="3629819" cy="19365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44329D-2E59-9C42-B119-E7E8384185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192350"/>
            <a:ext cx="9943272" cy="108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164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921C4-712F-3241-9E7E-FB8EA1592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Hohmann transfer orbit (to)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BA2C1-3ABA-4843-A851-642091C72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188"/>
            <a:ext cx="7905750" cy="4929187"/>
          </a:xfrm>
        </p:spPr>
        <p:txBody>
          <a:bodyPr>
            <a:normAutofit/>
          </a:bodyPr>
          <a:lstStyle/>
          <a:p>
            <a:r>
              <a:rPr lang="en-US" dirty="0" err="1"/>
              <a:t>Ryden</a:t>
            </a:r>
            <a:r>
              <a:rPr lang="en-US" dirty="0"/>
              <a:t> &amp; Peterson shows case for Earth to Mars.</a:t>
            </a:r>
          </a:p>
          <a:p>
            <a:r>
              <a:rPr lang="en-US" dirty="0"/>
              <a:t>Need semi-major axis of to</a:t>
            </a:r>
          </a:p>
          <a:p>
            <a:r>
              <a:rPr lang="en-US" dirty="0"/>
              <a:t>Then what is orbital period of to?</a:t>
            </a:r>
          </a:p>
          <a:p>
            <a:r>
              <a:rPr lang="en-US" dirty="0"/>
              <a:t>Time to Mars?  </a:t>
            </a:r>
            <a:r>
              <a:rPr lang="en-US" b="1" dirty="0"/>
              <a:t>HALF the to orbital period, right?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C06FDB-1C5B-524A-A505-ED7A2EA3A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2474" y="196850"/>
            <a:ext cx="3629819" cy="193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457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925D5-974C-7D49-A158-316EF0CD3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4867"/>
          </a:xfrm>
        </p:spPr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https://xkcd.com/1356/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F3668-F367-A04D-86DA-3675A06C71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794004-DDF1-8B40-9DBB-5E83D4061A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788" y="759992"/>
            <a:ext cx="8803808" cy="596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4287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921C4-712F-3241-9E7E-FB8EA1592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Hohmann transfer orbit (to)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BA2C1-3ABA-4843-A851-642091C72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188"/>
            <a:ext cx="7905750" cy="4929187"/>
          </a:xfrm>
        </p:spPr>
        <p:txBody>
          <a:bodyPr>
            <a:normAutofit/>
          </a:bodyPr>
          <a:lstStyle/>
          <a:p>
            <a:r>
              <a:rPr lang="en-US" dirty="0" err="1"/>
              <a:t>Ryden</a:t>
            </a:r>
            <a:r>
              <a:rPr lang="en-US" dirty="0"/>
              <a:t> &amp; Peterson shows case for Earth to Mars.</a:t>
            </a:r>
          </a:p>
          <a:p>
            <a:r>
              <a:rPr lang="en-US" dirty="0"/>
              <a:t>Need semi-major axis of to</a:t>
            </a:r>
          </a:p>
          <a:p>
            <a:r>
              <a:rPr lang="en-US" dirty="0"/>
              <a:t>Then what is orbital period of to?</a:t>
            </a:r>
          </a:p>
          <a:p>
            <a:r>
              <a:rPr lang="en-US" dirty="0"/>
              <a:t>Time to Mars?</a:t>
            </a:r>
          </a:p>
          <a:p>
            <a:r>
              <a:rPr lang="en-US" dirty="0"/>
              <a:t>Speed of Earth?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C06FDB-1C5B-524A-A505-ED7A2EA3A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2474" y="196850"/>
            <a:ext cx="3629819" cy="19365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0F74D9-B8FE-B24E-9CC5-0AA322820F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100" y="4165600"/>
            <a:ext cx="8014386" cy="114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1918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921C4-712F-3241-9E7E-FB8EA1592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Hohmann transfer orbit (to)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BA2C1-3ABA-4843-A851-642091C72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188"/>
            <a:ext cx="7905750" cy="4929187"/>
          </a:xfrm>
        </p:spPr>
        <p:txBody>
          <a:bodyPr>
            <a:normAutofit/>
          </a:bodyPr>
          <a:lstStyle/>
          <a:p>
            <a:r>
              <a:rPr lang="en-US" dirty="0" err="1"/>
              <a:t>Ryden</a:t>
            </a:r>
            <a:r>
              <a:rPr lang="en-US" dirty="0"/>
              <a:t> &amp; Peterson shows case for Earth to Mars.</a:t>
            </a:r>
          </a:p>
          <a:p>
            <a:r>
              <a:rPr lang="en-US" dirty="0"/>
              <a:t>Need semi-major axis of to</a:t>
            </a:r>
          </a:p>
          <a:p>
            <a:r>
              <a:rPr lang="en-US" dirty="0"/>
              <a:t>Then what is orbital period of to?</a:t>
            </a:r>
          </a:p>
          <a:p>
            <a:r>
              <a:rPr lang="en-US" dirty="0"/>
              <a:t>Time to Mars?</a:t>
            </a:r>
          </a:p>
          <a:p>
            <a:r>
              <a:rPr lang="en-US" dirty="0"/>
              <a:t>Speed of Earth?</a:t>
            </a:r>
          </a:p>
          <a:p>
            <a:r>
              <a:rPr lang="en-US" dirty="0"/>
              <a:t>Speed of Mars?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C06FDB-1C5B-524A-A505-ED7A2EA3A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2474" y="196850"/>
            <a:ext cx="3629819" cy="19365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84CC25-C8E8-CD42-A0BA-0A3C3DD9A9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525" y="4537075"/>
            <a:ext cx="9567266" cy="127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2335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921C4-712F-3241-9E7E-FB8EA1592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Hohmann transfer orbit (to)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BA2C1-3ABA-4843-A851-642091C72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188"/>
            <a:ext cx="7905750" cy="4929187"/>
          </a:xfrm>
        </p:spPr>
        <p:txBody>
          <a:bodyPr>
            <a:normAutofit/>
          </a:bodyPr>
          <a:lstStyle/>
          <a:p>
            <a:r>
              <a:rPr lang="en-US" dirty="0" err="1"/>
              <a:t>Ryden</a:t>
            </a:r>
            <a:r>
              <a:rPr lang="en-US" dirty="0"/>
              <a:t> &amp; Peterson shows case for Earth to Mars.</a:t>
            </a:r>
          </a:p>
          <a:p>
            <a:r>
              <a:rPr lang="en-US" dirty="0"/>
              <a:t>Need semi-major axis of to</a:t>
            </a:r>
          </a:p>
          <a:p>
            <a:r>
              <a:rPr lang="en-US" dirty="0"/>
              <a:t>Then what is orbital period of to?</a:t>
            </a:r>
          </a:p>
          <a:p>
            <a:r>
              <a:rPr lang="en-US" dirty="0"/>
              <a:t>Time to Mars?</a:t>
            </a:r>
          </a:p>
          <a:p>
            <a:r>
              <a:rPr lang="en-US" dirty="0"/>
              <a:t>Speed of Earth?</a:t>
            </a:r>
          </a:p>
          <a:p>
            <a:r>
              <a:rPr lang="en-US" dirty="0"/>
              <a:t>Speed of Mars?</a:t>
            </a:r>
          </a:p>
          <a:p>
            <a:r>
              <a:rPr lang="en-US" dirty="0"/>
              <a:t>Use vis viva equation at both ends to calculate the delta </a:t>
            </a:r>
            <a:r>
              <a:rPr lang="en-US" dirty="0" err="1"/>
              <a:t>vees</a:t>
            </a:r>
            <a:r>
              <a:rPr lang="en-US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C06FDB-1C5B-524A-A505-ED7A2EA3A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2474" y="196850"/>
            <a:ext cx="3629819" cy="19365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3FDE3C-AF4D-864A-933E-3EA48655A4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190" y="2301652"/>
            <a:ext cx="6051103" cy="20671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CFD1FA-749F-5E4B-8AFB-82AEA13F0E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3673" y="5335587"/>
            <a:ext cx="5013965" cy="52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1657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921C4-712F-3241-9E7E-FB8EA1592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Hohmann transfer orbit (to)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BA2C1-3ABA-4843-A851-642091C72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188"/>
            <a:ext cx="7905750" cy="4929187"/>
          </a:xfrm>
        </p:spPr>
        <p:txBody>
          <a:bodyPr>
            <a:normAutofit/>
          </a:bodyPr>
          <a:lstStyle/>
          <a:p>
            <a:r>
              <a:rPr lang="en-US" dirty="0" err="1"/>
              <a:t>Ryden</a:t>
            </a:r>
            <a:r>
              <a:rPr lang="en-US" dirty="0"/>
              <a:t> &amp; Peterson shows case for Earth to Mars.</a:t>
            </a:r>
          </a:p>
          <a:p>
            <a:r>
              <a:rPr lang="en-US" dirty="0"/>
              <a:t>Need semi-major axis of to</a:t>
            </a:r>
          </a:p>
          <a:p>
            <a:r>
              <a:rPr lang="en-US" dirty="0"/>
              <a:t>Then what is orbital period of to?</a:t>
            </a:r>
          </a:p>
          <a:p>
            <a:r>
              <a:rPr lang="en-US" dirty="0"/>
              <a:t>Time to Mars?</a:t>
            </a:r>
          </a:p>
          <a:p>
            <a:r>
              <a:rPr lang="en-US" dirty="0"/>
              <a:t>Speed of Earth?</a:t>
            </a:r>
          </a:p>
          <a:p>
            <a:r>
              <a:rPr lang="en-US" dirty="0"/>
              <a:t>Speed of Mars?</a:t>
            </a:r>
          </a:p>
          <a:p>
            <a:r>
              <a:rPr lang="en-US" dirty="0"/>
              <a:t>Use vis viva equation at both ends to calculate the delta </a:t>
            </a:r>
            <a:r>
              <a:rPr lang="en-US" dirty="0" err="1"/>
              <a:t>vees</a:t>
            </a:r>
            <a:r>
              <a:rPr lang="en-US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C06FDB-1C5B-524A-A505-ED7A2EA3A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2474" y="196850"/>
            <a:ext cx="3629819" cy="19365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F0079A-1167-DA47-9856-B803AE184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281" y="5395913"/>
            <a:ext cx="10119519" cy="11620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0736DB-E3CC-5A40-8DE6-9F5892FB72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3177" y="3611561"/>
            <a:ext cx="6478593" cy="58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0825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37F4C-D321-E449-B95A-6A70BFB87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Got it?  60 second check…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6D51C-63AB-E947-AEDA-746CAD83BC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https://ifunny.co/video/0wRlnem09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6452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BC47D63-D93B-E64A-AFE0-44575D26517D}"/>
              </a:ext>
            </a:extLst>
          </p:cNvPr>
          <p:cNvSpPr/>
          <p:nvPr/>
        </p:nvSpPr>
        <p:spPr>
          <a:xfrm>
            <a:off x="838200" y="989350"/>
            <a:ext cx="10764187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4775">
              <a:buSzPct val="45000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altLang="en-US" sz="2800" b="1" dirty="0"/>
              <a:t>Virial Theorem </a:t>
            </a:r>
            <a:r>
              <a:rPr lang="en-GB" altLang="en-US" sz="2800" dirty="0"/>
              <a:t>(needs vector calculus to derive, in previous link of derivations)</a:t>
            </a:r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altLang="en-US" sz="2800" dirty="0"/>
              <a:t>For gravitational systems in equilibrium:</a:t>
            </a:r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altLang="en-US" sz="2800" dirty="0"/>
              <a:t>Will be handy in many astronomical situations, not just orbits in the solar system.  Very general, works for systems of objects (e.g., star clusters, galaxy clusters).</a:t>
            </a:r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19FE87-16F8-C14A-80C5-DB26F00A4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542"/>
            <a:ext cx="10515600" cy="1325563"/>
          </a:xfrm>
        </p:spPr>
        <p:txBody>
          <a:bodyPr/>
          <a:lstStyle/>
          <a:p>
            <a:r>
              <a:rPr lang="en-US" dirty="0"/>
              <a:t>Orbital Dynamics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9B33C8-5670-854F-80E8-B47F6956BBB9}"/>
              </a:ext>
            </a:extLst>
          </p:cNvPr>
          <p:cNvSpPr txBox="1"/>
          <p:nvPr/>
        </p:nvSpPr>
        <p:spPr>
          <a:xfrm>
            <a:off x="1304144" y="3282845"/>
            <a:ext cx="9188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K= -½ U</a:t>
            </a:r>
          </a:p>
        </p:txBody>
      </p:sp>
    </p:spTree>
    <p:extLst>
      <p:ext uri="{BB962C8B-B14F-4D97-AF65-F5344CB8AC3E}">
        <p14:creationId xmlns:p14="http://schemas.microsoft.com/office/powerpoint/2010/main" val="9423888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56D4D-154F-2E4B-AD86-F5BC0F62C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Orbital Mechanics Resource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4D85D-69F1-4944-9A7A-635CC3EFE0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Old style but nice webpage: </a:t>
            </a:r>
            <a:r>
              <a:rPr lang="en-US" dirty="0">
                <a:hlinkClick r:id="rId2"/>
              </a:rPr>
              <a:t>http://www.braeunig.us/space/orbmech.htm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9581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BC47D63-D93B-E64A-AFE0-44575D26517D}"/>
              </a:ext>
            </a:extLst>
          </p:cNvPr>
          <p:cNvSpPr/>
          <p:nvPr/>
        </p:nvSpPr>
        <p:spPr>
          <a:xfrm>
            <a:off x="838200" y="989350"/>
            <a:ext cx="10764187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4775">
              <a:buSzPct val="45000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altLang="en-US" sz="2800" dirty="0"/>
              <a:t>Newton – theory to explain Kepler’s laws and to go beyond</a:t>
            </a:r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altLang="en-US" sz="2800" dirty="0"/>
              <a:t>Issue of sign on Law of Gravitation</a:t>
            </a:r>
          </a:p>
          <a:p>
            <a:pPr marL="104775">
              <a:buSzPct val="45000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104775">
              <a:buSzPct val="45000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altLang="en-US" sz="2800" dirty="0"/>
              <a:t>Circular orbits not too hard with this information, I hope?  Let’s write that down and discuss.  </a:t>
            </a:r>
          </a:p>
          <a:p>
            <a:pPr marL="104775">
              <a:buSzPct val="45000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19FE87-16F8-C14A-80C5-DB26F00A4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542"/>
            <a:ext cx="10515600" cy="1325563"/>
          </a:xfrm>
        </p:spPr>
        <p:txBody>
          <a:bodyPr/>
          <a:lstStyle/>
          <a:p>
            <a:r>
              <a:rPr lang="en-US" dirty="0"/>
              <a:t>Orbital Dynamics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C1F1B6-9D4C-F140-8E44-CBEDC3EC8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68317"/>
            <a:ext cx="6705600" cy="17399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3F0147-A4F0-AB42-9FA1-EE2EB9B6A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0" y="2801908"/>
            <a:ext cx="6210300" cy="622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EBA7A3-5B56-7247-B807-B2A3F9209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9942" y="3514612"/>
            <a:ext cx="2642445" cy="29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477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F5AEA-AD03-2042-87DD-A3CB64C58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Orbital Dynamics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2875C-61C9-7640-9AB0-D1F82B035C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Deriving Kepler’s Laws from Newton’s law of Gravitation and Laws of Motion requires vector calculus and mathematics beyond the prerequisites of the class.</a:t>
            </a:r>
          </a:p>
          <a:p>
            <a:r>
              <a:rPr lang="en-US" dirty="0"/>
              <a:t>If you have the math, please do take the opportunity to read carefully section 3.1 in </a:t>
            </a:r>
            <a:r>
              <a:rPr lang="en-US" dirty="0" err="1"/>
              <a:t>Ryden</a:t>
            </a:r>
            <a:r>
              <a:rPr lang="en-US" dirty="0"/>
              <a:t> and Peterson.  There’s a bunch of useful stuff in there about ellipses, too, for instance (e.g., </a:t>
            </a:r>
            <a:r>
              <a:rPr lang="en-GB" altLang="en-US" dirty="0"/>
              <a:t>e=(1-b</a:t>
            </a:r>
            <a:r>
              <a:rPr lang="en-GB" altLang="en-US" baseline="33000" dirty="0"/>
              <a:t>2</a:t>
            </a:r>
            <a:r>
              <a:rPr lang="en-GB" altLang="en-US" dirty="0"/>
              <a:t>/a</a:t>
            </a:r>
            <a:r>
              <a:rPr lang="en-GB" altLang="en-US" baseline="33000" dirty="0"/>
              <a:t>2</a:t>
            </a:r>
            <a:r>
              <a:rPr lang="en-GB" altLang="en-US" dirty="0"/>
              <a:t>)</a:t>
            </a:r>
            <a:r>
              <a:rPr lang="en-GB" altLang="en-US" baseline="33000" dirty="0"/>
              <a:t>1/2</a:t>
            </a:r>
            <a:r>
              <a:rPr lang="en-US" dirty="0"/>
              <a:t>).</a:t>
            </a:r>
          </a:p>
          <a:p>
            <a:r>
              <a:rPr lang="en-US" dirty="0"/>
              <a:t>Alternative calculus-based derivations of Kepler’s laws and related equations can be found here: </a:t>
            </a:r>
            <a:r>
              <a:rPr lang="en-US" dirty="0">
                <a:hlinkClick r:id="rId2"/>
              </a:rPr>
              <a:t>https://faculty.fiu.edu/~vanhamme/ast3213/orbits.pdf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3884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8288817-C949-8F44-B3F7-BF71BAF3C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6613" y="1647731"/>
            <a:ext cx="4016344" cy="15255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883C1E-0F03-2443-A9DF-CFA700D2F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4275" y="2854593"/>
            <a:ext cx="2976562" cy="146990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BC47D63-D93B-E64A-AFE0-44575D26517D}"/>
              </a:ext>
            </a:extLst>
          </p:cNvPr>
          <p:cNvSpPr/>
          <p:nvPr/>
        </p:nvSpPr>
        <p:spPr>
          <a:xfrm>
            <a:off x="838200" y="989350"/>
            <a:ext cx="10764187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4775">
              <a:buSzPct val="45000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altLang="en-US" sz="2800" dirty="0"/>
              <a:t>Some applications of Kepler’s third law: mass</a:t>
            </a:r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104775">
              <a:buSzPct val="45000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altLang="en-US" sz="2800" dirty="0"/>
              <a:t>What about mass of the sun?</a:t>
            </a:r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104775">
              <a:buSzPct val="45000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104775">
              <a:buSzPct val="45000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19FE87-16F8-C14A-80C5-DB26F00A4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6568"/>
            <a:ext cx="10515600" cy="1325563"/>
          </a:xfrm>
        </p:spPr>
        <p:txBody>
          <a:bodyPr/>
          <a:lstStyle/>
          <a:p>
            <a:r>
              <a:rPr lang="en-US" dirty="0"/>
              <a:t>Orbital Dynamics</a:t>
            </a:r>
          </a:p>
        </p:txBody>
      </p:sp>
    </p:spTree>
    <p:extLst>
      <p:ext uri="{BB962C8B-B14F-4D97-AF65-F5344CB8AC3E}">
        <p14:creationId xmlns:p14="http://schemas.microsoft.com/office/powerpoint/2010/main" val="4076102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8288817-C949-8F44-B3F7-BF71BAF3C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6613" y="1647731"/>
            <a:ext cx="4016344" cy="15255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883C1E-0F03-2443-A9DF-CFA700D2F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4275" y="2854593"/>
            <a:ext cx="2976562" cy="146990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BC47D63-D93B-E64A-AFE0-44575D26517D}"/>
              </a:ext>
            </a:extLst>
          </p:cNvPr>
          <p:cNvSpPr/>
          <p:nvPr/>
        </p:nvSpPr>
        <p:spPr>
          <a:xfrm>
            <a:off x="838200" y="989350"/>
            <a:ext cx="10764187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4775">
              <a:buSzPct val="45000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altLang="en-US" sz="2800" dirty="0"/>
              <a:t>Some applications of Kepler’s third law: mass</a:t>
            </a:r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104775">
              <a:buSzPct val="45000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GB" altLang="en-US" sz="2800" dirty="0"/>
              <a:t>What about mass of the sun?</a:t>
            </a:r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104775">
              <a:buSzPct val="45000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104775">
              <a:buSzPct val="45000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  <a:p>
            <a:pPr marL="428625" indent="-323850">
              <a:buSzPct val="45000"/>
              <a:buFont typeface="Wingdings" pitchFamily="2" charset="2"/>
              <a:buChar char=""/>
              <a:tabLst>
                <a:tab pos="428625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GB" altLang="en-US" sz="2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19FE87-16F8-C14A-80C5-DB26F00A4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6568"/>
            <a:ext cx="10515600" cy="1325563"/>
          </a:xfrm>
        </p:spPr>
        <p:txBody>
          <a:bodyPr/>
          <a:lstStyle/>
          <a:p>
            <a:r>
              <a:rPr lang="en-US" dirty="0"/>
              <a:t>Orbital Dynamics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95D4CA-FC57-0748-A140-397087E5B1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050" y="4540895"/>
            <a:ext cx="6752486" cy="17094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EAE30B9-FB77-F149-97E9-56A51BB92F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3335" y="6250385"/>
            <a:ext cx="7472281" cy="41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920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45F54-1B9A-0544-9449-AC3E84EE6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Angular momentum </a:t>
            </a:r>
            <a:r>
              <a:rPr lang="en-US" b="1" dirty="0"/>
              <a:t>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4A7CDC-3DFD-A946-AA9C-1B53891651F6}"/>
              </a:ext>
            </a:extLst>
          </p:cNvPr>
          <p:cNvSpPr/>
          <p:nvPr/>
        </p:nvSpPr>
        <p:spPr>
          <a:xfrm>
            <a:off x="1033462" y="1571536"/>
            <a:ext cx="966787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8350" indent="-661988">
              <a:buSzPct val="45000"/>
              <a:buFont typeface="Wingdings" pitchFamily="2" charset="2"/>
              <a:buChar char=""/>
              <a:tabLst>
                <a:tab pos="768350" algn="l"/>
                <a:tab pos="881063" algn="l"/>
                <a:tab pos="1338263" algn="l"/>
                <a:tab pos="1795463" algn="l"/>
                <a:tab pos="2252663" algn="l"/>
                <a:tab pos="2709863" algn="l"/>
                <a:tab pos="3167063" algn="l"/>
                <a:tab pos="3624263" algn="l"/>
                <a:tab pos="4081463" algn="l"/>
                <a:tab pos="4538663" algn="l"/>
                <a:tab pos="4995863" algn="l"/>
                <a:tab pos="5453063" algn="l"/>
                <a:tab pos="5910263" algn="l"/>
                <a:tab pos="6367463" algn="l"/>
                <a:tab pos="6824663" algn="l"/>
                <a:tab pos="7281863" algn="l"/>
                <a:tab pos="7739063" algn="l"/>
                <a:tab pos="8196263" algn="l"/>
                <a:tab pos="8653463" algn="l"/>
                <a:tab pos="9110663" algn="l"/>
                <a:tab pos="9567863" algn="l"/>
              </a:tabLst>
            </a:pPr>
            <a:r>
              <a:rPr lang="en-GB" altLang="en-US" sz="3200" dirty="0"/>
              <a:t>Concept of Angular Momentum, L</a:t>
            </a:r>
          </a:p>
          <a:p>
            <a:pPr marL="1482725" lvl="1" indent="-568325">
              <a:buFont typeface="Times New Roman" panose="02020603050405020304" pitchFamily="18" charset="0"/>
              <a:buChar char="–"/>
              <a:tabLst>
                <a:tab pos="768350" algn="l"/>
                <a:tab pos="881063" algn="l"/>
                <a:tab pos="1338263" algn="l"/>
                <a:tab pos="1795463" algn="l"/>
                <a:tab pos="2252663" algn="l"/>
                <a:tab pos="2709863" algn="l"/>
                <a:tab pos="3167063" algn="l"/>
                <a:tab pos="3624263" algn="l"/>
                <a:tab pos="4081463" algn="l"/>
                <a:tab pos="4538663" algn="l"/>
                <a:tab pos="4995863" algn="l"/>
                <a:tab pos="5453063" algn="l"/>
                <a:tab pos="5910263" algn="l"/>
                <a:tab pos="6367463" algn="l"/>
                <a:tab pos="6824663" algn="l"/>
                <a:tab pos="7281863" algn="l"/>
                <a:tab pos="7739063" algn="l"/>
                <a:tab pos="8196263" algn="l"/>
                <a:tab pos="8653463" algn="l"/>
                <a:tab pos="9110663" algn="l"/>
                <a:tab pos="9567863" algn="l"/>
              </a:tabLst>
            </a:pPr>
            <a:r>
              <a:rPr lang="en-GB" altLang="en-US" sz="3200" dirty="0"/>
              <a:t>Linear version: L = </a:t>
            </a:r>
            <a:r>
              <a:rPr lang="en-GB" altLang="en-US" sz="3200" dirty="0" err="1"/>
              <a:t>rmv</a:t>
            </a:r>
            <a:endParaRPr lang="en-GB" altLang="en-US" sz="3200" dirty="0"/>
          </a:p>
          <a:p>
            <a:pPr marL="1482725" lvl="1" indent="-568325">
              <a:buFont typeface="Times New Roman" panose="02020603050405020304" pitchFamily="18" charset="0"/>
              <a:buChar char="–"/>
              <a:tabLst>
                <a:tab pos="768350" algn="l"/>
                <a:tab pos="881063" algn="l"/>
                <a:tab pos="1338263" algn="l"/>
                <a:tab pos="1795463" algn="l"/>
                <a:tab pos="2252663" algn="l"/>
                <a:tab pos="2709863" algn="l"/>
                <a:tab pos="3167063" algn="l"/>
                <a:tab pos="3624263" algn="l"/>
                <a:tab pos="4081463" algn="l"/>
                <a:tab pos="4538663" algn="l"/>
                <a:tab pos="4995863" algn="l"/>
                <a:tab pos="5453063" algn="l"/>
                <a:tab pos="5910263" algn="l"/>
                <a:tab pos="6367463" algn="l"/>
                <a:tab pos="6824663" algn="l"/>
                <a:tab pos="7281863" algn="l"/>
                <a:tab pos="7739063" algn="l"/>
                <a:tab pos="8196263" algn="l"/>
                <a:tab pos="8653463" algn="l"/>
                <a:tab pos="9110663" algn="l"/>
                <a:tab pos="9567863" algn="l"/>
              </a:tabLst>
            </a:pPr>
            <a:r>
              <a:rPr lang="en-GB" altLang="en-US" sz="3200" dirty="0"/>
              <a:t>Vector version: </a:t>
            </a:r>
            <a:r>
              <a:rPr lang="en-GB" altLang="en-US" sz="3200" b="1" dirty="0"/>
              <a:t>L</a:t>
            </a:r>
            <a:r>
              <a:rPr lang="en-GB" altLang="en-US" sz="3200" dirty="0"/>
              <a:t> is the cross product of </a:t>
            </a:r>
            <a:r>
              <a:rPr lang="en-GB" altLang="en-US" sz="3200" b="1" dirty="0"/>
              <a:t>r</a:t>
            </a:r>
            <a:r>
              <a:rPr lang="en-GB" altLang="en-US" sz="3200" dirty="0"/>
              <a:t> and </a:t>
            </a:r>
            <a:r>
              <a:rPr lang="en-GB" altLang="en-US" sz="3200" b="1" dirty="0"/>
              <a:t>p</a:t>
            </a:r>
          </a:p>
          <a:p>
            <a:pPr marL="1482725" lvl="1" indent="-568325">
              <a:buFont typeface="Times New Roman" panose="02020603050405020304" pitchFamily="18" charset="0"/>
              <a:buChar char="–"/>
              <a:tabLst>
                <a:tab pos="768350" algn="l"/>
                <a:tab pos="881063" algn="l"/>
                <a:tab pos="1338263" algn="l"/>
                <a:tab pos="1795463" algn="l"/>
                <a:tab pos="2252663" algn="l"/>
                <a:tab pos="2709863" algn="l"/>
                <a:tab pos="3167063" algn="l"/>
                <a:tab pos="3624263" algn="l"/>
                <a:tab pos="4081463" algn="l"/>
                <a:tab pos="4538663" algn="l"/>
                <a:tab pos="4995863" algn="l"/>
                <a:tab pos="5453063" algn="l"/>
                <a:tab pos="5910263" algn="l"/>
                <a:tab pos="6367463" algn="l"/>
                <a:tab pos="6824663" algn="l"/>
                <a:tab pos="7281863" algn="l"/>
                <a:tab pos="7739063" algn="l"/>
                <a:tab pos="8196263" algn="l"/>
                <a:tab pos="8653463" algn="l"/>
                <a:tab pos="9110663" algn="l"/>
                <a:tab pos="9567863" algn="l"/>
              </a:tabLst>
            </a:pPr>
            <a:r>
              <a:rPr lang="en-GB" altLang="en-US" sz="3200" dirty="0"/>
              <a:t>Angular momentum is a conserved quantity</a:t>
            </a:r>
          </a:p>
        </p:txBody>
      </p:sp>
    </p:spTree>
    <p:extLst>
      <p:ext uri="{BB962C8B-B14F-4D97-AF65-F5344CB8AC3E}">
        <p14:creationId xmlns:p14="http://schemas.microsoft.com/office/powerpoint/2010/main" val="3773988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0F5DE3-4B9B-D74C-915E-714DC5044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0338" y="2382838"/>
            <a:ext cx="4730750" cy="9974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1216CE-60A0-7448-99A9-937C0F85B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831"/>
            <a:ext cx="10515600" cy="1325563"/>
          </a:xfrm>
        </p:spPr>
        <p:txBody>
          <a:bodyPr/>
          <a:lstStyle/>
          <a:p>
            <a:r>
              <a:rPr lang="en-US" dirty="0"/>
              <a:t>Orbital Energetics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6A8B7-111C-EF4A-A50A-8BFE9C581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2394"/>
            <a:ext cx="10515600" cy="4351338"/>
          </a:xfrm>
        </p:spPr>
        <p:txBody>
          <a:bodyPr/>
          <a:lstStyle/>
          <a:p>
            <a:r>
              <a:rPr lang="en-US" dirty="0"/>
              <a:t>Energy determines if an orbit is closed (circle or ellipse) or open (parabola or hyperbola).  As in harmonic motion, energy is conserved and shifts between kinetic and potential: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More vector math we’ll skip in class, but you can read in text.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0524CC-EA37-6D42-94C7-0302F2728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363" y="3666828"/>
            <a:ext cx="5440226" cy="7239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1CE807-0BA0-7542-A4A1-BAB36E0399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6394" y="3666828"/>
            <a:ext cx="3989388" cy="6108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BFF4F1-3F54-0B43-8D65-95E6AA1330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4072" y="4664182"/>
            <a:ext cx="3737755" cy="10521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1751A2-C227-0749-8DC7-406A79A043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4471" y="4418128"/>
            <a:ext cx="3873233" cy="116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910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0F5DE3-4B9B-D74C-915E-714DC5044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0338" y="2382838"/>
            <a:ext cx="4730750" cy="9974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1216CE-60A0-7448-99A9-937C0F85B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831"/>
            <a:ext cx="10515600" cy="1325563"/>
          </a:xfrm>
        </p:spPr>
        <p:txBody>
          <a:bodyPr/>
          <a:lstStyle/>
          <a:p>
            <a:r>
              <a:rPr lang="en-US" dirty="0"/>
              <a:t>Orbital Energetics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6A8B7-111C-EF4A-A50A-8BFE9C581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2394"/>
            <a:ext cx="10515600" cy="4351338"/>
          </a:xfrm>
        </p:spPr>
        <p:txBody>
          <a:bodyPr/>
          <a:lstStyle/>
          <a:p>
            <a:r>
              <a:rPr lang="en-US" dirty="0"/>
              <a:t>Energy determines if an orbit is closed (circle or ellipse) or open (parabola or hyperbola).  As in harmonic motion, energy is conserved and shifts between kinetic and potential: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More vector math we’ll skip in class, but you can read in text.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0524CC-EA37-6D42-94C7-0302F2728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363" y="3666828"/>
            <a:ext cx="5440226" cy="7239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1CE807-0BA0-7542-A4A1-BAB36E0399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6394" y="3666828"/>
            <a:ext cx="3989388" cy="6108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BFF4F1-3F54-0B43-8D65-95E6AA1330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4072" y="4664182"/>
            <a:ext cx="3737755" cy="10521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1751A2-C227-0749-8DC7-406A79A043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4471" y="4418128"/>
            <a:ext cx="3873233" cy="116511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9FD7A3A-C412-E24E-99FA-6FD45DC540EA}"/>
              </a:ext>
            </a:extLst>
          </p:cNvPr>
          <p:cNvSpPr txBox="1"/>
          <p:nvPr/>
        </p:nvSpPr>
        <p:spPr>
          <a:xfrm>
            <a:off x="11084778" y="3666828"/>
            <a:ext cx="10796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970681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35885</TotalTime>
  <Words>951</Words>
  <Application>Microsoft Macintosh PowerPoint</Application>
  <PresentationFormat>Widescreen</PresentationFormat>
  <Paragraphs>165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Wingdings</vt:lpstr>
      <vt:lpstr>Office Theme</vt:lpstr>
      <vt:lpstr>ASTR 2310  General Astronomy I</vt:lpstr>
      <vt:lpstr>https://xkcd.com/1356/ </vt:lpstr>
      <vt:lpstr>Orbital Dynamics</vt:lpstr>
      <vt:lpstr>Orbital Dynamics</vt:lpstr>
      <vt:lpstr>Orbital Dynamics</vt:lpstr>
      <vt:lpstr>Orbital Dynamics</vt:lpstr>
      <vt:lpstr>Angular momentum L</vt:lpstr>
      <vt:lpstr>Orbital Energetics</vt:lpstr>
      <vt:lpstr>Orbital Energetics</vt:lpstr>
      <vt:lpstr>Orbital Energetics</vt:lpstr>
      <vt:lpstr>Orbital Speed</vt:lpstr>
      <vt:lpstr>Orbital Speed</vt:lpstr>
      <vt:lpstr>Orbital Dynamics</vt:lpstr>
      <vt:lpstr>Orbital Dynamics</vt:lpstr>
      <vt:lpstr>Hohmann transfer orbits</vt:lpstr>
      <vt:lpstr>Hohmann transfer orbit (to)</vt:lpstr>
      <vt:lpstr>Hohmann transfer orbit (to)</vt:lpstr>
      <vt:lpstr>Hohmann transfer orbit (to)</vt:lpstr>
      <vt:lpstr>Hohmann transfer orbit (to)</vt:lpstr>
      <vt:lpstr>Hohmann transfer orbit (to)</vt:lpstr>
      <vt:lpstr>Hohmann transfer orbit (to)</vt:lpstr>
      <vt:lpstr>Hohmann transfer orbit (to)</vt:lpstr>
      <vt:lpstr>Hohmann transfer orbit (to)</vt:lpstr>
      <vt:lpstr>Got it?  60 second check…</vt:lpstr>
      <vt:lpstr>Orbital Dynamics</vt:lpstr>
      <vt:lpstr>Orbital Mechanics Resource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ASTR 2320  General Astronomy II</dc:title>
  <dc:creator>Microsoft Office User</dc:creator>
  <cp:lastModifiedBy>Michael S. Brotherton</cp:lastModifiedBy>
  <cp:revision>131</cp:revision>
  <dcterms:created xsi:type="dcterms:W3CDTF">2019-04-06T11:23:24Z</dcterms:created>
  <dcterms:modified xsi:type="dcterms:W3CDTF">2024-02-06T06:57:45Z</dcterms:modified>
</cp:coreProperties>
</file>