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63" r:id="rId3"/>
    <p:sldId id="364" r:id="rId4"/>
    <p:sldId id="365" r:id="rId5"/>
    <p:sldId id="372" r:id="rId6"/>
    <p:sldId id="375" r:id="rId7"/>
    <p:sldId id="366" r:id="rId8"/>
    <p:sldId id="367" r:id="rId9"/>
    <p:sldId id="373" r:id="rId10"/>
    <p:sldId id="374" r:id="rId11"/>
    <p:sldId id="376" r:id="rId12"/>
    <p:sldId id="377" r:id="rId13"/>
    <p:sldId id="378" r:id="rId14"/>
    <p:sldId id="379" r:id="rId15"/>
    <p:sldId id="380" r:id="rId16"/>
    <p:sldId id="369" r:id="rId17"/>
    <p:sldId id="370" r:id="rId18"/>
    <p:sldId id="368" r:id="rId19"/>
    <p:sldId id="381" r:id="rId20"/>
    <p:sldId id="382" r:id="rId21"/>
    <p:sldId id="371" r:id="rId22"/>
    <p:sldId id="383" r:id="rId23"/>
    <p:sldId id="282" r:id="rId24"/>
    <p:sldId id="283" r:id="rId25"/>
    <p:sldId id="3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04"/>
    <p:restoredTop sz="94643"/>
  </p:normalViewPr>
  <p:slideViewPr>
    <p:cSldViewPr snapToGrid="0" snapToObjects="1">
      <p:cViewPr varScale="1">
        <p:scale>
          <a:sx n="116" d="100"/>
          <a:sy n="116" d="100"/>
        </p:scale>
        <p:origin x="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2E0CF-981D-D94E-AC76-20DA332E29C8}" type="datetimeFigureOut">
              <a:rPr lang="en-US" smtClean="0"/>
              <a:t>1/21/24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9F0F6-C826-584F-B656-BAE1C0A0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3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>
            <a:extLst>
              <a:ext uri="{FF2B5EF4-FFF2-40B4-BE49-F238E27FC236}">
                <a16:creationId xmlns:a16="http://schemas.microsoft.com/office/drawing/2014/main" id="{2ED95F48-D18D-0743-9E8D-255D637FF9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fld id="{23CE5644-B93D-F244-B1BD-7AA21D45EA33}" type="slidenum">
              <a:rPr lang="en-GB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</a:t>
            </a:fld>
            <a:endParaRPr lang="en-GB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Text Box 1">
            <a:extLst>
              <a:ext uri="{FF2B5EF4-FFF2-40B4-BE49-F238E27FC236}">
                <a16:creationId xmlns:a16="http://schemas.microsoft.com/office/drawing/2014/main" id="{B850E76E-3790-E44D-BF88-BFBDD1038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37931725" indent="-37474525"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/>
            <a:endParaRPr lang="en-US" altLang="en-US" sz="1800"/>
          </a:p>
        </p:txBody>
      </p:sp>
      <p:sp>
        <p:nvSpPr>
          <p:cNvPr id="27652" name="Text Box 2">
            <a:extLst>
              <a:ext uri="{FF2B5EF4-FFF2-40B4-BE49-F238E27FC236}">
                <a16:creationId xmlns:a16="http://schemas.microsoft.com/office/drawing/2014/main" id="{25936DC7-AC9B-8C48-90EE-E99DA6A15A34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5063" cy="4522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443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79EE925C-970F-3A48-A317-9AC4C5D31F5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CF1098-5C2A-D840-80BB-3ADA88C89845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30721" name="Text Box 1">
            <a:extLst>
              <a:ext uri="{FF2B5EF4-FFF2-40B4-BE49-F238E27FC236}">
                <a16:creationId xmlns:a16="http://schemas.microsoft.com/office/drawing/2014/main" id="{121A1878-8D95-104D-8254-990956346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DE1AC9A4-3DE3-2247-B89D-E48538922E9D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33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1063F78C-E15A-D445-9ABB-9B18A03247F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078D18-265D-8A44-86B3-6C21ACE5091C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31745" name="Text Box 1">
            <a:extLst>
              <a:ext uri="{FF2B5EF4-FFF2-40B4-BE49-F238E27FC236}">
                <a16:creationId xmlns:a16="http://schemas.microsoft.com/office/drawing/2014/main" id="{DAD875CF-7DB0-B547-9912-E4CD3A105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3CC7925A-B1EA-FE4B-9042-39BEDB5D6D95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96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B0C38-1A25-724A-A53E-80629D222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817B7B-2815-7A4C-BE17-D686F5B04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90231-733C-044A-BF6C-D3EB9B05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D78B6-972D-A147-84C9-57465313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3E6B2-F7C3-7E46-8AE7-BDAD36F5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0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E1908-426C-6446-8100-0BA337A2E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09888-B9D5-774F-B599-E9B0E4807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4F4E7-78E2-9349-8EC4-D6E4C6512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2D3FF-75F1-D84F-9586-5BD0AA811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29B4A-3FA0-B04F-9BA9-6836F198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2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5472A4-6DF6-0840-8740-3ECF010BE7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41A63-5490-A841-8B21-D3AE983E2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A0E7B-16A9-F94F-85C2-4412DA40C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16A3D-3A30-4148-BE31-32CBAE6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89C6E-FCFA-EA43-83D8-030CA604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0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D62F0-7355-AC4B-9B53-D598D16B3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89ED4-DE70-C24C-9172-73277DCAD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64B79-0E62-A14F-83C2-9DE22893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EBDBE-4BF5-0543-91B2-EB6A6287A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F8860-E25F-D347-A9F1-4DF75A682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2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7AC99-4881-3E41-BD42-D46EA7A8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29C3D-B3D3-5241-8219-3A57960DE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2DB3A-9650-2F47-B093-83DC8D99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88F60-21C3-A542-B3E6-7FFA74D6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624F-FB92-AD4E-AD62-664CE5EF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45DFC-0681-5D45-A45B-1FD6980B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E2ABD-6ED5-5246-A6FC-ABA024B92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4542B-E058-D044-BF64-F343F3E47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5A3CA-2A99-804F-89CA-7B52A32CD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5F816-5631-8B40-A1E7-CC00BAAE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55544-B3DC-794E-9A8C-C7F617A3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5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3CB2C-C632-4C4A-89CA-80DFE07AE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D7A13-AABA-D243-94B5-260B87F86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E9984-104C-8944-8F10-01F276D02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02B5F-DFCB-6C47-996C-18FC9962B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FCBB05-DC86-D04D-8B16-6B31EA38C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A5D41-F27F-0146-89A8-078CFE237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F650A8-F929-7943-AA7E-D9A50BA9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E58B67-D719-CE44-8DFE-08D331412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6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131B-2B5A-7A47-A3C4-614CB8C95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322C5C-431F-994F-A258-1B6F984BD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D0DB4-5A1C-904D-9527-B4D034458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F4D77-541D-EC4C-98E0-47C2C324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3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A4EE43-9E3A-D743-852E-EA074C0A2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C98922-DCAA-D447-8DD7-05639AF1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94263-D04C-6749-A666-9B1C004D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1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A398B-A67D-D740-ABB1-450290BB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C652C-933D-074C-BAC5-F13B5321E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234CD-1A3B-8248-8DB1-147DC67C4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A7939-4BA1-654D-B3AC-F79DBD70E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5493F-9478-2F48-BF11-238AB428A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3E500-5DEF-AF4A-A9B1-E99A88CF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3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44FC-E835-684A-A907-EFB0B4369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4394B-921A-7045-9761-3DBB746714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6B95F-F2A6-2541-8C77-41A51B2F5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765E7-8089-8745-BB75-8C4D0BA9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19C68-BC06-B446-94CB-2AD4BE50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2EF2C-3060-944E-B34D-E1EE00D5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9FD8C9-3532-1047-A444-D25C8636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E1DE2-8A57-8E45-8FD2-7774DDA88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5A01D-9D98-0F4B-844E-595A1FF43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FE95E-A2B1-3D46-9D6B-4D7F2E3229F8}" type="datetimeFigureOut">
              <a:rPr lang="en-US" smtClean="0"/>
              <a:t>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AB5C9-D8FB-E345-8E90-6D3D722B5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74B95-218E-564B-9B26-0EB27C5A5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9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stronomy.ohio-state.edu/thompson.1847/161/measearth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ooAOjIPIgk" TargetMode="External"/><Relationship Id="rId2" Type="http://schemas.openxmlformats.org/officeDocument/2006/relationships/hyperlink" Target="https://www.youtube.com/watch?v=dt_XJp77-m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n.wikipedia.org/wiki/Aristarchus_On_the_Sizes_and_Distances%23Lunar_eclips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gnitude_(astronomy)" TargetMode="External"/><Relationship Id="rId2" Type="http://schemas.openxmlformats.org/officeDocument/2006/relationships/hyperlink" Target="https://en.wikipedia.org/wiki/Hipparco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35BA5-0802-2D4F-9032-84011D151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443" y="1156599"/>
            <a:ext cx="9144000" cy="2387600"/>
          </a:xfrm>
        </p:spPr>
        <p:txBody>
          <a:bodyPr/>
          <a:lstStyle/>
          <a:p>
            <a:r>
              <a:rPr lang="en-US" dirty="0"/>
              <a:t>ASTR 2310 </a:t>
            </a:r>
            <a:br>
              <a:rPr lang="en-US" dirty="0"/>
            </a:br>
            <a:r>
              <a:rPr lang="en-US" dirty="0"/>
              <a:t>General Astronomy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58EFC3-643F-214A-BA99-9B8DCE37D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443" y="3544199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Professor Mike Brotherton</a:t>
            </a:r>
          </a:p>
          <a:p>
            <a:r>
              <a:rPr lang="en-US" dirty="0" err="1"/>
              <a:t>Ryden</a:t>
            </a:r>
            <a:r>
              <a:rPr lang="en-US" dirty="0"/>
              <a:t> &amp; Peterson Chapter 2 </a:t>
            </a:r>
          </a:p>
          <a:p>
            <a:r>
              <a:rPr lang="en-US" dirty="0"/>
              <a:t>Early Greek astronomy; Ptolemaic vs. Copernican Astronomy; Galileo; Kepler’s Laws; Earth’s Motion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4312C-524D-2545-96C5-98995DC94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1" y="57839"/>
            <a:ext cx="2351084" cy="2858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A662DA-1D7D-D64C-887F-F811F67DB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123" y="0"/>
            <a:ext cx="2858877" cy="285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98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769AA-AC30-7E47-A9C9-E7B141C1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vocabulary…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6AF63-4240-E54A-9E53-EA9A76982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F7DEFE-6CB9-194A-BFDE-6E4983068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5232816" cy="3907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B0665C-69B5-C948-B957-E6275BA38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016" y="1825625"/>
            <a:ext cx="5282784" cy="38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9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6DD1D-19D8-1243-BF92-089815B9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Synodic (time between conjunctions)</a:t>
            </a:r>
            <a:br>
              <a:rPr lang="en-US" dirty="0"/>
            </a:br>
            <a:r>
              <a:rPr lang="en-US" dirty="0"/>
              <a:t> vs. sidereal periods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4FEC5-6A9F-ED40-AFFA-67C81400C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70A87-ADB5-B146-87CF-748EBDA03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520" y="1960562"/>
            <a:ext cx="7861838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ED2D89-E563-144D-8DF4-72187333E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42" y="1825625"/>
            <a:ext cx="4162982" cy="424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8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6DD1D-19D8-1243-BF92-089815B9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Synodic (time </a:t>
            </a:r>
            <a:r>
              <a:rPr lang="en-US"/>
              <a:t>between conjunctions)</a:t>
            </a:r>
            <a:br>
              <a:rPr lang="en-US"/>
            </a:br>
            <a:r>
              <a:rPr lang="en-US"/>
              <a:t> vs. </a:t>
            </a:r>
            <a:r>
              <a:rPr lang="en-US" dirty="0"/>
              <a:t>sidereal periods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4FEC5-6A9F-ED40-AFFA-67C81400C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8B64A-A813-F94C-8080-2C2232D4C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45" y="2484659"/>
            <a:ext cx="4197631" cy="2596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161456-A932-E343-8F6D-4FADBC415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225" y="1825624"/>
            <a:ext cx="6415191" cy="449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36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39CD0-8243-5340-9C75-3724B135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AU and relative orbital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E1778-9222-DF42-A0DB-DCD5F9F69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B3F632-CCE2-7547-ABD5-84C45E1A7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438" y="1690688"/>
            <a:ext cx="7356110" cy="486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69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39CD0-8243-5340-9C75-3724B135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AU and relative </a:t>
            </a:r>
            <a:r>
              <a:rPr lang="en-US"/>
              <a:t>orbital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E1778-9222-DF42-A0DB-DCD5F9F69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2E94C3-C808-0A41-8F36-DE047E8C0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909" y="1473525"/>
            <a:ext cx="8124182" cy="50555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52ED29-8EE6-3043-8045-DE10E19DB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749" y="1825625"/>
            <a:ext cx="3457313" cy="48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24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0F453-45E3-A04C-8DC4-09EB16EED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24466-F763-4644-A3BE-EC9A5BB3C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80188-8EB6-CA41-A2E8-1C02BF4DE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001" y="185242"/>
            <a:ext cx="5021997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29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1094281"/>
            <a:ext cx="107641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Both Ptolemaic model and Copernican model (with elliptical orbits!)  make predictions of planetary positions.  How to test?  Phases, sizes!</a:t>
            </a:r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 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Copernican Revolution: Galileo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A1B901-9D8B-3B4F-A0E5-4EB778C1F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68" y="2514456"/>
            <a:ext cx="9720263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86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1094281"/>
            <a:ext cx="107641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Venus too small to resolve without telescope, but the technology was on track for Galileo to do the experiment!</a:t>
            </a:r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 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Copernican Revolution: Galileo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633A90F-2AC5-5347-8C88-8A25C3AB4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89" y="2097414"/>
            <a:ext cx="34290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DC01B9BE-0A02-6843-80F4-90BE3AA5B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89" y="6078512"/>
            <a:ext cx="3429000" cy="34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US" altLang="en-US" dirty="0"/>
              <a:t>Venus images, </a:t>
            </a:r>
            <a:r>
              <a:rPr lang="en-US" altLang="en-US" dirty="0" err="1"/>
              <a:t>Statis</a:t>
            </a:r>
            <a:r>
              <a:rPr lang="en-US" altLang="en-US" dirty="0"/>
              <a:t> </a:t>
            </a:r>
            <a:r>
              <a:rPr lang="en-US" altLang="en-US" dirty="0" err="1"/>
              <a:t>Kalyvas</a:t>
            </a:r>
            <a:endParaRPr lang="en-US" altLang="en-US" dirty="0"/>
          </a:p>
        </p:txBody>
      </p:sp>
      <p:pic>
        <p:nvPicPr>
          <p:cNvPr id="11266" name="Picture 2" descr="Image result for galileo phases of venus">
            <a:extLst>
              <a:ext uri="{FF2B5EF4-FFF2-40B4-BE49-F238E27FC236}">
                <a16:creationId xmlns:a16="http://schemas.microsoft.com/office/drawing/2014/main" id="{BA39C037-CD91-254B-BBE4-FA0C8A276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58" y="2097414"/>
            <a:ext cx="4837976" cy="37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D2EDB81D-8601-844F-BAD3-187555110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558" y="6074764"/>
            <a:ext cx="4837976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US" altLang="en-US" dirty="0"/>
              <a:t>Galileo’s drawings of planet shapes, NASA.</a:t>
            </a:r>
          </a:p>
        </p:txBody>
      </p:sp>
    </p:spTree>
    <p:extLst>
      <p:ext uri="{BB962C8B-B14F-4D97-AF65-F5344CB8AC3E}">
        <p14:creationId xmlns:p14="http://schemas.microsoft.com/office/powerpoint/2010/main" val="1373061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CFEC8-2C3D-F243-AA0C-B1960727F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295" y="3205003"/>
            <a:ext cx="7555042" cy="39183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498388"/>
            <a:ext cx="107641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 err="1"/>
              <a:t>Tycho</a:t>
            </a:r>
            <a:r>
              <a:rPr lang="en-GB" altLang="en-US" sz="2800" dirty="0"/>
              <a:t> Brahe – best pre-telescope dataset, planetary positions vs. time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Johannes Kepler – </a:t>
            </a:r>
            <a:r>
              <a:rPr lang="en-GB" altLang="en-US" sz="2800" dirty="0" err="1"/>
              <a:t>Tycho’s</a:t>
            </a:r>
            <a:r>
              <a:rPr lang="en-GB" altLang="en-US" sz="2800" dirty="0"/>
              <a:t> data set leads to Kepler’s three laws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Copernican Revolution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DA96E-1D99-074D-A076-2FDE3F289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395" y="1910178"/>
            <a:ext cx="9321800" cy="1866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96FD30-81C6-DD47-9653-5FB2684D2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629" y="3291230"/>
            <a:ext cx="2463800" cy="35560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2D6F976-A264-DA48-8913-04627CCFE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98" y="3651050"/>
            <a:ext cx="2175989" cy="289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214AAD-0845-9E4D-89A5-F03CFC787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192" y="5801193"/>
            <a:ext cx="1117600" cy="3302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BBCAE2-D515-F74E-B945-E47E34D28F34}"/>
              </a:ext>
            </a:extLst>
          </p:cNvPr>
          <p:cNvCxnSpPr/>
          <p:nvPr/>
        </p:nvCxnSpPr>
        <p:spPr>
          <a:xfrm flipV="1">
            <a:off x="6096000" y="5285108"/>
            <a:ext cx="544643" cy="516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765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498388"/>
            <a:ext cx="107641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 err="1"/>
              <a:t>Tycho</a:t>
            </a:r>
            <a:r>
              <a:rPr lang="en-GB" altLang="en-US" sz="2800" dirty="0"/>
              <a:t> Brahe – best pre-telescope dataset, planetary positions vs. time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Johannes Kepler – </a:t>
            </a:r>
            <a:r>
              <a:rPr lang="en-GB" altLang="en-US" sz="2800" dirty="0" err="1"/>
              <a:t>Tycho’s</a:t>
            </a:r>
            <a:r>
              <a:rPr lang="en-GB" altLang="en-US" sz="2800" dirty="0"/>
              <a:t> data set leads to Kepler’s three laws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Copernican Revolution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DA96E-1D99-074D-A076-2FDE3F289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95" y="1823951"/>
            <a:ext cx="9321800" cy="1866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BA395F-7DCB-B34E-9A73-A0DEDA212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143" y="3887055"/>
            <a:ext cx="4452300" cy="33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0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D1C0BD-71B6-7E42-9663-B8DCF5EAB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806" y="1632418"/>
            <a:ext cx="8089900" cy="3314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Early Greek successes (</a:t>
            </a:r>
            <a:r>
              <a:rPr lang="en-US" u="sng" dirty="0"/>
              <a:t>Aristotle</a:t>
            </a:r>
            <a:r>
              <a:rPr lang="en-US" dirty="0"/>
              <a:t> 384-322 BC)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C88A535-AED4-7249-AF8D-3865C507C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73681" y="4702279"/>
            <a:ext cx="2580119" cy="16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20525-7F5D-FC42-B111-C66571174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98" y="922925"/>
            <a:ext cx="10515600" cy="5764313"/>
          </a:xfrm>
        </p:spPr>
        <p:txBody>
          <a:bodyPr>
            <a:normAutofit/>
          </a:bodyPr>
          <a:lstStyle/>
          <a:p>
            <a:r>
              <a:rPr lang="en-US" dirty="0"/>
              <a:t>Spherical Earth	</a:t>
            </a:r>
          </a:p>
          <a:p>
            <a:pPr lvl="1"/>
            <a:r>
              <a:rPr lang="en-US" altLang="en-US" dirty="0"/>
              <a:t>Different stars visible moving south, shadow of Earth during lunar eclipse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marL="457200" lvl="1" indent="0">
              <a:buNone/>
            </a:pPr>
            <a:endParaRPr lang="en-US" altLang="en-US" dirty="0"/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But wait, there’s more!  Consider the elephant…</a:t>
            </a:r>
          </a:p>
          <a:p>
            <a:pPr lvl="1"/>
            <a:r>
              <a:rPr lang="en-GB" altLang="en-US" sz="1800" dirty="0">
                <a:hlinkClick r:id="rId4"/>
              </a:rPr>
              <a:t>https://www.astronomy.ohio-state.edu/thompson.1847/161/measearth.html</a:t>
            </a:r>
            <a:r>
              <a:rPr lang="en-GB" altLang="en-US" sz="1800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62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498388"/>
            <a:ext cx="107641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 err="1"/>
              <a:t>Tycho</a:t>
            </a:r>
            <a:r>
              <a:rPr lang="en-GB" altLang="en-US" sz="2800" dirty="0"/>
              <a:t> Brahe – best pre-telescope dataset, planetary positions vs. time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Johannes Kepler – </a:t>
            </a:r>
            <a:r>
              <a:rPr lang="en-GB" altLang="en-US" sz="2800" dirty="0" err="1"/>
              <a:t>Tycho’s</a:t>
            </a:r>
            <a:r>
              <a:rPr lang="en-GB" altLang="en-US" sz="2800" dirty="0"/>
              <a:t> data set leads to Kepler’s three laws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Copernican Revolution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DA96E-1D99-074D-A076-2FDE3F289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95" y="1910178"/>
            <a:ext cx="9321800" cy="1866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EF8ED9-5860-1B47-A88D-3BD901529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074" y="4185012"/>
            <a:ext cx="4325958" cy="1646161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B6BA4965-68C7-1D4A-8E80-59AFA94E2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47" y="2997173"/>
            <a:ext cx="3559251" cy="35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788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678270"/>
            <a:ext cx="10764187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For objects in motion around the sun: (P/years)</a:t>
            </a:r>
            <a:r>
              <a:rPr lang="en-GB" altLang="en-US" sz="2800" baseline="33000" dirty="0"/>
              <a:t>2</a:t>
            </a:r>
            <a:r>
              <a:rPr lang="en-GB" altLang="en-US" sz="2800" dirty="0"/>
              <a:t>=(a/AU)</a:t>
            </a:r>
            <a:r>
              <a:rPr lang="en-GB" altLang="en-US" sz="2800" baseline="33000" dirty="0"/>
              <a:t>3</a:t>
            </a: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Asteroid has a semi-major axis of 4 AU (in asteroid belt), what is P?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Would this work for the Galilean Moons?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baseline="33000" dirty="0"/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baseline="330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Application of Kepler’s 3</a:t>
            </a:r>
            <a:r>
              <a:rPr lang="en-US" baseline="30000" dirty="0"/>
              <a:t>rd</a:t>
            </a:r>
            <a:r>
              <a:rPr lang="en-US" dirty="0"/>
              <a:t> Law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040DE0-04F1-3649-96C9-F68F61C0B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19800"/>
            <a:ext cx="5130800" cy="429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030D3B-6E1D-DE43-9A05-8A4AEB953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38249"/>
            <a:ext cx="4325958" cy="164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73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5DDD-7CB9-554E-A27A-5428BFA7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5921"/>
            <a:ext cx="10515600" cy="1325563"/>
          </a:xfrm>
        </p:spPr>
        <p:txBody>
          <a:bodyPr/>
          <a:lstStyle/>
          <a:p>
            <a:r>
              <a:rPr lang="en-US" dirty="0"/>
              <a:t>Rotation of the Earth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6B2E6-F606-5B4B-8F89-58C4EA210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6156"/>
            <a:ext cx="10515600" cy="4351338"/>
          </a:xfrm>
        </p:spPr>
        <p:txBody>
          <a:bodyPr/>
          <a:lstStyle/>
          <a:p>
            <a:r>
              <a:rPr lang="en-US" dirty="0"/>
              <a:t>Text discusses effects of centrifugal force on weight.</a:t>
            </a:r>
          </a:p>
          <a:p>
            <a:r>
              <a:rPr lang="en-US" dirty="0">
                <a:hlinkClick r:id="rId2"/>
              </a:rPr>
              <a:t>Coriolis effect </a:t>
            </a:r>
            <a:r>
              <a:rPr lang="en-US" dirty="0"/>
              <a:t>(save for intermediate mechanics)</a:t>
            </a:r>
          </a:p>
          <a:p>
            <a:r>
              <a:rPr lang="en-US" dirty="0">
                <a:hlinkClick r:id="rId3"/>
              </a:rPr>
              <a:t>Foucault pendulum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A641F3-D6D7-5948-B652-FE44B2652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473" y="2756499"/>
            <a:ext cx="4541395" cy="3576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AC83AA-2924-8841-BA48-599AE94E0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841" y="2570009"/>
            <a:ext cx="48387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94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B3DD47B1-B74A-D041-B9F8-4E794E7AA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6599" y="273851"/>
            <a:ext cx="9257124" cy="1145800"/>
          </a:xfrm>
          <a:ln/>
        </p:spPr>
        <p:txBody>
          <a:bodyPr vert="horz" lIns="91440" tIns="41147" rIns="91440" bIns="45720" rtlCol="0" anchor="ctr">
            <a:normAutofit/>
          </a:bodyPr>
          <a:lstStyle/>
          <a:p>
            <a:pPr>
              <a:tabLst>
                <a:tab pos="0" algn="l"/>
                <a:tab pos="483855" algn="l"/>
                <a:tab pos="967710" algn="l"/>
                <a:tab pos="1451564" algn="l"/>
                <a:tab pos="1935419" algn="l"/>
                <a:tab pos="2419274" algn="l"/>
                <a:tab pos="2903129" algn="l"/>
                <a:tab pos="3386983" algn="l"/>
                <a:tab pos="3870838" algn="l"/>
                <a:tab pos="4354693" algn="l"/>
                <a:tab pos="4838548" algn="l"/>
                <a:tab pos="5322402" algn="l"/>
                <a:tab pos="5806257" algn="l"/>
                <a:tab pos="6290112" algn="l"/>
                <a:tab pos="6773967" algn="l"/>
                <a:tab pos="7257821" algn="l"/>
                <a:tab pos="7741676" algn="l"/>
                <a:tab pos="8225531" algn="l"/>
                <a:tab pos="8709386" algn="l"/>
                <a:tab pos="9193240" algn="l"/>
                <a:tab pos="9677095" algn="l"/>
              </a:tabLst>
            </a:pPr>
            <a:r>
              <a:rPr lang="en-GB" altLang="en-US" dirty="0"/>
              <a:t>Revolution of Earth (around the Sun)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BA3611BA-C829-054A-80B1-0B5B84909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4557" y="1419651"/>
            <a:ext cx="10049166" cy="5223302"/>
          </a:xfrm>
          <a:ln/>
        </p:spPr>
        <p:txBody>
          <a:bodyPr/>
          <a:lstStyle/>
          <a:p>
            <a:pPr marL="1567488" lvl="1" indent="-598098">
              <a:buFont typeface="Times New Roman" panose="02020603050405020304" pitchFamily="18" charset="0"/>
              <a:buChar char="–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3200" u="sng" dirty="0"/>
              <a:t>Aberration of Starlight</a:t>
            </a:r>
          </a:p>
          <a:p>
            <a:pPr marL="2419274" lvl="2" indent="-482175">
              <a:buFont typeface="Times New Roman" panose="02020603050405020304" pitchFamily="18" charset="0"/>
              <a:buChar char="•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3200" dirty="0"/>
              <a:t>Running through the rain with an umbrella</a:t>
            </a:r>
          </a:p>
          <a:p>
            <a:pPr marL="2419274" lvl="2" indent="-482175">
              <a:buFont typeface="Times New Roman" panose="02020603050405020304" pitchFamily="18" charset="0"/>
              <a:buChar char="•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3200" dirty="0"/>
              <a:t>Speed of light is high (300,000 km/s), but...</a:t>
            </a:r>
          </a:p>
          <a:p>
            <a:pPr marL="2419274" lvl="2" indent="-482175">
              <a:buFont typeface="Times New Roman" panose="02020603050405020304" pitchFamily="18" charset="0"/>
              <a:buChar char="•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3200" dirty="0"/>
              <a:t>Speed of Earth around Sun is 30 km/s</a:t>
            </a:r>
          </a:p>
          <a:p>
            <a:pPr marL="2419274" lvl="2" indent="-482175">
              <a:buFont typeface="Times New Roman" panose="02020603050405020304" pitchFamily="18" charset="0"/>
              <a:buChar char="•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3200" dirty="0"/>
              <a:t>What is angle?</a:t>
            </a:r>
          </a:p>
          <a:p>
            <a:pPr marL="2419274" lvl="2" indent="-482175">
              <a:buFont typeface="Times New Roman" panose="02020603050405020304" pitchFamily="18" charset="0"/>
              <a:buChar char="•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3200" dirty="0"/>
              <a:t>Detectable (by Jean “Luc” Picard in 1680)</a:t>
            </a:r>
          </a:p>
          <a:p>
            <a:pPr marL="453614" indent="-342730">
              <a:buSzPct val="45000"/>
              <a:buNone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endParaRPr lang="en-GB" altLang="en-US" sz="4233" baseline="33000" dirty="0"/>
          </a:p>
          <a:p>
            <a:pPr marL="453614" indent="-342730">
              <a:buSzPct val="45000"/>
              <a:buNone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endParaRPr lang="en-GB" altLang="en-US" sz="7620" dirty="0"/>
          </a:p>
        </p:txBody>
      </p:sp>
    </p:spTree>
    <p:extLst>
      <p:ext uri="{BB962C8B-B14F-4D97-AF65-F5344CB8AC3E}">
        <p14:creationId xmlns:p14="http://schemas.microsoft.com/office/powerpoint/2010/main" val="3797107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2B7EE48F-3EB0-1040-9700-EA9BFA907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6599" y="273851"/>
            <a:ext cx="9257124" cy="1145800"/>
          </a:xfrm>
          <a:ln/>
        </p:spPr>
        <p:txBody>
          <a:bodyPr vert="horz" lIns="91440" tIns="41147" rIns="91440" bIns="45720" rtlCol="0" anchor="ctr">
            <a:normAutofit/>
          </a:bodyPr>
          <a:lstStyle/>
          <a:p>
            <a:pPr>
              <a:tabLst>
                <a:tab pos="0" algn="l"/>
                <a:tab pos="483855" algn="l"/>
                <a:tab pos="967710" algn="l"/>
                <a:tab pos="1451564" algn="l"/>
                <a:tab pos="1935419" algn="l"/>
                <a:tab pos="2419274" algn="l"/>
                <a:tab pos="2903129" algn="l"/>
                <a:tab pos="3386983" algn="l"/>
                <a:tab pos="3870838" algn="l"/>
                <a:tab pos="4354693" algn="l"/>
                <a:tab pos="4838548" algn="l"/>
                <a:tab pos="5322402" algn="l"/>
                <a:tab pos="5806257" algn="l"/>
                <a:tab pos="6290112" algn="l"/>
                <a:tab pos="6773967" algn="l"/>
                <a:tab pos="7257821" algn="l"/>
                <a:tab pos="7741676" algn="l"/>
                <a:tab pos="8225531" algn="l"/>
                <a:tab pos="8709386" algn="l"/>
                <a:tab pos="9193240" algn="l"/>
                <a:tab pos="9677095" algn="l"/>
              </a:tabLst>
            </a:pPr>
            <a:r>
              <a:rPr lang="en-GB" altLang="en-US" dirty="0"/>
              <a:t>Revolution of Earth (around the Sun)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7E6E7B8F-E554-7244-8746-5F7AE63AC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66599" y="1274673"/>
            <a:ext cx="9257124" cy="4430315"/>
          </a:xfrm>
          <a:ln/>
        </p:spPr>
        <p:txBody>
          <a:bodyPr/>
          <a:lstStyle/>
          <a:p>
            <a:pPr marL="453614" indent="-342730">
              <a:buSzPct val="45000"/>
              <a:buFont typeface="Wingdings" pitchFamily="2" charset="2"/>
              <a:buChar char="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dirty="0"/>
              <a:t>Proofs of Earth's motion, by the way…</a:t>
            </a:r>
          </a:p>
          <a:p>
            <a:pPr marL="1567488" lvl="1" indent="-598098">
              <a:buFont typeface="Times New Roman" panose="02020603050405020304" pitchFamily="18" charset="0"/>
              <a:buChar char="–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dirty="0"/>
              <a:t>Aberration of Starlight</a:t>
            </a:r>
          </a:p>
          <a:p>
            <a:pPr marL="453614" indent="-342730">
              <a:buSzPct val="45000"/>
              <a:buNone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endParaRPr lang="en-GB" altLang="en-US" sz="4233" baseline="33000" dirty="0"/>
          </a:p>
          <a:p>
            <a:pPr marL="453614" indent="-342730">
              <a:buSzPct val="45000"/>
              <a:buNone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endParaRPr lang="en-GB" altLang="en-US" sz="7620" dirty="0"/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3755B0B9-F96A-5F44-B746-1BEDA954D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54" y="2419445"/>
            <a:ext cx="5132579" cy="394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Text Box 4">
            <a:extLst>
              <a:ext uri="{FF2B5EF4-FFF2-40B4-BE49-F238E27FC236}">
                <a16:creationId xmlns:a16="http://schemas.microsoft.com/office/drawing/2014/main" id="{71C2E212-DF9A-6B4C-9F9E-00D0EF0B9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333" y="1678898"/>
            <a:ext cx="4420236" cy="350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47" tIns="47624" rIns="95247" bIns="47624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en-US" altLang="en-US" sz="1905" dirty="0"/>
              <a:t>Tan theta = theta= v/c</a:t>
            </a:r>
          </a:p>
          <a:p>
            <a:endParaRPr lang="en-US" altLang="en-US" sz="1905" dirty="0"/>
          </a:p>
          <a:p>
            <a:r>
              <a:rPr lang="en-US" altLang="en-US" sz="1905" dirty="0"/>
              <a:t>Or for 30 km/s and c</a:t>
            </a:r>
          </a:p>
          <a:p>
            <a:endParaRPr lang="en-US" altLang="en-US" sz="1905" dirty="0"/>
          </a:p>
          <a:p>
            <a:r>
              <a:rPr lang="en-US" altLang="en-US" sz="1905" dirty="0"/>
              <a:t>20.5 arcseconds, very detectable centuries ago and now, also.  Another effect to go into telescope pointing models.</a:t>
            </a:r>
          </a:p>
        </p:txBody>
      </p:sp>
    </p:spTree>
    <p:extLst>
      <p:ext uri="{BB962C8B-B14F-4D97-AF65-F5344CB8AC3E}">
        <p14:creationId xmlns:p14="http://schemas.microsoft.com/office/powerpoint/2010/main" val="30565299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5DDD-7CB9-554E-A27A-5428BFA7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Revolution of the Earth (around the Sun)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6B2E6-F606-5B4B-8F89-58C4EA210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1067"/>
            <a:ext cx="10515600" cy="4351338"/>
          </a:xfrm>
        </p:spPr>
        <p:txBody>
          <a:bodyPr/>
          <a:lstStyle/>
          <a:p>
            <a:r>
              <a:rPr lang="en-US" dirty="0"/>
              <a:t>Parallax is observable to modern instruments!  Measure in </a:t>
            </a:r>
            <a:r>
              <a:rPr lang="en-US" u="sng" dirty="0"/>
              <a:t>parsecs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835825-4969-0F43-A656-ABEA47E6A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403" y="1551235"/>
            <a:ext cx="10057193" cy="29458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0FFE0C-3AF3-2E44-B342-773F3718F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03" y="4722721"/>
            <a:ext cx="2047324" cy="1160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0C8FF7-D7AC-B643-9DBC-EBBCD0458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316" y="4640782"/>
            <a:ext cx="7598022" cy="112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9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932788"/>
            <a:ext cx="107641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Aristarchus (310-230 BC): 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Relative Distances and Sizes of Moon, Earth, Sun</a:t>
            </a:r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000" dirty="0"/>
              <a:t>A/C=cosine theta.  Theta=87degrees means C=19A</a:t>
            </a:r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000" dirty="0"/>
              <a:t>If theta =89.853 degrees (modern value) then C=390A</a:t>
            </a:r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000" dirty="0"/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000" dirty="0"/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000" dirty="0"/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000" dirty="0"/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000" dirty="0"/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000" dirty="0"/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000" dirty="0"/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000" dirty="0"/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000" dirty="0"/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000" dirty="0"/>
              <a:t>For relative sizes, add geometry involving eclipses</a:t>
            </a:r>
            <a:endParaRPr lang="en-GB" altLang="en-US" sz="2800" dirty="0"/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000" dirty="0"/>
              <a:t>Wiki: </a:t>
            </a:r>
            <a:r>
              <a:rPr lang="en-GB" altLang="en-US" sz="2000" dirty="0">
                <a:solidFill>
                  <a:srgbClr val="CCCCFF"/>
                </a:solidFill>
                <a:hlinkClick r:id="rId2"/>
              </a:rPr>
              <a:t>http://en.wikipedia.org/wiki/Aristarchus_On_the_Sizes_and_Distances#Lunar_eclipse</a:t>
            </a:r>
          </a:p>
          <a:p>
            <a:pPr marL="860425" lvl="1" indent="-320675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000" dirty="0"/>
              <a:t>Came up with 1:3:19 (modern values 1:4:390) for ratios of diameters.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E8140C2B-8EAB-D740-9FD4-772B5F677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14" y="2484833"/>
            <a:ext cx="6558196" cy="235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017"/>
            <a:ext cx="10515600" cy="1325563"/>
          </a:xfrm>
        </p:spPr>
        <p:txBody>
          <a:bodyPr/>
          <a:lstStyle/>
          <a:p>
            <a:r>
              <a:rPr lang="en-US" dirty="0"/>
              <a:t>Some early Greek successes</a:t>
            </a:r>
          </a:p>
        </p:txBody>
      </p:sp>
    </p:spTree>
    <p:extLst>
      <p:ext uri="{BB962C8B-B14F-4D97-AF65-F5344CB8AC3E}">
        <p14:creationId xmlns:p14="http://schemas.microsoft.com/office/powerpoint/2010/main" val="191930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B3D84081-3E8B-8B4A-A6E4-951A18D1E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7032" y="305771"/>
            <a:ext cx="9257124" cy="1145800"/>
          </a:xfrm>
        </p:spPr>
        <p:txBody>
          <a:bodyPr vert="horz" lIns="91440" tIns="41147" rIns="91440" bIns="45720" rtlCol="0" anchor="ctr">
            <a:normAutofit/>
          </a:bodyPr>
          <a:lstStyle/>
          <a:p>
            <a:pPr>
              <a:tabLst>
                <a:tab pos="0" algn="l"/>
                <a:tab pos="483855" algn="l"/>
                <a:tab pos="967710" algn="l"/>
                <a:tab pos="1451564" algn="l"/>
                <a:tab pos="1935419" algn="l"/>
                <a:tab pos="2419274" algn="l"/>
                <a:tab pos="2903129" algn="l"/>
                <a:tab pos="3386983" algn="l"/>
                <a:tab pos="3870838" algn="l"/>
                <a:tab pos="4354693" algn="l"/>
                <a:tab pos="4838548" algn="l"/>
                <a:tab pos="5322402" algn="l"/>
                <a:tab pos="5806257" algn="l"/>
                <a:tab pos="6290112" algn="l"/>
                <a:tab pos="6773967" algn="l"/>
                <a:tab pos="7257821" algn="l"/>
                <a:tab pos="7741676" algn="l"/>
                <a:tab pos="8225531" algn="l"/>
                <a:tab pos="8709386" algn="l"/>
                <a:tab pos="9193240" algn="l"/>
                <a:tab pos="9677095" algn="l"/>
              </a:tabLst>
            </a:pPr>
            <a:r>
              <a:rPr lang="en-US" dirty="0"/>
              <a:t>Some early Greek successes</a:t>
            </a:r>
            <a:endParaRPr lang="en-GB" altLang="en-US" dirty="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23D0285-483B-3541-AC81-C5B451046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4656" y="1604457"/>
            <a:ext cx="7443771" cy="4430315"/>
          </a:xfrm>
        </p:spPr>
        <p:txBody>
          <a:bodyPr>
            <a:normAutofit lnSpcReduction="10000"/>
          </a:bodyPr>
          <a:lstStyle/>
          <a:p>
            <a:pPr marL="453614" indent="-342730">
              <a:buSzPct val="45000"/>
              <a:buFont typeface="Wingdings" pitchFamily="2" charset="2"/>
              <a:buChar char="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2963" u="sng" dirty="0"/>
              <a:t>Eratosthenes</a:t>
            </a:r>
            <a:r>
              <a:rPr lang="en-GB" altLang="en-US" sz="2963" dirty="0"/>
              <a:t> (276-195 BC): </a:t>
            </a:r>
          </a:p>
          <a:p>
            <a:pPr marL="453614" indent="-342730">
              <a:buSzPct val="45000"/>
              <a:buFont typeface="Wingdings" pitchFamily="2" charset="2"/>
              <a:buChar char="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2963" dirty="0"/>
              <a:t>Size of the Earth</a:t>
            </a:r>
          </a:p>
          <a:p>
            <a:pPr marL="910588" lvl="1" indent="-339370">
              <a:buSzPct val="45000"/>
              <a:buFont typeface="Wingdings" pitchFamily="2" charset="2"/>
              <a:buChar char="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2117" dirty="0"/>
              <a:t>Geometry involving the sun</a:t>
            </a:r>
          </a:p>
          <a:p>
            <a:pPr marL="910588" lvl="1" indent="-339370">
              <a:buSzPct val="45000"/>
              <a:buFont typeface="Wingdings" pitchFamily="2" charset="2"/>
              <a:buChar char="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2117" dirty="0"/>
              <a:t>Wiki: http://</a:t>
            </a:r>
            <a:r>
              <a:rPr lang="en-GB" altLang="en-US" sz="2117" dirty="0" err="1"/>
              <a:t>en.wikipedia.org</a:t>
            </a:r>
            <a:r>
              <a:rPr lang="en-GB" altLang="en-US" sz="2117" dirty="0"/>
              <a:t>/wiki/Eratosthenes</a:t>
            </a:r>
          </a:p>
          <a:p>
            <a:pPr marL="910588" lvl="1" indent="-339370">
              <a:buSzPct val="45000"/>
              <a:buFont typeface="Wingdings" pitchFamily="2" charset="2"/>
              <a:buChar char="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2117" dirty="0"/>
              <a:t>Figured out what fraction (1/50) of the Earth's circumference corresponded to the distance between Alexandria and </a:t>
            </a:r>
            <a:r>
              <a:rPr lang="en-GB" altLang="en-US" sz="2117" dirty="0" err="1"/>
              <a:t>Syene</a:t>
            </a:r>
            <a:r>
              <a:rPr lang="en-GB" altLang="en-US" sz="2117" dirty="0"/>
              <a:t> </a:t>
            </a:r>
          </a:p>
          <a:p>
            <a:pPr marL="910588" lvl="1" indent="-339370">
              <a:buSzPct val="45000"/>
              <a:buFont typeface="Wingdings" pitchFamily="2" charset="2"/>
              <a:buChar char="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2117" dirty="0"/>
              <a:t>Stade not uniform, but Athenian </a:t>
            </a:r>
            <a:r>
              <a:rPr lang="en-GB" altLang="en-US" sz="2117" dirty="0" err="1"/>
              <a:t>stade</a:t>
            </a:r>
            <a:r>
              <a:rPr lang="en-GB" altLang="en-US" sz="2117" dirty="0"/>
              <a:t> = 185 meters</a:t>
            </a:r>
          </a:p>
          <a:p>
            <a:pPr marL="910588" lvl="1" indent="-339370">
              <a:buSzPct val="45000"/>
              <a:buFont typeface="Wingdings" pitchFamily="2" charset="2"/>
              <a:buChar char="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2117" dirty="0"/>
              <a:t>Figure from Wired Magazine, a bit different in text</a:t>
            </a:r>
          </a:p>
          <a:p>
            <a:pPr marL="910588" lvl="1" indent="-339370">
              <a:buSzPct val="45000"/>
              <a:buFont typeface="Wingdings" pitchFamily="2" charset="2"/>
              <a:buChar char="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2117" dirty="0"/>
              <a:t>Theta is about 7 degrees</a:t>
            </a:r>
          </a:p>
          <a:p>
            <a:pPr marL="910588" lvl="1" indent="-339370">
              <a:buSzPct val="45000"/>
              <a:buFont typeface="Wingdings" pitchFamily="2" charset="2"/>
              <a:buChar char="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2117" dirty="0"/>
              <a:t>Answer is the circumference is  46,000 km</a:t>
            </a:r>
          </a:p>
          <a:p>
            <a:pPr marL="910588" lvl="1" indent="-339370">
              <a:buSzPct val="45000"/>
              <a:buFont typeface="Wingdings" pitchFamily="2" charset="2"/>
              <a:buChar char=""/>
              <a:tabLst>
                <a:tab pos="453614" algn="l"/>
                <a:tab pos="574578" algn="l"/>
                <a:tab pos="1058432" algn="l"/>
                <a:tab pos="1542287" algn="l"/>
                <a:tab pos="2026142" algn="l"/>
                <a:tab pos="2509997" algn="l"/>
                <a:tab pos="2993851" algn="l"/>
                <a:tab pos="3477706" algn="l"/>
                <a:tab pos="3961561" algn="l"/>
                <a:tab pos="4445416" algn="l"/>
                <a:tab pos="4929270" algn="l"/>
                <a:tab pos="5413125" algn="l"/>
                <a:tab pos="5896980" algn="l"/>
                <a:tab pos="6380835" algn="l"/>
                <a:tab pos="6864689" algn="l"/>
                <a:tab pos="7348544" algn="l"/>
                <a:tab pos="7832399" algn="l"/>
                <a:tab pos="8316254" algn="l"/>
                <a:tab pos="8800108" algn="l"/>
                <a:tab pos="9283963" algn="l"/>
                <a:tab pos="9767818" algn="l"/>
              </a:tabLst>
            </a:pPr>
            <a:r>
              <a:rPr lang="en-GB" altLang="en-US" sz="2117" dirty="0"/>
              <a:t>Modern value closer to 40,000 km</a:t>
            </a:r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43DFF3A7-8E21-A849-83FB-D7A7E5AAF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11" y="287484"/>
            <a:ext cx="4182256" cy="627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379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6F187-EE5F-0C4D-81C9-9F814E69C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Hipparchus (190-120 BC)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ADFE6-F1A6-3042-8706-E4260C486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Catalog of star positions</a:t>
            </a:r>
          </a:p>
          <a:p>
            <a:pPr lvl="1"/>
            <a:r>
              <a:rPr lang="en-US" dirty="0">
                <a:hlinkClick r:id="rId2"/>
              </a:rPr>
              <a:t>Astrometric satellite </a:t>
            </a:r>
            <a:r>
              <a:rPr lang="en-US" dirty="0" err="1">
                <a:hlinkClick r:id="rId2"/>
              </a:rPr>
              <a:t>Hipparcos</a:t>
            </a:r>
            <a:r>
              <a:rPr lang="en-US" dirty="0">
                <a:hlinkClick r:id="rId2"/>
              </a:rPr>
              <a:t> </a:t>
            </a:r>
            <a:r>
              <a:rPr lang="en-US" dirty="0"/>
              <a:t>named after him.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Magnitude system</a:t>
            </a:r>
            <a:endParaRPr lang="en-US" dirty="0"/>
          </a:p>
          <a:p>
            <a:pPr lvl="1"/>
            <a:r>
              <a:rPr lang="en-US" dirty="0"/>
              <a:t>Six point system originally, based on visual estimation</a:t>
            </a:r>
          </a:p>
          <a:p>
            <a:pPr lvl="1"/>
            <a:r>
              <a:rPr lang="en-US" dirty="0"/>
              <a:t>Quantified today as one magnitude difference is a factor of 2.512 in brightness (fifth root of 100)</a:t>
            </a:r>
          </a:p>
          <a:p>
            <a:pPr lvl="1"/>
            <a:r>
              <a:rPr lang="en-US" dirty="0"/>
              <a:t>Will use extensively in ASTR 2320, less so in ASTR 2310</a:t>
            </a:r>
          </a:p>
        </p:txBody>
      </p:sp>
    </p:spTree>
    <p:extLst>
      <p:ext uri="{BB962C8B-B14F-4D97-AF65-F5344CB8AC3E}">
        <p14:creationId xmlns:p14="http://schemas.microsoft.com/office/powerpoint/2010/main" val="366767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Some early Greek failures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713906" y="1000501"/>
            <a:ext cx="107641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Aristotle</a:t>
            </a:r>
          </a:p>
          <a:p>
            <a:pPr marL="885825" lvl="1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No </a:t>
            </a:r>
            <a:r>
              <a:rPr lang="en-GB" altLang="en-US" sz="2800" u="sng" dirty="0"/>
              <a:t>parallax</a:t>
            </a:r>
            <a:r>
              <a:rPr lang="en-GB" altLang="en-US" sz="2800" dirty="0"/>
              <a:t>, so Earth must be stationary (technology matters!)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75D004-3BFF-7342-9722-075C8AB46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778" y="2158794"/>
            <a:ext cx="7679783" cy="412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08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Some early Greek “failures”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989350"/>
            <a:ext cx="107641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Ptolemy</a:t>
            </a:r>
          </a:p>
          <a:p>
            <a:pPr marL="885825" lvl="1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Conceptually flawed based on a stationary Earth, but quantitatively predictive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6BCF3B7-55EC-794E-9C1F-BEAAB6B6C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3" y="2461041"/>
            <a:ext cx="3928945" cy="359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8F77BEC-16B0-8046-9069-A1675D2B8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16" y="2095207"/>
            <a:ext cx="4811904" cy="437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038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Copernican Revolution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989350"/>
            <a:ext cx="1076418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323850" algn="ctr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Copernicus – Heliocentric with circular orbits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BD8A7B6C-EFDD-AD4A-A9A2-553260D36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567" y="1558944"/>
            <a:ext cx="5204866" cy="497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011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B592CCAF-EFB5-434F-8299-AA830689F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510" y="327339"/>
            <a:ext cx="4206753" cy="607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561" y="450421"/>
            <a:ext cx="10515600" cy="1325563"/>
          </a:xfrm>
        </p:spPr>
        <p:txBody>
          <a:bodyPr/>
          <a:lstStyle/>
          <a:p>
            <a:r>
              <a:rPr lang="en-US" dirty="0"/>
              <a:t>Retrograde Motion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505EDAD-CAD1-934F-BF11-EAC6AE918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49393"/>
            <a:ext cx="4906112" cy="228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0D6A53-FEFE-694F-9E48-57099A6229C1}"/>
              </a:ext>
            </a:extLst>
          </p:cNvPr>
          <p:cNvSpPr txBox="1"/>
          <p:nvPr/>
        </p:nvSpPr>
        <p:spPr>
          <a:xfrm>
            <a:off x="838200" y="4583151"/>
            <a:ext cx="4906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 the course of subsequent nights, the general motion of Mars in the sky eastward reverses itself for a time relative to the background stars.</a:t>
            </a:r>
          </a:p>
        </p:txBody>
      </p:sp>
    </p:spTree>
    <p:extLst>
      <p:ext uri="{BB962C8B-B14F-4D97-AF65-F5344CB8AC3E}">
        <p14:creationId xmlns:p14="http://schemas.microsoft.com/office/powerpoint/2010/main" val="4146080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18121</TotalTime>
  <Words>785</Words>
  <Application>Microsoft Macintosh PowerPoint</Application>
  <PresentationFormat>Widescreen</PresentationFormat>
  <Paragraphs>130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 Unicode MS</vt:lpstr>
      <vt:lpstr>Arial</vt:lpstr>
      <vt:lpstr>Calibri</vt:lpstr>
      <vt:lpstr>Calibri Light</vt:lpstr>
      <vt:lpstr>Times New Roman</vt:lpstr>
      <vt:lpstr>Wingdings</vt:lpstr>
      <vt:lpstr>Office Theme</vt:lpstr>
      <vt:lpstr>ASTR 2310  General Astronomy I</vt:lpstr>
      <vt:lpstr>Early Greek successes (Aristotle 384-322 BC)</vt:lpstr>
      <vt:lpstr>Some early Greek successes</vt:lpstr>
      <vt:lpstr>Some early Greek successes</vt:lpstr>
      <vt:lpstr>Hipparchus (190-120 BC)</vt:lpstr>
      <vt:lpstr>Some early Greek failures</vt:lpstr>
      <vt:lpstr>Some early Greek “failures”</vt:lpstr>
      <vt:lpstr>Copernican Revolution</vt:lpstr>
      <vt:lpstr>Retrograde Motion</vt:lpstr>
      <vt:lpstr>Some vocabulary…</vt:lpstr>
      <vt:lpstr>Synodic (time between conjunctions)  vs. sidereal periods</vt:lpstr>
      <vt:lpstr>Synodic (time between conjunctions)  vs. sidereal periods</vt:lpstr>
      <vt:lpstr>The AU and relative orbital sizes</vt:lpstr>
      <vt:lpstr>The AU and relative orbital sizes</vt:lpstr>
      <vt:lpstr>PowerPoint Presentation</vt:lpstr>
      <vt:lpstr>Copernican Revolution: Galileo</vt:lpstr>
      <vt:lpstr>Copernican Revolution: Galileo</vt:lpstr>
      <vt:lpstr>Copernican Revolution</vt:lpstr>
      <vt:lpstr>Copernican Revolution</vt:lpstr>
      <vt:lpstr>Copernican Revolution</vt:lpstr>
      <vt:lpstr>Application of Kepler’s 3rd Law</vt:lpstr>
      <vt:lpstr>Rotation of the Earth</vt:lpstr>
      <vt:lpstr>Revolution of Earth (around the Sun)</vt:lpstr>
      <vt:lpstr>Revolution of Earth (around the Sun)</vt:lpstr>
      <vt:lpstr>Revolution of the Earth (around the Sun)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 2320  General Astronomy II</dc:title>
  <dc:creator>Microsoft Office User</dc:creator>
  <cp:lastModifiedBy>Michael S. Brotherton</cp:lastModifiedBy>
  <cp:revision>132</cp:revision>
  <dcterms:created xsi:type="dcterms:W3CDTF">2019-04-06T11:23:24Z</dcterms:created>
  <dcterms:modified xsi:type="dcterms:W3CDTF">2024-01-22T01:56:29Z</dcterms:modified>
</cp:coreProperties>
</file>