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85" r:id="rId3"/>
    <p:sldId id="386" r:id="rId4"/>
    <p:sldId id="387" r:id="rId5"/>
    <p:sldId id="388" r:id="rId6"/>
    <p:sldId id="389" r:id="rId7"/>
    <p:sldId id="390" r:id="rId8"/>
    <p:sldId id="391" r:id="rId9"/>
    <p:sldId id="392" r:id="rId10"/>
    <p:sldId id="393" r:id="rId11"/>
    <p:sldId id="394" r:id="rId12"/>
    <p:sldId id="395" r:id="rId13"/>
    <p:sldId id="396" r:id="rId14"/>
    <p:sldId id="397" r:id="rId15"/>
    <p:sldId id="401" r:id="rId16"/>
    <p:sldId id="398" r:id="rId17"/>
    <p:sldId id="399" r:id="rId18"/>
    <p:sldId id="400" r:id="rId19"/>
    <p:sldId id="402" r:id="rId20"/>
    <p:sldId id="403" r:id="rId21"/>
    <p:sldId id="404" r:id="rId22"/>
    <p:sldId id="405" r:id="rId23"/>
    <p:sldId id="406" r:id="rId24"/>
    <p:sldId id="407" r:id="rId25"/>
    <p:sldId id="40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0"/>
    <p:restoredTop sz="94643"/>
  </p:normalViewPr>
  <p:slideViewPr>
    <p:cSldViewPr snapToGrid="0" snapToObjects="1">
      <p:cViewPr varScale="1">
        <p:scale>
          <a:sx n="93" d="100"/>
          <a:sy n="93" d="100"/>
        </p:scale>
        <p:origin x="20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2E0CF-981D-D94E-AC76-20DA332E29C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9F0F6-C826-584F-B656-BAE1C0A06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3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0C38-1A25-724A-A53E-80629D222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17B7B-2815-7A4C-BE17-D686F5B04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90231-733C-044A-BF6C-D3EB9B05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D78B6-972D-A147-84C9-57465313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3E6B2-F7C3-7E46-8AE7-BDAD36F5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1908-426C-6446-8100-0BA337A2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09888-B9D5-774F-B599-E9B0E4807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4F4E7-78E2-9349-8EC4-D6E4C651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2D3FF-75F1-D84F-9586-5BD0AA811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29B4A-3FA0-B04F-9BA9-6836F198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2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5472A4-6DF6-0840-8740-3ECF010BE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41A63-5490-A841-8B21-D3AE983E2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A0E7B-16A9-F94F-85C2-4412DA40C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16A3D-3A30-4148-BE31-32CBAE6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89C6E-FCFA-EA43-83D8-030CA604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0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62F0-7355-AC4B-9B53-D598D16B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89ED4-DE70-C24C-9172-73277DCAD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4B79-0E62-A14F-83C2-9DE22893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BDBE-4BF5-0543-91B2-EB6A6287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F8860-E25F-D347-A9F1-4DF75A68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2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AC99-4881-3E41-BD42-D46EA7A8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29C3D-B3D3-5241-8219-3A57960DE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2DB3A-9650-2F47-B093-83DC8D99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88F60-21C3-A542-B3E6-7FFA74D6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624F-FB92-AD4E-AD62-664CE5EF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5DFC-0681-5D45-A45B-1FD6980B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2ABD-6ED5-5246-A6FC-ABA024B92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4542B-E058-D044-BF64-F343F3E47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5A3CA-2A99-804F-89CA-7B52A32C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5F816-5631-8B40-A1E7-CC00BAAE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55544-B3DC-794E-9A8C-C7F617A3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5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CB2C-C632-4C4A-89CA-80DFE07A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D7A13-AABA-D243-94B5-260B87F86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9984-104C-8944-8F10-01F276D02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02B5F-DFCB-6C47-996C-18FC9962B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CBB05-DC86-D04D-8B16-6B31EA38C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A5D41-F27F-0146-89A8-078CFE23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650A8-F929-7943-AA7E-D9A50BA9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58B67-D719-CE44-8DFE-08D33141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6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131B-2B5A-7A47-A3C4-614CB8C9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22C5C-431F-994F-A258-1B6F984B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D0DB4-5A1C-904D-9527-B4D03445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F4D77-541D-EC4C-98E0-47C2C324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3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4EE43-9E3A-D743-852E-EA074C0A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98922-DCAA-D447-8DD7-05639AF14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94263-D04C-6749-A666-9B1C004D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1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A398B-A67D-D740-ABB1-450290BB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C652C-933D-074C-BAC5-F13B5321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234CD-1A3B-8248-8DB1-147DC67C4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A7939-4BA1-654D-B3AC-F79DBD70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5493F-9478-2F48-BF11-238AB428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3E500-5DEF-AF4A-A9B1-E99A88CF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44FC-E835-684A-A907-EFB0B436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4394B-921A-7045-9761-3DBB74671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6B95F-F2A6-2541-8C77-41A51B2F5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765E7-8089-8745-BB75-8C4D0BA9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19C68-BC06-B446-94CB-2AD4BE50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2EF2C-3060-944E-B34D-E1EE00D5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FD8C9-3532-1047-A444-D25C8636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1DE2-8A57-8E45-8FD2-7774DDA88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5A01D-9D98-0F4B-844E-595A1FF43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E95E-A2B1-3D46-9D6B-4D7F2E3229F8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AB5C9-D8FB-E345-8E90-6D3D722B5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4B95-218E-564B-9B26-0EB27C5A5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9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tdRJ2Kq8-k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5BA5-0802-2D4F-9032-84011D1518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2310 </a:t>
            </a:r>
            <a:br>
              <a:rPr lang="en-US" dirty="0"/>
            </a:br>
            <a:r>
              <a:rPr lang="en-US" dirty="0"/>
              <a:t>General Astronomy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8EFC3-643F-214A-BA99-9B8DCE37D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895744"/>
          </a:xfrm>
        </p:spPr>
        <p:txBody>
          <a:bodyPr>
            <a:normAutofit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 err="1"/>
              <a:t>Ryden</a:t>
            </a:r>
            <a:r>
              <a:rPr lang="en-US" dirty="0"/>
              <a:t> &amp; Peterson Chapter 6: Astronomical Detection of Light </a:t>
            </a:r>
          </a:p>
          <a:p>
            <a:r>
              <a:rPr lang="en-US" dirty="0"/>
              <a:t>The Telescope as a Camera, Refracting and Reflecting, Quality of Images</a:t>
            </a:r>
          </a:p>
          <a:p>
            <a:r>
              <a:rPr lang="en-US" dirty="0"/>
              <a:t>Instruments and Detectors, Observations and Photon Counting</a:t>
            </a:r>
          </a:p>
          <a:p>
            <a:r>
              <a:rPr lang="en-US" dirty="0"/>
              <a:t>Observations at Other Wavelengths, Modern Telescopes </a:t>
            </a:r>
          </a:p>
        </p:txBody>
      </p:sp>
    </p:spTree>
    <p:extLst>
      <p:ext uri="{BB962C8B-B14F-4D97-AF65-F5344CB8AC3E}">
        <p14:creationId xmlns:p14="http://schemas.microsoft.com/office/powerpoint/2010/main" val="334279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27555D-E5FC-4941-A0F0-4CBE22B0F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547" y="131209"/>
            <a:ext cx="6985165" cy="3930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09"/>
            <a:ext cx="10515600" cy="1325563"/>
          </a:xfrm>
        </p:spPr>
        <p:txBody>
          <a:bodyPr/>
          <a:lstStyle/>
          <a:p>
            <a:r>
              <a:rPr lang="en-US" dirty="0"/>
              <a:t>Example: The Human Eye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32B153-7261-4947-8C38-9F0FFF254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772"/>
            <a:ext cx="5435009" cy="4783153"/>
          </a:xfrm>
        </p:spPr>
        <p:txBody>
          <a:bodyPr/>
          <a:lstStyle/>
          <a:p>
            <a:r>
              <a:rPr lang="en-US" dirty="0"/>
              <a:t>The human eye:</a:t>
            </a:r>
          </a:p>
          <a:p>
            <a:endParaRPr lang="en-US" dirty="0"/>
          </a:p>
          <a:p>
            <a:r>
              <a:rPr lang="en-US" dirty="0"/>
              <a:t>Focal ratio f=F/D, where D is the diameter of the lens</a:t>
            </a:r>
          </a:p>
          <a:p>
            <a:endParaRPr lang="en-US" dirty="0"/>
          </a:p>
          <a:p>
            <a:r>
              <a:rPr lang="en-US" dirty="0"/>
              <a:t>Bright surroundings, f/8</a:t>
            </a:r>
          </a:p>
          <a:p>
            <a:endParaRPr lang="en-US" dirty="0"/>
          </a:p>
          <a:p>
            <a:r>
              <a:rPr lang="en-US" dirty="0"/>
              <a:t>In the dark, f/2</a:t>
            </a:r>
          </a:p>
        </p:txBody>
      </p:sp>
    </p:spTree>
    <p:extLst>
      <p:ext uri="{BB962C8B-B14F-4D97-AF65-F5344CB8AC3E}">
        <p14:creationId xmlns:p14="http://schemas.microsoft.com/office/powerpoint/2010/main" val="3285193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9E6C1-B263-2545-9FAB-298B50024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Diffraction Limited Image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D8B5F-52BF-F741-AD53-314265CF3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1352" cy="4351338"/>
          </a:xfrm>
        </p:spPr>
        <p:txBody>
          <a:bodyPr/>
          <a:lstStyle/>
          <a:p>
            <a:r>
              <a:rPr lang="en-US" dirty="0"/>
              <a:t>The “Airy disk” is the  bright central region of the ringed pattern from a point source through a circular aperture.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05883-F2F1-F645-8BC0-E4231809C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171" y="1336528"/>
            <a:ext cx="5047486" cy="3299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AB4A1B-CB8D-EE4F-9EA6-55850FD16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57" y="3523106"/>
            <a:ext cx="3338070" cy="1112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BE6685-B8A5-394B-B650-CD6BB4040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057" y="4794399"/>
            <a:ext cx="8280998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37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73D79-4ECC-AF45-ABF8-5B0DEB30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098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Astronomical Seeing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30E30-874A-914B-936D-C59DD3BB5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A55AE-3C42-DF48-A21C-C527487CB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747" y="1145077"/>
            <a:ext cx="8778506" cy="553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2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3DDC8-AA58-AD49-9EAA-DE214C6B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Refracting Telescopes (lenses)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E699B-C840-7645-A306-E9E3956BC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29E2D-E30E-A949-8F8B-09E7901E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349" y="1690688"/>
            <a:ext cx="9381451" cy="46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86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2DDC-808B-924B-A383-911E0F352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Lick 36” Refractor (1888)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415DC-C89A-EB4C-9C41-B544D178D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5" y="1690688"/>
            <a:ext cx="6245141" cy="4351338"/>
          </a:xfrm>
        </p:spPr>
        <p:txBody>
          <a:bodyPr/>
          <a:lstStyle/>
          <a:p>
            <a:r>
              <a:rPr lang="en-US" dirty="0"/>
              <a:t>Hard to build lenses (f/19) much bigger!</a:t>
            </a:r>
          </a:p>
          <a:p>
            <a:r>
              <a:rPr lang="en-US" dirty="0"/>
              <a:t>First Mountaintop Telescope</a:t>
            </a:r>
          </a:p>
          <a:p>
            <a:r>
              <a:rPr lang="en-US" dirty="0"/>
              <a:t>Nice to look through for your guests at a wedding reception.</a:t>
            </a:r>
          </a:p>
          <a:p>
            <a:r>
              <a:rPr lang="en-US" dirty="0"/>
              <a:t>"Here lies the body of James Lick".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BE2CC-1BFF-1444-9BC9-0AF51C9EB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41" y="0"/>
            <a:ext cx="457497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0A17A4-4297-4E43-A95A-A925B2E8D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609" y="4213513"/>
            <a:ext cx="2700481" cy="23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18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F038-5468-0149-AE7A-4D14516A7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Amazing History of the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7F3D1-CCE9-E541-AC7A-3B9C5AF8E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Nice video</a:t>
            </a:r>
            <a:r>
              <a:rPr lang="en-US" dirty="0"/>
              <a:t> (12 minutes) about historical telescope development through the nineteenth century.  Pretty cool stuff!  Watch outside of class, please.</a:t>
            </a:r>
          </a:p>
        </p:txBody>
      </p:sp>
    </p:spTree>
    <p:extLst>
      <p:ext uri="{BB962C8B-B14F-4D97-AF65-F5344CB8AC3E}">
        <p14:creationId xmlns:p14="http://schemas.microsoft.com/office/powerpoint/2010/main" val="14525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69442-1857-EB45-82F4-C236FC13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Reflecting Telescopes (mirrors, now standard)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402CB-980E-BB4F-BC49-53EA0931D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026F8-D3A4-3D4B-AB1C-96AD3C5D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23" y="1337955"/>
            <a:ext cx="10772553" cy="48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35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60E9-2339-2644-BC67-3E25D47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54" y="254288"/>
            <a:ext cx="1766455" cy="2793712"/>
          </a:xfrm>
        </p:spPr>
        <p:txBody>
          <a:bodyPr/>
          <a:lstStyle/>
          <a:p>
            <a:r>
              <a:rPr lang="en-US" dirty="0"/>
              <a:t>WIRO 2.3-m</a:t>
            </a:r>
            <a:br>
              <a:rPr lang="en-US" dirty="0"/>
            </a:br>
            <a:r>
              <a:rPr lang="en-US" dirty="0"/>
              <a:t>(1977)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4AA469-D118-3745-A16F-2F220DDB5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4370" y="254288"/>
            <a:ext cx="4801229" cy="63883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414E1A-308F-8D48-AD55-054DBFFC2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562" y="254288"/>
            <a:ext cx="4793674" cy="639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24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9FB9F-C009-564F-A522-1CAC70751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766906"/>
            <a:ext cx="3341253" cy="1879311"/>
          </a:xfrm>
        </p:spPr>
        <p:txBody>
          <a:bodyPr>
            <a:normAutofit fontScale="90000"/>
          </a:bodyPr>
          <a:lstStyle/>
          <a:p>
            <a:r>
              <a:rPr lang="en-US" dirty="0"/>
              <a:t>Reflectors: some optical configurations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05D22-48B2-7F49-8D60-C0C32A962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762" y="365124"/>
            <a:ext cx="6814129" cy="63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48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F5DDE-BE24-7F49-8DAF-6D1552E3E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Spherical aberration: different annuli of lens or mirror have different focal lengths, therefore not one clean focal plane.</a:t>
            </a:r>
          </a:p>
          <a:p>
            <a:r>
              <a:rPr lang="en-US" dirty="0"/>
              <a:t>Coma: Light rays near edge of lens/mirror come to a focus at a larger distance than those near the center (seen in off-axis images from parabolic mirrors).</a:t>
            </a:r>
          </a:p>
          <a:p>
            <a:r>
              <a:rPr lang="en-US" dirty="0"/>
              <a:t>Astigmatism: Happens when radius of curvature differs along different axes.</a:t>
            </a:r>
          </a:p>
          <a:p>
            <a:r>
              <a:rPr lang="en-US" dirty="0"/>
              <a:t>Curvature of field: Detectors usually flat, but real focal surface is not a plane, but curved, in practice.</a:t>
            </a:r>
          </a:p>
          <a:p>
            <a:r>
              <a:rPr lang="en-US" dirty="0"/>
              <a:t>Distortion: pincushion (positive), barrel (negative).</a:t>
            </a:r>
          </a:p>
        </p:txBody>
      </p:sp>
    </p:spTree>
    <p:extLst>
      <p:ext uri="{BB962C8B-B14F-4D97-AF65-F5344CB8AC3E}">
        <p14:creationId xmlns:p14="http://schemas.microsoft.com/office/powerpoint/2010/main" val="4093111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A02C1-E4B0-424B-9F47-8193A6A7E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Camera Obscura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A4975-B10F-7646-A33A-E1F0E6EE6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41596-41F8-154B-B747-37F0D6E10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08" y="1690688"/>
            <a:ext cx="11404868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38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8AABF3-2827-3A4B-A03F-3FFB315EC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295" y="1690687"/>
            <a:ext cx="10079469" cy="464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79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10AE0-B2F0-6A41-97F4-1C216AFBD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1FEAB7-E7F0-2F4C-912D-9E8321B7A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576" y="1437409"/>
            <a:ext cx="5358823" cy="519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55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10AE0-B2F0-6A41-97F4-1C216AFBD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6311F-30F3-3248-B9F0-E92CD9A6D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118" y="1382785"/>
            <a:ext cx="3927763" cy="523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56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10AE0-B2F0-6A41-97F4-1C216AFBD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9532E-BDCB-0C4E-9E72-46C09ACBE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807" y="1330469"/>
            <a:ext cx="7205519" cy="506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75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10AE0-B2F0-6A41-97F4-1C216AFBD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9405B-40EC-0D48-B5A0-04799CE59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57197"/>
            <a:ext cx="10515600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27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FBFB-C662-CB4E-8EA7-86F32A1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Point Spread Function or PSF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D9CF20-F9BE-EA4E-87C9-591D72CDA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5164" y="1524433"/>
            <a:ext cx="6060812" cy="382963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FAD8BD-6377-8F47-884B-62419DF19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82" y="1524433"/>
            <a:ext cx="5493328" cy="38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41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A02C1-E4B0-424B-9F47-8193A6A7E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16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Pinhole Camera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2CB87-760A-4142-AE71-6565DDE82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396" y="1082762"/>
            <a:ext cx="5779077" cy="53435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A4975-B10F-7646-A33A-E1F0E6EE6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395"/>
            <a:ext cx="5307419" cy="4351338"/>
          </a:xfrm>
        </p:spPr>
        <p:txBody>
          <a:bodyPr/>
          <a:lstStyle/>
          <a:p>
            <a:r>
              <a:rPr lang="en-US" dirty="0"/>
              <a:t>Image is inverted.</a:t>
            </a:r>
          </a:p>
          <a:p>
            <a:r>
              <a:rPr lang="en-US" dirty="0"/>
              <a:t>Focal length F is length of box</a:t>
            </a:r>
          </a:p>
          <a:p>
            <a:r>
              <a:rPr lang="en-US" dirty="0"/>
              <a:t>Exposure time can be long since pinhole is small</a:t>
            </a:r>
          </a:p>
          <a:p>
            <a:r>
              <a:rPr lang="en-US" dirty="0"/>
              <a:t>Exposure time proportional to area of image, or F squared.</a:t>
            </a:r>
          </a:p>
          <a:p>
            <a:r>
              <a:rPr lang="en-US" dirty="0"/>
              <a:t>Terminology: a short focal length is therefore “fast” and a long one “slow”</a:t>
            </a:r>
          </a:p>
        </p:txBody>
      </p:sp>
    </p:spTree>
    <p:extLst>
      <p:ext uri="{BB962C8B-B14F-4D97-AF65-F5344CB8AC3E}">
        <p14:creationId xmlns:p14="http://schemas.microsoft.com/office/powerpoint/2010/main" val="3535722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0C537-462D-034A-9084-D81EAE7D1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60A19-0C2E-5643-8132-BDB07AEC3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238" y="1451728"/>
            <a:ext cx="8673523" cy="509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3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0C537-462D-034A-9084-D81EAE7D1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810"/>
            <a:ext cx="4025014" cy="4783153"/>
          </a:xfrm>
        </p:spPr>
        <p:txBody>
          <a:bodyPr/>
          <a:lstStyle/>
          <a:p>
            <a:r>
              <a:rPr lang="en-US" dirty="0"/>
              <a:t>Lens is transparent with a refractive index different from air (or surrounding medium).</a:t>
            </a:r>
          </a:p>
          <a:p>
            <a:r>
              <a:rPr lang="en-US" dirty="0"/>
              <a:t>Refractive index n=c/</a:t>
            </a:r>
            <a:r>
              <a:rPr lang="en-US" dirty="0" err="1"/>
              <a:t>v</a:t>
            </a:r>
            <a:r>
              <a:rPr lang="en-US" baseline="-25000" dirty="0" err="1"/>
              <a:t>m</a:t>
            </a:r>
            <a:r>
              <a:rPr lang="en-US" dirty="0"/>
              <a:t>, where </a:t>
            </a:r>
            <a:r>
              <a:rPr lang="en-US" dirty="0" err="1"/>
              <a:t>v</a:t>
            </a:r>
            <a:r>
              <a:rPr lang="en-US" baseline="-25000" dirty="0" err="1"/>
              <a:t>m</a:t>
            </a:r>
            <a:r>
              <a:rPr lang="en-US" dirty="0"/>
              <a:t> is the speed of light in the material and c is in a vacuum.</a:t>
            </a:r>
          </a:p>
          <a:p>
            <a:r>
              <a:rPr lang="en-US" dirty="0"/>
              <a:t>Glass is usually around n=1.5.</a:t>
            </a:r>
          </a:p>
          <a:p>
            <a:r>
              <a:rPr lang="en-US" dirty="0"/>
              <a:t>Air, n=1.0003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93A36-9BE3-AC42-B2C6-54FFB2E5F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214" y="1393810"/>
            <a:ext cx="7130312" cy="481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Snell’s Law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2AE006-3123-7B47-B9DD-8A769E952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4B6C1C-41E9-774F-88E6-AA63049B4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98" y="365125"/>
            <a:ext cx="11388290" cy="640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54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f-number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0C537-462D-034A-9084-D81EAE7D1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772"/>
            <a:ext cx="10793819" cy="4783153"/>
          </a:xfrm>
        </p:spPr>
        <p:txBody>
          <a:bodyPr/>
          <a:lstStyle/>
          <a:p>
            <a:r>
              <a:rPr lang="en-US" dirty="0"/>
              <a:t>Focal length F depends on shape of lens and its refractive index.</a:t>
            </a:r>
          </a:p>
          <a:p>
            <a:endParaRPr lang="en-US" dirty="0"/>
          </a:p>
          <a:p>
            <a:r>
              <a:rPr lang="en-US" dirty="0"/>
              <a:t>Focal ratio f=F/D, where D is diameter of the lens</a:t>
            </a:r>
          </a:p>
          <a:p>
            <a:endParaRPr lang="en-US" dirty="0"/>
          </a:p>
          <a:p>
            <a:r>
              <a:rPr lang="en-US" dirty="0"/>
              <a:t>An f/8 lens has F/D=8.</a:t>
            </a:r>
          </a:p>
          <a:p>
            <a:endParaRPr lang="en-US" dirty="0"/>
          </a:p>
          <a:p>
            <a:r>
              <a:rPr lang="en-US" dirty="0"/>
              <a:t>This basically tells you how “fast” light rays converge.</a:t>
            </a:r>
          </a:p>
          <a:p>
            <a:endParaRPr lang="en-US" dirty="0"/>
          </a:p>
          <a:p>
            <a:r>
              <a:rPr lang="en-US" dirty="0"/>
              <a:t>Can also use f-numbers when discussing mirrors, which we will get to. </a:t>
            </a:r>
          </a:p>
        </p:txBody>
      </p:sp>
    </p:spTree>
    <p:extLst>
      <p:ext uri="{BB962C8B-B14F-4D97-AF65-F5344CB8AC3E}">
        <p14:creationId xmlns:p14="http://schemas.microsoft.com/office/powerpoint/2010/main" val="3005647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Plate Scale: relating image size to angle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9C1A9-BC49-FF46-9679-66276652C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69" y="1286651"/>
            <a:ext cx="11465861" cy="51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80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Plate Scale: relating image size to angle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9B0AF-B42C-A248-B076-D780C0063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08" y="3317118"/>
            <a:ext cx="11783192" cy="1355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3B90E5-E0E5-F644-AEA8-B3E543D20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552" y="1336207"/>
            <a:ext cx="8392896" cy="97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07209-AAD9-1D48-9AE5-0482264F2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416" y="2161643"/>
            <a:ext cx="3715189" cy="1300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0C2DD0-462F-CD46-BB26-88A8342E0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436" y="4672706"/>
            <a:ext cx="6076916" cy="143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44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26743</TotalTime>
  <Words>546</Words>
  <Application>Microsoft Macintosh PowerPoint</Application>
  <PresentationFormat>Widescreen</PresentationFormat>
  <Paragraphs>66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ASTR 2310  General Astronomy I</vt:lpstr>
      <vt:lpstr>Camera Obscura</vt:lpstr>
      <vt:lpstr>Pinhole Camera</vt:lpstr>
      <vt:lpstr>Lenses</vt:lpstr>
      <vt:lpstr>Lenses</vt:lpstr>
      <vt:lpstr>Snell’s Law</vt:lpstr>
      <vt:lpstr>f-number</vt:lpstr>
      <vt:lpstr>Plate Scale: relating image size to angle</vt:lpstr>
      <vt:lpstr>Plate Scale: relating image size to angle</vt:lpstr>
      <vt:lpstr>Example: The Human Eye</vt:lpstr>
      <vt:lpstr>Diffraction Limited Image Resolution</vt:lpstr>
      <vt:lpstr>Astronomical Seeing</vt:lpstr>
      <vt:lpstr>Refracting Telescopes (lenses)</vt:lpstr>
      <vt:lpstr>Lick 36” Refractor (1888)</vt:lpstr>
      <vt:lpstr>Amazing History of the Telescope</vt:lpstr>
      <vt:lpstr>Reflecting Telescopes (mirrors, now standard)</vt:lpstr>
      <vt:lpstr>WIRO 2.3-m (1977)</vt:lpstr>
      <vt:lpstr>Reflectors: some optical configurations </vt:lpstr>
      <vt:lpstr>Image Quality Issues with Optical Systems</vt:lpstr>
      <vt:lpstr>Image Quality Issues with Optical Systems</vt:lpstr>
      <vt:lpstr>Image Quality Issues with Optical Systems</vt:lpstr>
      <vt:lpstr>Image Quality Issues with Optical Systems</vt:lpstr>
      <vt:lpstr>Image Quality Issues with Optical Systems</vt:lpstr>
      <vt:lpstr>Image Quality Issues with Optical Systems</vt:lpstr>
      <vt:lpstr>Point Spread Function or PSF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164</cp:revision>
  <dcterms:created xsi:type="dcterms:W3CDTF">2019-04-06T11:23:24Z</dcterms:created>
  <dcterms:modified xsi:type="dcterms:W3CDTF">2022-03-22T09:19:43Z</dcterms:modified>
</cp:coreProperties>
</file>