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401" r:id="rId3"/>
    <p:sldId id="388" r:id="rId4"/>
    <p:sldId id="389" r:id="rId5"/>
    <p:sldId id="390" r:id="rId6"/>
    <p:sldId id="395" r:id="rId7"/>
    <p:sldId id="396" r:id="rId8"/>
    <p:sldId id="397" r:id="rId9"/>
    <p:sldId id="398" r:id="rId10"/>
    <p:sldId id="399" r:id="rId11"/>
    <p:sldId id="400" r:id="rId12"/>
    <p:sldId id="402" r:id="rId13"/>
    <p:sldId id="404" r:id="rId14"/>
    <p:sldId id="405" r:id="rId15"/>
    <p:sldId id="406" r:id="rId16"/>
    <p:sldId id="407" r:id="rId17"/>
    <p:sldId id="403" r:id="rId18"/>
    <p:sldId id="408" r:id="rId19"/>
    <p:sldId id="410" r:id="rId20"/>
    <p:sldId id="412" r:id="rId21"/>
    <p:sldId id="411" r:id="rId22"/>
    <p:sldId id="391" r:id="rId23"/>
    <p:sldId id="413" r:id="rId24"/>
    <p:sldId id="415" r:id="rId25"/>
    <p:sldId id="414" r:id="rId26"/>
    <p:sldId id="416" r:id="rId27"/>
    <p:sldId id="419" r:id="rId28"/>
    <p:sldId id="418" r:id="rId29"/>
    <p:sldId id="420" r:id="rId30"/>
    <p:sldId id="264" r:id="rId31"/>
    <p:sldId id="263" r:id="rId32"/>
    <p:sldId id="265" r:id="rId33"/>
    <p:sldId id="267" r:id="rId34"/>
    <p:sldId id="269" r:id="rId35"/>
    <p:sldId id="259" r:id="rId36"/>
    <p:sldId id="270" r:id="rId37"/>
    <p:sldId id="260" r:id="rId38"/>
    <p:sldId id="272" r:id="rId39"/>
    <p:sldId id="268" r:id="rId40"/>
    <p:sldId id="271" r:id="rId41"/>
    <p:sldId id="274" r:id="rId42"/>
    <p:sldId id="275" r:id="rId43"/>
    <p:sldId id="27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72"/>
    <p:restoredTop sz="94643"/>
  </p:normalViewPr>
  <p:slideViewPr>
    <p:cSldViewPr snapToGrid="0" snapToObjects="1">
      <p:cViewPr varScale="1">
        <p:scale>
          <a:sx n="89" d="100"/>
          <a:sy n="89" d="100"/>
        </p:scale>
        <p:origin x="192" y="10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72E0CF-981D-D94E-AC76-20DA332E29C8}" type="datetimeFigureOut">
              <a:rPr lang="en-US" smtClean="0"/>
              <a:t>2/13/22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9F0F6-C826-584F-B656-BAE1C0A06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31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59F6F3C0-5403-AF46-A007-BE09E2ABDD7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E056DAA-AC9B-834A-A9DC-5A2B9B8E8295}" type="slidenum">
              <a:rPr lang="en-GB" altLang="en-US"/>
              <a:pPr/>
              <a:t>30</a:t>
            </a:fld>
            <a:endParaRPr lang="en-GB" altLang="en-US"/>
          </a:p>
        </p:txBody>
      </p:sp>
      <p:sp>
        <p:nvSpPr>
          <p:cNvPr id="24577" name="Text Box 1">
            <a:extLst>
              <a:ext uri="{FF2B5EF4-FFF2-40B4-BE49-F238E27FC236}">
                <a16:creationId xmlns:a16="http://schemas.microsoft.com/office/drawing/2014/main" id="{14CD1CE9-1F38-7649-B233-00FFB8508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78" name="Text Box 2">
            <a:extLst>
              <a:ext uri="{FF2B5EF4-FFF2-40B4-BE49-F238E27FC236}">
                <a16:creationId xmlns:a16="http://schemas.microsoft.com/office/drawing/2014/main" id="{2A7E88DB-EB64-874A-899E-083BC58B9312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0300" cy="45180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9079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59F6F3C0-5403-AF46-A007-BE09E2ABDD7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E056DAA-AC9B-834A-A9DC-5A2B9B8E8295}" type="slidenum">
              <a:rPr lang="en-GB" altLang="en-US"/>
              <a:pPr/>
              <a:t>39</a:t>
            </a:fld>
            <a:endParaRPr lang="en-GB" altLang="en-US"/>
          </a:p>
        </p:txBody>
      </p:sp>
      <p:sp>
        <p:nvSpPr>
          <p:cNvPr id="24577" name="Text Box 1">
            <a:extLst>
              <a:ext uri="{FF2B5EF4-FFF2-40B4-BE49-F238E27FC236}">
                <a16:creationId xmlns:a16="http://schemas.microsoft.com/office/drawing/2014/main" id="{14CD1CE9-1F38-7649-B233-00FFB8508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78" name="Text Box 2">
            <a:extLst>
              <a:ext uri="{FF2B5EF4-FFF2-40B4-BE49-F238E27FC236}">
                <a16:creationId xmlns:a16="http://schemas.microsoft.com/office/drawing/2014/main" id="{2A7E88DB-EB64-874A-899E-083BC58B9312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0300" cy="45180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32196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59F6F3C0-5403-AF46-A007-BE09E2ABDD7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E056DAA-AC9B-834A-A9DC-5A2B9B8E8295}" type="slidenum">
              <a:rPr lang="en-GB" altLang="en-US"/>
              <a:pPr/>
              <a:t>40</a:t>
            </a:fld>
            <a:endParaRPr lang="en-GB" altLang="en-US"/>
          </a:p>
        </p:txBody>
      </p:sp>
      <p:sp>
        <p:nvSpPr>
          <p:cNvPr id="24577" name="Text Box 1">
            <a:extLst>
              <a:ext uri="{FF2B5EF4-FFF2-40B4-BE49-F238E27FC236}">
                <a16:creationId xmlns:a16="http://schemas.microsoft.com/office/drawing/2014/main" id="{14CD1CE9-1F38-7649-B233-00FFB8508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78" name="Text Box 2">
            <a:extLst>
              <a:ext uri="{FF2B5EF4-FFF2-40B4-BE49-F238E27FC236}">
                <a16:creationId xmlns:a16="http://schemas.microsoft.com/office/drawing/2014/main" id="{2A7E88DB-EB64-874A-899E-083BC58B9312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0300" cy="45180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8811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F46AF5EF-4E2C-0941-94F7-8C2C7E21DD1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2579B8-6CD5-6C4E-B085-2462684412CE}" type="slidenum">
              <a:rPr lang="en-GB" altLang="en-US"/>
              <a:pPr/>
              <a:t>31</a:t>
            </a:fld>
            <a:endParaRPr lang="en-GB" altLang="en-US"/>
          </a:p>
        </p:txBody>
      </p:sp>
      <p:sp>
        <p:nvSpPr>
          <p:cNvPr id="23553" name="Text Box 1">
            <a:extLst>
              <a:ext uri="{FF2B5EF4-FFF2-40B4-BE49-F238E27FC236}">
                <a16:creationId xmlns:a16="http://schemas.microsoft.com/office/drawing/2014/main" id="{E2AC4FC6-2F74-D147-B132-A8B3FDA5F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4" name="Text Box 2">
            <a:extLst>
              <a:ext uri="{FF2B5EF4-FFF2-40B4-BE49-F238E27FC236}">
                <a16:creationId xmlns:a16="http://schemas.microsoft.com/office/drawing/2014/main" id="{D42F5ED1-D67A-2649-A694-2ADFED1F33D9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0300" cy="45180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1619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59F6F3C0-5403-AF46-A007-BE09E2ABDD7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E056DAA-AC9B-834A-A9DC-5A2B9B8E8295}" type="slidenum">
              <a:rPr lang="en-GB" altLang="en-US"/>
              <a:pPr/>
              <a:t>32</a:t>
            </a:fld>
            <a:endParaRPr lang="en-GB" altLang="en-US"/>
          </a:p>
        </p:txBody>
      </p:sp>
      <p:sp>
        <p:nvSpPr>
          <p:cNvPr id="24577" name="Text Box 1">
            <a:extLst>
              <a:ext uri="{FF2B5EF4-FFF2-40B4-BE49-F238E27FC236}">
                <a16:creationId xmlns:a16="http://schemas.microsoft.com/office/drawing/2014/main" id="{14CD1CE9-1F38-7649-B233-00FFB8508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78" name="Text Box 2">
            <a:extLst>
              <a:ext uri="{FF2B5EF4-FFF2-40B4-BE49-F238E27FC236}">
                <a16:creationId xmlns:a16="http://schemas.microsoft.com/office/drawing/2014/main" id="{2A7E88DB-EB64-874A-899E-083BC58B9312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0300" cy="45180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0880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59F6F3C0-5403-AF46-A007-BE09E2ABDD7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E056DAA-AC9B-834A-A9DC-5A2B9B8E8295}" type="slidenum">
              <a:rPr lang="en-GB" altLang="en-US"/>
              <a:pPr/>
              <a:t>33</a:t>
            </a:fld>
            <a:endParaRPr lang="en-GB" altLang="en-US"/>
          </a:p>
        </p:txBody>
      </p:sp>
      <p:sp>
        <p:nvSpPr>
          <p:cNvPr id="24577" name="Text Box 1">
            <a:extLst>
              <a:ext uri="{FF2B5EF4-FFF2-40B4-BE49-F238E27FC236}">
                <a16:creationId xmlns:a16="http://schemas.microsoft.com/office/drawing/2014/main" id="{14CD1CE9-1F38-7649-B233-00FFB8508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78" name="Text Box 2">
            <a:extLst>
              <a:ext uri="{FF2B5EF4-FFF2-40B4-BE49-F238E27FC236}">
                <a16:creationId xmlns:a16="http://schemas.microsoft.com/office/drawing/2014/main" id="{2A7E88DB-EB64-874A-899E-083BC58B9312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0300" cy="45180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5777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59F6F3C0-5403-AF46-A007-BE09E2ABDD7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E056DAA-AC9B-834A-A9DC-5A2B9B8E8295}" type="slidenum">
              <a:rPr lang="en-GB" altLang="en-US"/>
              <a:pPr/>
              <a:t>34</a:t>
            </a:fld>
            <a:endParaRPr lang="en-GB" altLang="en-US"/>
          </a:p>
        </p:txBody>
      </p:sp>
      <p:sp>
        <p:nvSpPr>
          <p:cNvPr id="24577" name="Text Box 1">
            <a:extLst>
              <a:ext uri="{FF2B5EF4-FFF2-40B4-BE49-F238E27FC236}">
                <a16:creationId xmlns:a16="http://schemas.microsoft.com/office/drawing/2014/main" id="{14CD1CE9-1F38-7649-B233-00FFB8508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78" name="Text Box 2">
            <a:extLst>
              <a:ext uri="{FF2B5EF4-FFF2-40B4-BE49-F238E27FC236}">
                <a16:creationId xmlns:a16="http://schemas.microsoft.com/office/drawing/2014/main" id="{2A7E88DB-EB64-874A-899E-083BC58B9312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0300" cy="45180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9030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CA26D92-F629-724C-A061-122F24A7BB9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F9B08EA-7766-7942-A397-E70961C4E46D}" type="slidenum">
              <a:rPr lang="en-GB" altLang="en-US"/>
              <a:pPr/>
              <a:t>35</a:t>
            </a:fld>
            <a:endParaRPr lang="en-GB" altLang="en-US"/>
          </a:p>
        </p:txBody>
      </p:sp>
      <p:sp>
        <p:nvSpPr>
          <p:cNvPr id="14337" name="Text Box 1">
            <a:extLst>
              <a:ext uri="{FF2B5EF4-FFF2-40B4-BE49-F238E27FC236}">
                <a16:creationId xmlns:a16="http://schemas.microsoft.com/office/drawing/2014/main" id="{815EA29D-56C4-A84F-B473-7BA04E5B8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8" name="Text Box 2">
            <a:extLst>
              <a:ext uri="{FF2B5EF4-FFF2-40B4-BE49-F238E27FC236}">
                <a16:creationId xmlns:a16="http://schemas.microsoft.com/office/drawing/2014/main" id="{D98DB286-9781-6F49-8876-8BF50401A4B5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4480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59F6F3C0-5403-AF46-A007-BE09E2ABDD7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E056DAA-AC9B-834A-A9DC-5A2B9B8E8295}" type="slidenum">
              <a:rPr lang="en-GB" altLang="en-US"/>
              <a:pPr/>
              <a:t>36</a:t>
            </a:fld>
            <a:endParaRPr lang="en-GB" altLang="en-US"/>
          </a:p>
        </p:txBody>
      </p:sp>
      <p:sp>
        <p:nvSpPr>
          <p:cNvPr id="24577" name="Text Box 1">
            <a:extLst>
              <a:ext uri="{FF2B5EF4-FFF2-40B4-BE49-F238E27FC236}">
                <a16:creationId xmlns:a16="http://schemas.microsoft.com/office/drawing/2014/main" id="{14CD1CE9-1F38-7649-B233-00FFB8508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78" name="Text Box 2">
            <a:extLst>
              <a:ext uri="{FF2B5EF4-FFF2-40B4-BE49-F238E27FC236}">
                <a16:creationId xmlns:a16="http://schemas.microsoft.com/office/drawing/2014/main" id="{2A7E88DB-EB64-874A-899E-083BC58B9312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0300" cy="45180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0738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BB3940A-12AC-2A45-8DAB-BDBCC5AD791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D44DF44-728E-F746-BBF3-773A69314CA6}" type="slidenum">
              <a:rPr lang="en-GB" altLang="en-US"/>
              <a:pPr/>
              <a:t>37</a:t>
            </a:fld>
            <a:endParaRPr lang="en-GB" altLang="en-US"/>
          </a:p>
        </p:txBody>
      </p:sp>
      <p:sp>
        <p:nvSpPr>
          <p:cNvPr id="15361" name="Text Box 1">
            <a:extLst>
              <a:ext uri="{FF2B5EF4-FFF2-40B4-BE49-F238E27FC236}">
                <a16:creationId xmlns:a16="http://schemas.microsoft.com/office/drawing/2014/main" id="{7CA99041-676B-DC45-BFC3-C2BD0943B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2" name="Text Box 2">
            <a:extLst>
              <a:ext uri="{FF2B5EF4-FFF2-40B4-BE49-F238E27FC236}">
                <a16:creationId xmlns:a16="http://schemas.microsoft.com/office/drawing/2014/main" id="{E65A7DC4-DF0C-9A40-99B1-CBAF05935E12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8532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8CEEA64-9DCC-4542-9EF1-56D520A2EF9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E932132-354C-DB4A-B41D-682A58FA7571}" type="slidenum">
              <a:rPr lang="en-GB" altLang="en-US"/>
              <a:pPr/>
              <a:t>38</a:t>
            </a:fld>
            <a:endParaRPr lang="en-GB" altLang="en-US"/>
          </a:p>
        </p:txBody>
      </p:sp>
      <p:sp>
        <p:nvSpPr>
          <p:cNvPr id="18433" name="Text Box 1">
            <a:extLst>
              <a:ext uri="{FF2B5EF4-FFF2-40B4-BE49-F238E27FC236}">
                <a16:creationId xmlns:a16="http://schemas.microsoft.com/office/drawing/2014/main" id="{B21B6866-66FF-604E-A46A-A2D78D491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4" name="Text Box 2">
            <a:extLst>
              <a:ext uri="{FF2B5EF4-FFF2-40B4-BE49-F238E27FC236}">
                <a16:creationId xmlns:a16="http://schemas.microsoft.com/office/drawing/2014/main" id="{7970F7B8-7E16-744E-A8B5-681D758A4676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7335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B0C38-1A25-724A-A53E-80629D2220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817B7B-2815-7A4C-BE17-D686F5B04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90231-733C-044A-BF6C-D3EB9B05D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2/13/22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D78B6-972D-A147-84C9-574653131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3E6B2-F7C3-7E46-8AE7-BDAD36F5F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908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E1908-426C-6446-8100-0BA337A2E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709888-B9D5-774F-B599-E9B0E4807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4F4E7-78E2-9349-8EC4-D6E4C6512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2/13/22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2D3FF-75F1-D84F-9586-5BD0AA811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29B4A-3FA0-B04F-9BA9-6836F1985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26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5472A4-6DF6-0840-8740-3ECF010BE7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F41A63-5490-A841-8B21-D3AE983E2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A0E7B-16A9-F94F-85C2-4412DA40C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2/13/22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16A3D-3A30-4148-BE31-32CBAE679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89C6E-FCFA-EA43-83D8-030CA604A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09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E5530-5A7F-0947-860E-2D71831F675C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1" y="274638"/>
            <a:ext cx="10970684" cy="11414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76A59-D3CD-B04A-B7AC-2EDC2FA0EBA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1" y="1600200"/>
            <a:ext cx="5382684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3B4D5-B088-1346-87B5-80188310A6F7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5484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7D7E4C-7E61-8D45-837B-385AD02D464A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1" y="3938589"/>
            <a:ext cx="5382684" cy="21859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55E59E-D654-8C49-893E-CF0D75D23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5484" y="3938589"/>
            <a:ext cx="5384800" cy="21859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510288-B969-5E45-963E-3ACD98E5E118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609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1F3C90-37D9-5A4A-8F38-1E2F15B625A9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165601" y="6245226"/>
            <a:ext cx="3858684" cy="474663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CB97E5-84F9-A44B-81C9-056159C8E47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37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fld id="{CDBA32F8-8BB2-934F-A1C0-EC0E6FD121D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961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D62F0-7355-AC4B-9B53-D598D16B3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89ED4-DE70-C24C-9172-73277DCAD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64B79-0E62-A14F-83C2-9DE228930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2/13/22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EBDBE-4BF5-0543-91B2-EB6A6287A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F8860-E25F-D347-A9F1-4DF75A682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28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7AC99-4881-3E41-BD42-D46EA7A87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29C3D-B3D3-5241-8219-3A57960DE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2DB3A-9650-2F47-B093-83DC8D994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2/13/22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88F60-21C3-A542-B3E6-7FFA74D68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624F-FB92-AD4E-AD62-664CE5EF9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76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45DFC-0681-5D45-A45B-1FD6980B9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E2ABD-6ED5-5246-A6FC-ABA024B927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E4542B-E058-D044-BF64-F343F3E477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5A3CA-2A99-804F-89CA-7B52A32CD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2/13/22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F5F816-5631-8B40-A1E7-CC00BAAE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55544-B3DC-794E-9A8C-C7F617A37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57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3CB2C-C632-4C4A-89CA-80DFE07AE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D7A13-AABA-D243-94B5-260B87F861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8E9984-104C-8944-8F10-01F276D02F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802B5F-DFCB-6C47-996C-18FC9962B0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FCBB05-DC86-D04D-8B16-6B31EA38C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BA5D41-F27F-0146-89A8-078CFE237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2/13/22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F650A8-F929-7943-AA7E-D9A50BA94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E58B67-D719-CE44-8DFE-08D331412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63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C131B-2B5A-7A47-A3C4-614CB8C95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322C5C-431F-994F-A258-1B6F984BD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2/13/22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5D0DB4-5A1C-904D-9527-B4D034458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FF4D77-541D-EC4C-98E0-47C2C324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35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A4EE43-9E3A-D743-852E-EA074C0A2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2/13/22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C98922-DCAA-D447-8DD7-05639AF14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194263-D04C-6749-A666-9B1C004D5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16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A398B-A67D-D740-ABB1-450290BBE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C652C-933D-074C-BAC5-F13B5321E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7234CD-1A3B-8248-8DB1-147DC67C4A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CA7939-4BA1-654D-B3AC-F79DBD70E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2/13/22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C5493F-9478-2F48-BF11-238AB428A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63E500-5DEF-AF4A-A9B1-E99A88CF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39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644FC-E835-684A-A907-EFB0B4369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B4394B-921A-7045-9761-3DBB746714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26B95F-F2A6-2541-8C77-41A51B2F54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C765E7-8089-8745-BB75-8C4D0BA9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2/13/22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19C68-BC06-B446-94CB-2AD4BE505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42EF2C-3060-944E-B34D-E1EE00D52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4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9FD8C9-3532-1047-A444-D25C86360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E1DE2-8A57-8E45-8FD2-7774DDA88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5A01D-9D98-0F4B-844E-595A1FF438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FE95E-A2B1-3D46-9D6B-4D7F2E3229F8}" type="datetimeFigureOut">
              <a:rPr lang="en-US" smtClean="0"/>
              <a:t>2/13/22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AB5C9-D8FB-E345-8E90-6D3D722B57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74B95-218E-564B-9B26-0EB27C5A5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19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hyperlink" Target="https://en.wikipedia.org/wiki/Taylor_serie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5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f_21N3wcX8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ip3BbZBps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unar_month" TargetMode="External"/><Relationship Id="rId2" Type="http://schemas.openxmlformats.org/officeDocument/2006/relationships/hyperlink" Target="https://www.universetoday.com/119444/predicting-eclipses-how-does-the-saros-cycle-work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gif"/><Relationship Id="rId4" Type="http://schemas.openxmlformats.org/officeDocument/2006/relationships/hyperlink" Target="https://www.universetoday.com/wp-content/uploads/2015/03/220px-Saros_136_animation.gif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1DqsvRrzL-c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https://en.wikipedia.org/wiki/Taylor_serie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35BA5-0802-2D4F-9032-84011D1518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9294" y="1093788"/>
            <a:ext cx="9144000" cy="2387600"/>
          </a:xfrm>
        </p:spPr>
        <p:txBody>
          <a:bodyPr/>
          <a:lstStyle/>
          <a:p>
            <a:r>
              <a:rPr lang="en-US" dirty="0"/>
              <a:t>ASTR 2310 </a:t>
            </a:r>
            <a:br>
              <a:rPr lang="en-US" dirty="0"/>
            </a:br>
            <a:r>
              <a:rPr lang="en-US" dirty="0"/>
              <a:t>General Astronomy 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58EFC3-643F-214A-BA99-9B8DCE37DA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10034588" cy="3127375"/>
          </a:xfrm>
        </p:spPr>
        <p:txBody>
          <a:bodyPr>
            <a:normAutofit/>
          </a:bodyPr>
          <a:lstStyle/>
          <a:p>
            <a:r>
              <a:rPr lang="en-US" dirty="0"/>
              <a:t>Professor Mike Brotherton</a:t>
            </a:r>
          </a:p>
          <a:p>
            <a:r>
              <a:rPr lang="en-US" dirty="0" err="1"/>
              <a:t>Ryden</a:t>
            </a:r>
            <a:r>
              <a:rPr lang="en-US" dirty="0"/>
              <a:t> &amp; Peterson Chapter 4: Earth-Moon System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798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38707-E0DC-4949-8EBC-2D028FB60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4254224"/>
            <a:ext cx="10706101" cy="1860825"/>
          </a:xfrm>
        </p:spPr>
        <p:txBody>
          <a:bodyPr>
            <a:normAutofit/>
          </a:bodyPr>
          <a:lstStyle/>
          <a:p>
            <a:r>
              <a:rPr lang="en-US" dirty="0"/>
              <a:t>Force on mass m:</a:t>
            </a:r>
          </a:p>
          <a:p>
            <a:endParaRPr lang="en-US" dirty="0"/>
          </a:p>
          <a:p>
            <a:r>
              <a:rPr lang="en-US" dirty="0"/>
              <a:t>Vs. central force: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1ECF76-2E77-BC4E-AD3F-588D441C3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696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Tides (more general, 2D)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D4DD31-4A86-144F-938F-40D1F434B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924" y="1328738"/>
            <a:ext cx="7821613" cy="2925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6E67F1-8106-FC4A-AFA3-62F3214C5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8865" y="4209635"/>
            <a:ext cx="5456377" cy="11435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0D0AA2-BD08-8744-AA50-4A8A04B94E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218" y="5184636"/>
            <a:ext cx="7521444" cy="97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2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38707-E0DC-4949-8EBC-2D028FB60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4254224"/>
            <a:ext cx="10706101" cy="1860825"/>
          </a:xfrm>
        </p:spPr>
        <p:txBody>
          <a:bodyPr>
            <a:normAutofit/>
          </a:bodyPr>
          <a:lstStyle/>
          <a:p>
            <a:r>
              <a:rPr lang="en-US" dirty="0"/>
              <a:t>s: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1ECF76-2E77-BC4E-AD3F-588D441C3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696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Tides (more general, 2D)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D4DD31-4A86-144F-938F-40D1F434B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924" y="1328738"/>
            <a:ext cx="7821613" cy="29254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5312BC-A88B-7F4E-94FF-075461458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0591" y="4142443"/>
            <a:ext cx="5550816" cy="208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52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38707-E0DC-4949-8EBC-2D028FB60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4254224"/>
            <a:ext cx="10706101" cy="18608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1ECF76-2E77-BC4E-AD3F-588D441C3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696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Tides (more general, 2D)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D4DD31-4A86-144F-938F-40D1F434B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924" y="1328738"/>
            <a:ext cx="7821613" cy="2925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D8549F-6A82-334B-BEC8-B4D85E4C7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4254224"/>
            <a:ext cx="9429750" cy="22484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C3A593-A68F-C64E-8B68-F7C6EC5B9A5D}"/>
              </a:ext>
            </a:extLst>
          </p:cNvPr>
          <p:cNvSpPr txBox="1"/>
          <p:nvPr/>
        </p:nvSpPr>
        <p:spPr>
          <a:xfrm>
            <a:off x="1014413" y="5057775"/>
            <a:ext cx="2771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Series expansion.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A5A192-1B7F-6D41-B4C5-E1F4404497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017" y="5524499"/>
            <a:ext cx="4402565" cy="78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00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38707-E0DC-4949-8EBC-2D028FB60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4254224"/>
            <a:ext cx="10706101" cy="18608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1ECF76-2E77-BC4E-AD3F-588D441C3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696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Tides (more general, 2D)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D4DD31-4A86-144F-938F-40D1F434B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466" y="1271588"/>
            <a:ext cx="7107239" cy="26582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0EE03D-5A1C-7A47-895D-2E2ABB43A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292" y="3929880"/>
            <a:ext cx="6983413" cy="251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41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38707-E0DC-4949-8EBC-2D028FB60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4254224"/>
            <a:ext cx="10706101" cy="18608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1ECF76-2E77-BC4E-AD3F-588D441C3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696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Tides (more general, 2D)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D4DD31-4A86-144F-938F-40D1F434B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466" y="1271588"/>
            <a:ext cx="7107239" cy="26582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B016D1-9A91-354B-BAF4-0F0D07EAE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3929880"/>
            <a:ext cx="7027352" cy="229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547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38707-E0DC-4949-8EBC-2D028FB60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4254224"/>
            <a:ext cx="10706101" cy="18608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1ECF76-2E77-BC4E-AD3F-588D441C3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696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Tides (more general, 2D)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D4DD31-4A86-144F-938F-40D1F434B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466" y="1271588"/>
            <a:ext cx="7107239" cy="2658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EBE43A-ED4A-2E40-9938-8132325DA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261" y="3929880"/>
            <a:ext cx="7521444" cy="9750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A87EB0-A970-D848-85BF-85D7610F7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4988" y="4904882"/>
            <a:ext cx="8003974" cy="135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308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38707-E0DC-4949-8EBC-2D028FB60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4254224"/>
            <a:ext cx="10706101" cy="18608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A87EB0-A970-D848-85BF-85D7610F7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563" y="5214425"/>
            <a:ext cx="8003974" cy="13539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EA1DCB-FFC9-0A4C-AF06-35AC43E82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876" y="1063625"/>
            <a:ext cx="7181850" cy="4150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1ECF76-2E77-BC4E-AD3F-588D441C3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696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Tides (more general, 2D)</a:t>
            </a:r>
          </a:p>
        </p:txBody>
      </p:sp>
    </p:spTree>
    <p:extLst>
      <p:ext uri="{BB962C8B-B14F-4D97-AF65-F5344CB8AC3E}">
        <p14:creationId xmlns:p14="http://schemas.microsoft.com/office/powerpoint/2010/main" val="1700652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F12-7A66-5D45-9F2D-F9A38A1B9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Spring Tides and Neap Tides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78703-FC73-784F-BDF0-8248B1717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449CEC-4AC3-6347-A422-F4B844301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331" y="1314903"/>
            <a:ext cx="6383337" cy="537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932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F12-7A66-5D45-9F2D-F9A38A1B9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Tidal Braking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78703-FC73-784F-BDF0-8248B1717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Lunar tidal bulge moves around monthly, and Earth’s rotation drags it forward about 10 degrees.  Pulls on moon, slows Earth rotation.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C1F8A3-C234-0241-8FE3-5334F2F48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986" y="2667577"/>
            <a:ext cx="6610351" cy="389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449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F12-7A66-5D45-9F2D-F9A38A1B9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Tidal Braking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78703-FC73-784F-BDF0-8248B1717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Changes in angular momentum result in changes in orbital radius.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Changes in moon’s orbital momentum come out of Earth’s </a:t>
            </a:r>
            <a:r>
              <a:rPr lang="en-US"/>
              <a:t>rotational angular momentum</a:t>
            </a:r>
            <a:r>
              <a:rPr lang="en-US" dirty="0"/>
              <a:t>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E3E5BA-D822-4948-95A2-5048018FF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292" y="2309812"/>
            <a:ext cx="8269416" cy="1006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9AEB0A-7C44-D54A-8BC1-00A1EEF99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352" y="3316287"/>
            <a:ext cx="5661295" cy="11263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12F256-2F10-CB4D-8B1C-02F4A560F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5460" y="5156199"/>
            <a:ext cx="3136902" cy="115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840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77E0E-68AE-9949-A50E-2870FC9E1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Voyager, 1977 </a:t>
            </a:r>
            <a:br>
              <a:rPr lang="en-US" dirty="0"/>
            </a:br>
            <a:r>
              <a:rPr lang="en-US" dirty="0"/>
              <a:t>(NASA/JPL)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AE238-8EC9-EC4D-AA43-63298F5E14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D4D678-A1B8-6C4E-9B23-4FA9ED139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800" y="365125"/>
            <a:ext cx="5842000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144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F12-7A66-5D45-9F2D-F9A38A1B9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Tidal Braking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78703-FC73-784F-BDF0-8248B1717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12F256-2F10-CB4D-8B1C-02F4A560F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549" y="1519238"/>
            <a:ext cx="3136902" cy="11557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31CA15-E735-3248-8C2C-1C7261A6B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796" y="2600325"/>
            <a:ext cx="1676407" cy="4889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D65D92-2D48-4F4A-AB63-848F6A915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1725" y="3224214"/>
            <a:ext cx="2402162" cy="9413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7B0E30-37CD-424B-9318-CEBFFEEEE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7255" y="4165601"/>
            <a:ext cx="3931536" cy="10064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AD4B71-9514-D44F-9876-B6ECD09C4F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8823" y="5172074"/>
            <a:ext cx="5925181" cy="13779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8FFA33-CE2B-D74A-8F47-D3727039A42C}"/>
              </a:ext>
            </a:extLst>
          </p:cNvPr>
          <p:cNvSpPr txBox="1"/>
          <p:nvPr/>
        </p:nvSpPr>
        <p:spPr>
          <a:xfrm>
            <a:off x="1192213" y="3299828"/>
            <a:ext cx="3936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Approximating Earth as a constant density sphere.</a:t>
            </a:r>
          </a:p>
        </p:txBody>
      </p:sp>
    </p:spTree>
    <p:extLst>
      <p:ext uri="{BB962C8B-B14F-4D97-AF65-F5344CB8AC3E}">
        <p14:creationId xmlns:p14="http://schemas.microsoft.com/office/powerpoint/2010/main" val="9316303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F12-7A66-5D45-9F2D-F9A38A1B9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Tidal Braking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78703-FC73-784F-BDF0-8248B1717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12F256-2F10-CB4D-8B1C-02F4A560F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4610" y="1564534"/>
            <a:ext cx="3072560" cy="11319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AD4B71-9514-D44F-9876-B6ECD09C4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659" y="2495551"/>
            <a:ext cx="5248906" cy="12206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9F9230-5E6B-9D4F-A71C-E8CDAEBCB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435" y="2516188"/>
            <a:ext cx="5252690" cy="9683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846FF7-C797-954C-A1EE-21C982E750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3147" y="3476734"/>
            <a:ext cx="7197722" cy="13540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93C0F9-870F-EF40-802A-21F02DAAA9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9749" y="4830761"/>
            <a:ext cx="4204433" cy="7802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F54CB5-FD49-4F48-91B5-60E42A248F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509" y="5610965"/>
            <a:ext cx="6478988" cy="10366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AB08ED-082B-864F-87FF-A72C08149A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2449" y="5610965"/>
            <a:ext cx="2768607" cy="102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55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F930D-0105-F54A-8640-0AF25F231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Limits to sizes of orbits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483C0-8424-AD4F-9835-B46ED8D181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Quasi-minimum orbital size: Roche Limit</a:t>
            </a:r>
          </a:p>
          <a:p>
            <a:endParaRPr lang="en-US" dirty="0"/>
          </a:p>
          <a:p>
            <a:r>
              <a:rPr lang="en-US" dirty="0"/>
              <a:t>Maximum: Hill radius</a:t>
            </a:r>
          </a:p>
        </p:txBody>
      </p:sp>
    </p:spTree>
    <p:extLst>
      <p:ext uri="{BB962C8B-B14F-4D97-AF65-F5344CB8AC3E}">
        <p14:creationId xmlns:p14="http://schemas.microsoft.com/office/powerpoint/2010/main" val="1182439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F930D-0105-F54A-8640-0AF25F231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Roche Limit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483C0-8424-AD4F-9835-B46ED8D181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Quasi-minimum orbital size: Roche Limit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0C5445-F384-E04C-9B6A-D045F6658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918" y="2336800"/>
            <a:ext cx="8216163" cy="38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49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F930D-0105-F54A-8640-0AF25F231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Roche Limit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483C0-8424-AD4F-9835-B46ED8D18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3311526"/>
            <a:ext cx="6353175" cy="286067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Differential tidal force from M on the two masses: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Gravitational force between two masses: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F973A1-8C32-5B4D-86BF-F7A5FAC51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128587"/>
            <a:ext cx="5410200" cy="2324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F229A3-AEF6-8742-9F40-9D0E96DCF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144" y="2999622"/>
            <a:ext cx="5133975" cy="1187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61990D-A4FA-EE4D-991A-B27B34F0A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1144" y="4934782"/>
            <a:ext cx="3417888" cy="140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879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F930D-0105-F54A-8640-0AF25F231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Roche Limit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483C0-8424-AD4F-9835-B46ED8D18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3311526"/>
            <a:ext cx="6353175" cy="28606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Equate attractive and tidal forces: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Solve for the Roche limit </a:t>
            </a:r>
            <a:r>
              <a:rPr lang="en-US" dirty="0" err="1"/>
              <a:t>r</a:t>
            </a:r>
            <a:r>
              <a:rPr lang="en-US" baseline="-25000" dirty="0" err="1"/>
              <a:t>R</a:t>
            </a:r>
            <a:r>
              <a:rPr lang="en-US" dirty="0"/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F973A1-8C32-5B4D-86BF-F7A5FAC51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128587"/>
            <a:ext cx="5410200" cy="2324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B0E2E7-6F12-E042-B788-AAA2FAF71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300" y="3063875"/>
            <a:ext cx="3746500" cy="13283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2DD71A-3FCC-6C4C-9309-8E61F3A5B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6487" y="5003368"/>
            <a:ext cx="3344158" cy="116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9804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F930D-0105-F54A-8640-0AF25F231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Roche Limit</a:t>
            </a:r>
            <a:br>
              <a:rPr lang="en-US" dirty="0"/>
            </a:br>
            <a:r>
              <a:rPr lang="en-US" dirty="0"/>
              <a:t>in terms of density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483C0-8424-AD4F-9835-B46ED8D18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927226"/>
            <a:ext cx="6353175" cy="5254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Assume uniform material, spheres.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F973A1-8C32-5B4D-86BF-F7A5FAC51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128587"/>
            <a:ext cx="5410200" cy="2324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0D4B67-E6B5-0142-8729-E834B67E7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2689225"/>
            <a:ext cx="2541587" cy="9752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2CB496-1C65-9546-9AFC-48D7C79E0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0212" y="2602447"/>
            <a:ext cx="2642746" cy="10620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A77C8F-9E6E-DD46-8FCB-91BA61E655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1987" y="2495653"/>
            <a:ext cx="3344158" cy="11688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080C65-1DBD-5B40-93BF-A786B04DAE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4284" y="3814245"/>
            <a:ext cx="6036691" cy="1313684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2BF8911-B2B1-684A-B414-6FFD52265A71}"/>
              </a:ext>
            </a:extLst>
          </p:cNvPr>
          <p:cNvSpPr txBox="1">
            <a:spLocks/>
          </p:cNvSpPr>
          <p:nvPr/>
        </p:nvSpPr>
        <p:spPr>
          <a:xfrm>
            <a:off x="428624" y="5008045"/>
            <a:ext cx="4406392" cy="525461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200" dirty="0"/>
              <a:t>Fluid approximation better: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12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200" dirty="0"/>
              <a:t>Discuss!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68CE814-7DCD-8149-A5D0-7F98EB7F82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5016" y="5008045"/>
            <a:ext cx="4362093" cy="140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7792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17E6F-A137-4448-B63F-0B4962300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Hill Radius: Maximum orbit (for a moon)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68623-FDE0-FC4E-84FA-0AA2E2B0F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4529137"/>
            <a:ext cx="10515600" cy="1247775"/>
          </a:xfrm>
        </p:spPr>
        <p:txBody>
          <a:bodyPr/>
          <a:lstStyle/>
          <a:p>
            <a:r>
              <a:rPr lang="en-US" dirty="0"/>
              <a:t>Compare sun’s Acceleration of moon and Earth: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96926-B2C8-8D4D-AC14-DF5E57040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035" y="5087277"/>
            <a:ext cx="6758842" cy="1304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962034-1DFE-CA4A-8243-39DDD37BB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4413" y="1400175"/>
            <a:ext cx="7034087" cy="285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1942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17E6F-A137-4448-B63F-0B4962300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Hill Radius: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68623-FDE0-FC4E-84FA-0AA2E2B0F4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Differential acceleration of Earth and Moon by Sun: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EEC84C-93A3-B54E-93C6-436ECE643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06774"/>
            <a:ext cx="10707552" cy="19018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8A7CB9-25DC-5C48-A955-FD464C6DA977}"/>
              </a:ext>
            </a:extLst>
          </p:cNvPr>
          <p:cNvSpPr txBox="1"/>
          <p:nvPr/>
        </p:nvSpPr>
        <p:spPr>
          <a:xfrm>
            <a:off x="7858125" y="65579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781DFB-F044-1D48-AA4E-27F6A154F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5212" y="5080002"/>
            <a:ext cx="6459881" cy="10969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26520E-A049-4D47-B229-A3D7B36EA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500" y="181769"/>
            <a:ext cx="3924300" cy="129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C89735-ED0B-9C45-A107-EA1A19A6F0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5212" y="2193928"/>
            <a:ext cx="6758842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914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17E6F-A137-4448-B63F-0B4962300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Hill Radius: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68623-FDE0-FC4E-84FA-0AA2E2B0F4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Increase r until differential acceleration of Earth and Moon by Sun equals the acceleration of the Moon by Earth: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8A7CB9-25DC-5C48-A955-FD464C6DA977}"/>
              </a:ext>
            </a:extLst>
          </p:cNvPr>
          <p:cNvSpPr txBox="1"/>
          <p:nvPr/>
        </p:nvSpPr>
        <p:spPr>
          <a:xfrm>
            <a:off x="7858125" y="65579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26520E-A049-4D47-B229-A3D7B36EA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0" y="181769"/>
            <a:ext cx="3924300" cy="1295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78C594-0D50-664A-9949-FF543BE16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6012" y="2690019"/>
            <a:ext cx="3376533" cy="13112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57AD33-202B-D74D-8756-312876735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6012" y="3850480"/>
            <a:ext cx="3536932" cy="14422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6A54C3-24FA-8F4E-B85A-B8065C3125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6012" y="5227638"/>
            <a:ext cx="5674668" cy="133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077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925D5-974C-7D49-A158-316EF0CD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F3668-F367-A04D-86DA-3675A06C7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DFF317-E078-4D4D-BA2A-1EE5EA2CE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069" y="0"/>
            <a:ext cx="8023861" cy="501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287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9AFE7A68-6827-E649-BAE8-27676B285E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66599" y="273851"/>
            <a:ext cx="9257124" cy="1145800"/>
          </a:xfrm>
          <a:ln/>
        </p:spPr>
        <p:txBody>
          <a:bodyPr vert="horz" lIns="91440" tIns="41147" rIns="91440" bIns="45720" rtlCol="0" anchor="ctr">
            <a:normAutofit/>
          </a:bodyPr>
          <a:lstStyle/>
          <a:p>
            <a:pPr>
              <a:tabLst>
                <a:tab pos="0" algn="l"/>
                <a:tab pos="483855" algn="l"/>
                <a:tab pos="967710" algn="l"/>
                <a:tab pos="1451564" algn="l"/>
                <a:tab pos="1935419" algn="l"/>
                <a:tab pos="2419274" algn="l"/>
                <a:tab pos="2903129" algn="l"/>
                <a:tab pos="3386983" algn="l"/>
                <a:tab pos="3870838" algn="l"/>
                <a:tab pos="4354693" algn="l"/>
                <a:tab pos="4838548" algn="l"/>
                <a:tab pos="5322402" algn="l"/>
                <a:tab pos="5806257" algn="l"/>
                <a:tab pos="6290112" algn="l"/>
                <a:tab pos="6773967" algn="l"/>
                <a:tab pos="7257821" algn="l"/>
                <a:tab pos="7741676" algn="l"/>
                <a:tab pos="8225531" algn="l"/>
                <a:tab pos="8709386" algn="l"/>
                <a:tab pos="9193240" algn="l"/>
                <a:tab pos="9677095" algn="l"/>
              </a:tabLst>
            </a:pPr>
            <a:r>
              <a:rPr lang="en-GB" altLang="en-US" dirty="0"/>
              <a:t>Lunar Orbit, etc.</a:t>
            </a:r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6E2BFD02-CAC1-3946-85F8-DDF0BB96A7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239623"/>
            <a:ext cx="5981075" cy="4430316"/>
          </a:xfrm>
          <a:ln/>
        </p:spPr>
        <p:txBody>
          <a:bodyPr>
            <a:normAutofit/>
          </a:bodyPr>
          <a:lstStyle/>
          <a:p>
            <a:pPr lvl="1">
              <a:buFont typeface="Times New Roman" panose="02020603050405020304" pitchFamily="18" charset="0"/>
              <a:buChar char="–"/>
              <a:tabLst>
                <a:tab pos="811465" algn="l"/>
                <a:tab pos="932429" algn="l"/>
                <a:tab pos="1416284" algn="l"/>
                <a:tab pos="1900138" algn="l"/>
                <a:tab pos="2383993" algn="l"/>
                <a:tab pos="2867848" algn="l"/>
                <a:tab pos="3351703" algn="l"/>
                <a:tab pos="3835558" algn="l"/>
                <a:tab pos="4319412" algn="l"/>
                <a:tab pos="4803267" algn="l"/>
                <a:tab pos="5287122" algn="l"/>
                <a:tab pos="5770977" algn="l"/>
                <a:tab pos="6254831" algn="l"/>
                <a:tab pos="6738686" algn="l"/>
                <a:tab pos="7222541" algn="l"/>
                <a:tab pos="7706396" algn="l"/>
                <a:tab pos="8190250" algn="l"/>
                <a:tab pos="8674105" algn="l"/>
                <a:tab pos="9157960" algn="l"/>
                <a:tab pos="9641815" algn="l"/>
                <a:tab pos="10125669" algn="l"/>
              </a:tabLst>
            </a:pPr>
            <a:r>
              <a:rPr lang="en-GB" altLang="en-US" sz="3200" dirty="0"/>
              <a:t>Titled by 5.1 degrees compared to the ecliptic</a:t>
            </a:r>
          </a:p>
          <a:p>
            <a:pPr lvl="1">
              <a:buFont typeface="Times New Roman" panose="02020603050405020304" pitchFamily="18" charset="0"/>
              <a:buChar char="–"/>
              <a:tabLst>
                <a:tab pos="811465" algn="l"/>
                <a:tab pos="932429" algn="l"/>
                <a:tab pos="1416284" algn="l"/>
                <a:tab pos="1900138" algn="l"/>
                <a:tab pos="2383993" algn="l"/>
                <a:tab pos="2867848" algn="l"/>
                <a:tab pos="3351703" algn="l"/>
                <a:tab pos="3835558" algn="l"/>
                <a:tab pos="4319412" algn="l"/>
                <a:tab pos="4803267" algn="l"/>
                <a:tab pos="5287122" algn="l"/>
                <a:tab pos="5770977" algn="l"/>
                <a:tab pos="6254831" algn="l"/>
                <a:tab pos="6738686" algn="l"/>
                <a:tab pos="7222541" algn="l"/>
                <a:tab pos="7706396" algn="l"/>
                <a:tab pos="8190250" algn="l"/>
                <a:tab pos="8674105" algn="l"/>
                <a:tab pos="9157960" algn="l"/>
                <a:tab pos="9641815" algn="l"/>
                <a:tab pos="10125669" algn="l"/>
              </a:tabLst>
            </a:pPr>
            <a:r>
              <a:rPr lang="en-GB" altLang="en-US" sz="3200" dirty="0" err="1">
                <a:hlinkClick r:id="rId3"/>
              </a:rPr>
              <a:t>Librations</a:t>
            </a:r>
            <a:r>
              <a:rPr lang="en-GB" altLang="en-US" sz="3200" dirty="0"/>
              <a:t> (in longitude due to eccentricity of lunar orbit, and in latitude due to orbital tilt):</a:t>
            </a:r>
          </a:p>
          <a:p>
            <a:pPr lvl="1">
              <a:buFont typeface="Times New Roman" panose="02020603050405020304" pitchFamily="18" charset="0"/>
              <a:buChar char="–"/>
              <a:tabLst>
                <a:tab pos="811465" algn="l"/>
                <a:tab pos="932429" algn="l"/>
                <a:tab pos="1416284" algn="l"/>
                <a:tab pos="1900138" algn="l"/>
                <a:tab pos="2383993" algn="l"/>
                <a:tab pos="2867848" algn="l"/>
                <a:tab pos="3351703" algn="l"/>
                <a:tab pos="3835558" algn="l"/>
                <a:tab pos="4319412" algn="l"/>
                <a:tab pos="4803267" algn="l"/>
                <a:tab pos="5287122" algn="l"/>
                <a:tab pos="5770977" algn="l"/>
                <a:tab pos="6254831" algn="l"/>
                <a:tab pos="6738686" algn="l"/>
                <a:tab pos="7222541" algn="l"/>
                <a:tab pos="7706396" algn="l"/>
                <a:tab pos="8190250" algn="l"/>
                <a:tab pos="8674105" algn="l"/>
                <a:tab pos="9157960" algn="l"/>
                <a:tab pos="9641815" algn="l"/>
                <a:tab pos="10125669" algn="l"/>
              </a:tabLst>
            </a:pPr>
            <a:endParaRPr lang="en-GB" alt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3F51F5-358A-B043-964D-B11B8805B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075" y="976348"/>
            <a:ext cx="5741233" cy="5422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27308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F57460B2-AE0F-2B46-BE06-7BA84586A6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4302" y="175705"/>
            <a:ext cx="9257124" cy="1145800"/>
          </a:xfrm>
          <a:ln/>
        </p:spPr>
        <p:txBody>
          <a:bodyPr vert="horz" lIns="91440" tIns="41147" rIns="91440" bIns="45720" rtlCol="0" anchor="ctr">
            <a:normAutofit/>
          </a:bodyPr>
          <a:lstStyle/>
          <a:p>
            <a:pPr>
              <a:tabLst>
                <a:tab pos="0" algn="l"/>
                <a:tab pos="483855" algn="l"/>
                <a:tab pos="967710" algn="l"/>
                <a:tab pos="1451564" algn="l"/>
                <a:tab pos="1935419" algn="l"/>
                <a:tab pos="2419274" algn="l"/>
                <a:tab pos="2903129" algn="l"/>
                <a:tab pos="3386983" algn="l"/>
                <a:tab pos="3870838" algn="l"/>
                <a:tab pos="4354693" algn="l"/>
                <a:tab pos="4838548" algn="l"/>
                <a:tab pos="5322402" algn="l"/>
                <a:tab pos="5806257" algn="l"/>
                <a:tab pos="6290112" algn="l"/>
                <a:tab pos="6773967" algn="l"/>
                <a:tab pos="7257821" algn="l"/>
                <a:tab pos="7741676" algn="l"/>
                <a:tab pos="8225531" algn="l"/>
                <a:tab pos="8709386" algn="l"/>
                <a:tab pos="9193240" algn="l"/>
                <a:tab pos="9677095" algn="l"/>
              </a:tabLst>
            </a:pPr>
            <a:r>
              <a:rPr lang="en-GB" altLang="en-US" dirty="0"/>
              <a:t>Phases of the Moon</a:t>
            </a:r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D8B9652B-827B-6C4D-8254-676111022E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36358" y="1209643"/>
            <a:ext cx="9257124" cy="4430316"/>
          </a:xfrm>
          <a:ln/>
        </p:spPr>
        <p:txBody>
          <a:bodyPr/>
          <a:lstStyle/>
          <a:p>
            <a:pPr lvl="1">
              <a:buFont typeface="Times New Roman" panose="02020603050405020304" pitchFamily="18" charset="0"/>
              <a:buChar char="–"/>
              <a:tabLst>
                <a:tab pos="811465" algn="l"/>
                <a:tab pos="932429" algn="l"/>
                <a:tab pos="1416284" algn="l"/>
                <a:tab pos="1900138" algn="l"/>
                <a:tab pos="2383993" algn="l"/>
                <a:tab pos="2867848" algn="l"/>
                <a:tab pos="3351703" algn="l"/>
                <a:tab pos="3835558" algn="l"/>
                <a:tab pos="4319412" algn="l"/>
                <a:tab pos="4803267" algn="l"/>
                <a:tab pos="5287122" algn="l"/>
                <a:tab pos="5770977" algn="l"/>
                <a:tab pos="6254831" algn="l"/>
                <a:tab pos="6738686" algn="l"/>
                <a:tab pos="7222541" algn="l"/>
                <a:tab pos="7706396" algn="l"/>
                <a:tab pos="8190250" algn="l"/>
                <a:tab pos="8674105" algn="l"/>
                <a:tab pos="9157960" algn="l"/>
                <a:tab pos="9641815" algn="l"/>
                <a:tab pos="10125669" algn="l"/>
              </a:tabLst>
            </a:pPr>
            <a:r>
              <a:rPr lang="en-GB" altLang="en-US" dirty="0">
                <a:hlinkClick r:id="rId3"/>
              </a:rPr>
              <a:t>Video</a:t>
            </a:r>
            <a:endParaRPr lang="en-GB" altLang="en-US" dirty="0"/>
          </a:p>
          <a:p>
            <a:pPr lvl="1">
              <a:buFont typeface="Times New Roman" panose="02020603050405020304" pitchFamily="18" charset="0"/>
              <a:buChar char="–"/>
              <a:tabLst>
                <a:tab pos="811465" algn="l"/>
                <a:tab pos="932429" algn="l"/>
                <a:tab pos="1416284" algn="l"/>
                <a:tab pos="1900138" algn="l"/>
                <a:tab pos="2383993" algn="l"/>
                <a:tab pos="2867848" algn="l"/>
                <a:tab pos="3351703" algn="l"/>
                <a:tab pos="3835558" algn="l"/>
                <a:tab pos="4319412" algn="l"/>
                <a:tab pos="4803267" algn="l"/>
                <a:tab pos="5287122" algn="l"/>
                <a:tab pos="5770977" algn="l"/>
                <a:tab pos="6254831" algn="l"/>
                <a:tab pos="6738686" algn="l"/>
                <a:tab pos="7222541" algn="l"/>
                <a:tab pos="7706396" algn="l"/>
                <a:tab pos="8190250" algn="l"/>
                <a:tab pos="8674105" algn="l"/>
                <a:tab pos="9157960" algn="l"/>
                <a:tab pos="9641815" algn="l"/>
                <a:tab pos="10125669" algn="l"/>
              </a:tabLst>
            </a:pPr>
            <a:r>
              <a:rPr lang="en-GB" altLang="en-US" dirty="0"/>
              <a:t>Quiz and check</a:t>
            </a:r>
          </a:p>
        </p:txBody>
      </p:sp>
      <p:pic>
        <p:nvPicPr>
          <p:cNvPr id="10243" name="Picture 3">
            <a:extLst>
              <a:ext uri="{FF2B5EF4-FFF2-40B4-BE49-F238E27FC236}">
                <a16:creationId xmlns:a16="http://schemas.microsoft.com/office/drawing/2014/main" id="{C14EF19A-1331-8A4F-87B6-57164D1AC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027" y="1209643"/>
            <a:ext cx="5327461" cy="5047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55218D7A-DA35-E644-8952-8571CC3C3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02" y="2956527"/>
            <a:ext cx="5588139" cy="3144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81223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9AFE7A68-6827-E649-BAE8-27676B285E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66599" y="273851"/>
            <a:ext cx="9257124" cy="1145800"/>
          </a:xfrm>
          <a:ln/>
        </p:spPr>
        <p:txBody>
          <a:bodyPr vert="horz" lIns="91440" tIns="41147" rIns="91440" bIns="45720" rtlCol="0" anchor="ctr">
            <a:normAutofit/>
          </a:bodyPr>
          <a:lstStyle/>
          <a:p>
            <a:pPr>
              <a:tabLst>
                <a:tab pos="0" algn="l"/>
                <a:tab pos="483855" algn="l"/>
                <a:tab pos="967710" algn="l"/>
                <a:tab pos="1451564" algn="l"/>
                <a:tab pos="1935419" algn="l"/>
                <a:tab pos="2419274" algn="l"/>
                <a:tab pos="2903129" algn="l"/>
                <a:tab pos="3386983" algn="l"/>
                <a:tab pos="3870838" algn="l"/>
                <a:tab pos="4354693" algn="l"/>
                <a:tab pos="4838548" algn="l"/>
                <a:tab pos="5322402" algn="l"/>
                <a:tab pos="5806257" algn="l"/>
                <a:tab pos="6290112" algn="l"/>
                <a:tab pos="6773967" algn="l"/>
                <a:tab pos="7257821" algn="l"/>
                <a:tab pos="7741676" algn="l"/>
                <a:tab pos="8225531" algn="l"/>
                <a:tab pos="8709386" algn="l"/>
                <a:tab pos="9193240" algn="l"/>
                <a:tab pos="9677095" algn="l"/>
              </a:tabLst>
            </a:pPr>
            <a:r>
              <a:rPr lang="en-GB" altLang="en-US" dirty="0"/>
              <a:t>Lunar Periods</a:t>
            </a:r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6E2BFD02-CAC1-3946-85F8-DDF0BB96A7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36357" y="1209643"/>
            <a:ext cx="10570763" cy="4430316"/>
          </a:xfrm>
          <a:ln/>
        </p:spPr>
        <p:txBody>
          <a:bodyPr>
            <a:normAutofit/>
          </a:bodyPr>
          <a:lstStyle/>
          <a:p>
            <a:pPr lvl="1">
              <a:buFont typeface="Times New Roman" panose="02020603050405020304" pitchFamily="18" charset="0"/>
              <a:buChar char="–"/>
              <a:tabLst>
                <a:tab pos="811465" algn="l"/>
                <a:tab pos="932429" algn="l"/>
                <a:tab pos="1416284" algn="l"/>
                <a:tab pos="1900138" algn="l"/>
                <a:tab pos="2383993" algn="l"/>
                <a:tab pos="2867848" algn="l"/>
                <a:tab pos="3351703" algn="l"/>
                <a:tab pos="3835558" algn="l"/>
                <a:tab pos="4319412" algn="l"/>
                <a:tab pos="4803267" algn="l"/>
                <a:tab pos="5287122" algn="l"/>
                <a:tab pos="5770977" algn="l"/>
                <a:tab pos="6254831" algn="l"/>
                <a:tab pos="6738686" algn="l"/>
                <a:tab pos="7222541" algn="l"/>
                <a:tab pos="7706396" algn="l"/>
                <a:tab pos="8190250" algn="l"/>
                <a:tab pos="8674105" algn="l"/>
                <a:tab pos="9157960" algn="l"/>
                <a:tab pos="9641815" algn="l"/>
                <a:tab pos="10125669" algn="l"/>
              </a:tabLst>
            </a:pPr>
            <a:r>
              <a:rPr lang="en-GB" altLang="en-US" sz="3200" dirty="0"/>
              <a:t>Sidereal vs. Synodic months</a:t>
            </a:r>
          </a:p>
          <a:p>
            <a:pPr lvl="2">
              <a:buFont typeface="Times New Roman" panose="02020603050405020304" pitchFamily="18" charset="0"/>
              <a:buChar char="•"/>
              <a:tabLst>
                <a:tab pos="811465" algn="l"/>
                <a:tab pos="932429" algn="l"/>
                <a:tab pos="1416284" algn="l"/>
                <a:tab pos="1900138" algn="l"/>
                <a:tab pos="2383993" algn="l"/>
                <a:tab pos="2867848" algn="l"/>
                <a:tab pos="3351703" algn="l"/>
                <a:tab pos="3835558" algn="l"/>
                <a:tab pos="4319412" algn="l"/>
                <a:tab pos="4803267" algn="l"/>
                <a:tab pos="5287122" algn="l"/>
                <a:tab pos="5770977" algn="l"/>
                <a:tab pos="6254831" algn="l"/>
                <a:tab pos="6738686" algn="l"/>
                <a:tab pos="7222541" algn="l"/>
                <a:tab pos="7706396" algn="l"/>
                <a:tab pos="8190250" algn="l"/>
                <a:tab pos="8674105" algn="l"/>
                <a:tab pos="9157960" algn="l"/>
                <a:tab pos="9641815" algn="l"/>
                <a:tab pos="10125669" algn="l"/>
              </a:tabLst>
            </a:pPr>
            <a:r>
              <a:rPr lang="en-GB" altLang="en-US" sz="3200" dirty="0" err="1"/>
              <a:t>P_syn</a:t>
            </a:r>
            <a:r>
              <a:rPr lang="en-GB" altLang="en-US" sz="3200" dirty="0"/>
              <a:t> = 29.531 days (e.g. new moon to new moon)</a:t>
            </a:r>
            <a:r>
              <a:rPr lang="ar-SA" altLang="en-US" sz="3200" dirty="0"/>
              <a:t>‏</a:t>
            </a:r>
            <a:endParaRPr lang="en-GB" altLang="en-US" sz="3200" dirty="0"/>
          </a:p>
          <a:p>
            <a:pPr lvl="2">
              <a:buFont typeface="Times New Roman" panose="02020603050405020304" pitchFamily="18" charset="0"/>
              <a:buChar char="•"/>
              <a:tabLst>
                <a:tab pos="811465" algn="l"/>
                <a:tab pos="932429" algn="l"/>
                <a:tab pos="1416284" algn="l"/>
                <a:tab pos="1900138" algn="l"/>
                <a:tab pos="2383993" algn="l"/>
                <a:tab pos="2867848" algn="l"/>
                <a:tab pos="3351703" algn="l"/>
                <a:tab pos="3835558" algn="l"/>
                <a:tab pos="4319412" algn="l"/>
                <a:tab pos="4803267" algn="l"/>
                <a:tab pos="5287122" algn="l"/>
                <a:tab pos="5770977" algn="l"/>
                <a:tab pos="6254831" algn="l"/>
                <a:tab pos="6738686" algn="l"/>
                <a:tab pos="7222541" algn="l"/>
                <a:tab pos="7706396" algn="l"/>
                <a:tab pos="8190250" algn="l"/>
                <a:tab pos="8674105" algn="l"/>
                <a:tab pos="9157960" algn="l"/>
                <a:tab pos="9641815" algn="l"/>
                <a:tab pos="10125669" algn="l"/>
              </a:tabLst>
            </a:pPr>
            <a:r>
              <a:rPr lang="en-GB" altLang="en-US" sz="3200" dirty="0" err="1"/>
              <a:t>P_sid</a:t>
            </a:r>
            <a:r>
              <a:rPr lang="en-GB" altLang="en-US" sz="3200" dirty="0"/>
              <a:t> = 27.322 days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AA54FC-FAB1-EE44-B20A-F9F61F685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310" y="2795158"/>
            <a:ext cx="10456419" cy="327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0301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9AFE7A68-6827-E649-BAE8-27676B285E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66599" y="273851"/>
            <a:ext cx="9257124" cy="1145800"/>
          </a:xfrm>
          <a:ln/>
        </p:spPr>
        <p:txBody>
          <a:bodyPr vert="horz" lIns="91440" tIns="41147" rIns="91440" bIns="45720" rtlCol="0" anchor="ctr">
            <a:normAutofit/>
          </a:bodyPr>
          <a:lstStyle/>
          <a:p>
            <a:pPr>
              <a:tabLst>
                <a:tab pos="0" algn="l"/>
                <a:tab pos="483855" algn="l"/>
                <a:tab pos="967710" algn="l"/>
                <a:tab pos="1451564" algn="l"/>
                <a:tab pos="1935419" algn="l"/>
                <a:tab pos="2419274" algn="l"/>
                <a:tab pos="2903129" algn="l"/>
                <a:tab pos="3386983" algn="l"/>
                <a:tab pos="3870838" algn="l"/>
                <a:tab pos="4354693" algn="l"/>
                <a:tab pos="4838548" algn="l"/>
                <a:tab pos="5322402" algn="l"/>
                <a:tab pos="5806257" algn="l"/>
                <a:tab pos="6290112" algn="l"/>
                <a:tab pos="6773967" algn="l"/>
                <a:tab pos="7257821" algn="l"/>
                <a:tab pos="7741676" algn="l"/>
                <a:tab pos="8225531" algn="l"/>
                <a:tab pos="8709386" algn="l"/>
                <a:tab pos="9193240" algn="l"/>
                <a:tab pos="9677095" algn="l"/>
              </a:tabLst>
            </a:pPr>
            <a:r>
              <a:rPr lang="en-GB" altLang="en-US" dirty="0"/>
              <a:t>Lunar Periods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66" name="Rectangle 2">
                <a:extLst>
                  <a:ext uri="{FF2B5EF4-FFF2-40B4-BE49-F238E27FC236}">
                    <a16:creationId xmlns:a16="http://schemas.microsoft.com/office/drawing/2014/main" id="{6E2BFD02-CAC1-3946-85F8-DDF0BB96A70D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436357" y="1209642"/>
                <a:ext cx="10570763" cy="5161177"/>
              </a:xfrm>
              <a:ln/>
            </p:spPr>
            <p:txBody>
              <a:bodyPr>
                <a:normAutofit/>
              </a:bodyPr>
              <a:lstStyle/>
              <a:p>
                <a:pPr lvl="1">
                  <a:buFont typeface="Times New Roman" panose="02020603050405020304" pitchFamily="18" charset="0"/>
                  <a:buChar char="–"/>
                  <a:tabLst>
                    <a:tab pos="811465" algn="l"/>
                    <a:tab pos="932429" algn="l"/>
                    <a:tab pos="1416284" algn="l"/>
                    <a:tab pos="1900138" algn="l"/>
                    <a:tab pos="2383993" algn="l"/>
                    <a:tab pos="2867848" algn="l"/>
                    <a:tab pos="3351703" algn="l"/>
                    <a:tab pos="3835558" algn="l"/>
                    <a:tab pos="4319412" algn="l"/>
                    <a:tab pos="4803267" algn="l"/>
                    <a:tab pos="5287122" algn="l"/>
                    <a:tab pos="5770977" algn="l"/>
                    <a:tab pos="6254831" algn="l"/>
                    <a:tab pos="6738686" algn="l"/>
                    <a:tab pos="7222541" algn="l"/>
                    <a:tab pos="7706396" algn="l"/>
                    <a:tab pos="8190250" algn="l"/>
                    <a:tab pos="8674105" algn="l"/>
                    <a:tab pos="9157960" algn="l"/>
                    <a:tab pos="9641815" algn="l"/>
                    <a:tab pos="10125669" algn="l"/>
                  </a:tabLst>
                </a:pPr>
                <a:r>
                  <a:rPr lang="en-GB" altLang="en-US" sz="3200" dirty="0"/>
                  <a:t>Sidereal vs. Synodic months</a:t>
                </a:r>
              </a:p>
              <a:p>
                <a:pPr lvl="2">
                  <a:buFont typeface="Times New Roman" panose="02020603050405020304" pitchFamily="18" charset="0"/>
                  <a:buChar char="•"/>
                  <a:tabLst>
                    <a:tab pos="811465" algn="l"/>
                    <a:tab pos="932429" algn="l"/>
                    <a:tab pos="1416284" algn="l"/>
                    <a:tab pos="1900138" algn="l"/>
                    <a:tab pos="2383993" algn="l"/>
                    <a:tab pos="2867848" algn="l"/>
                    <a:tab pos="3351703" algn="l"/>
                    <a:tab pos="3835558" algn="l"/>
                    <a:tab pos="4319412" algn="l"/>
                    <a:tab pos="4803267" algn="l"/>
                    <a:tab pos="5287122" algn="l"/>
                    <a:tab pos="5770977" algn="l"/>
                    <a:tab pos="6254831" algn="l"/>
                    <a:tab pos="6738686" algn="l"/>
                    <a:tab pos="7222541" algn="l"/>
                    <a:tab pos="7706396" algn="l"/>
                    <a:tab pos="8190250" algn="l"/>
                    <a:tab pos="8674105" algn="l"/>
                    <a:tab pos="9157960" algn="l"/>
                    <a:tab pos="9641815" algn="l"/>
                    <a:tab pos="10125669" algn="l"/>
                  </a:tabLst>
                </a:pPr>
                <a:r>
                  <a:rPr lang="en-GB" altLang="en-US" sz="2400" dirty="0" err="1"/>
                  <a:t>P_syn</a:t>
                </a:r>
                <a:r>
                  <a:rPr lang="en-GB" altLang="en-US" sz="2400" dirty="0"/>
                  <a:t> = 29.531 days (e.g. new moon to new moon)</a:t>
                </a:r>
                <a:r>
                  <a:rPr lang="ar-SA" altLang="en-US" sz="2400" dirty="0"/>
                  <a:t>‏</a:t>
                </a:r>
                <a:endParaRPr lang="en-GB" altLang="en-US" sz="2400" dirty="0"/>
              </a:p>
              <a:p>
                <a:pPr lvl="2">
                  <a:buFont typeface="Times New Roman" panose="02020603050405020304" pitchFamily="18" charset="0"/>
                  <a:buChar char="•"/>
                  <a:tabLst>
                    <a:tab pos="811465" algn="l"/>
                    <a:tab pos="932429" algn="l"/>
                    <a:tab pos="1416284" algn="l"/>
                    <a:tab pos="1900138" algn="l"/>
                    <a:tab pos="2383993" algn="l"/>
                    <a:tab pos="2867848" algn="l"/>
                    <a:tab pos="3351703" algn="l"/>
                    <a:tab pos="3835558" algn="l"/>
                    <a:tab pos="4319412" algn="l"/>
                    <a:tab pos="4803267" algn="l"/>
                    <a:tab pos="5287122" algn="l"/>
                    <a:tab pos="5770977" algn="l"/>
                    <a:tab pos="6254831" algn="l"/>
                    <a:tab pos="6738686" algn="l"/>
                    <a:tab pos="7222541" algn="l"/>
                    <a:tab pos="7706396" algn="l"/>
                    <a:tab pos="8190250" algn="l"/>
                    <a:tab pos="8674105" algn="l"/>
                    <a:tab pos="9157960" algn="l"/>
                    <a:tab pos="9641815" algn="l"/>
                    <a:tab pos="10125669" algn="l"/>
                  </a:tabLst>
                </a:pPr>
                <a:r>
                  <a:rPr lang="en-GB" altLang="en-US" sz="2400" dirty="0" err="1"/>
                  <a:t>P_sid</a:t>
                </a:r>
                <a:r>
                  <a:rPr lang="en-GB" altLang="en-US" sz="2400" dirty="0"/>
                  <a:t> = 27.322 days</a:t>
                </a:r>
              </a:p>
              <a:p>
                <a:pPr lvl="2">
                  <a:buFont typeface="Times New Roman" panose="02020603050405020304" pitchFamily="18" charset="0"/>
                  <a:buChar char="•"/>
                  <a:tabLst>
                    <a:tab pos="811465" algn="l"/>
                    <a:tab pos="932429" algn="l"/>
                    <a:tab pos="1416284" algn="l"/>
                    <a:tab pos="1900138" algn="l"/>
                    <a:tab pos="2383993" algn="l"/>
                    <a:tab pos="2867848" algn="l"/>
                    <a:tab pos="3351703" algn="l"/>
                    <a:tab pos="3835558" algn="l"/>
                    <a:tab pos="4319412" algn="l"/>
                    <a:tab pos="4803267" algn="l"/>
                    <a:tab pos="5287122" algn="l"/>
                    <a:tab pos="5770977" algn="l"/>
                    <a:tab pos="6254831" algn="l"/>
                    <a:tab pos="6738686" algn="l"/>
                    <a:tab pos="7222541" algn="l"/>
                    <a:tab pos="7706396" algn="l"/>
                    <a:tab pos="8190250" algn="l"/>
                    <a:tab pos="8674105" algn="l"/>
                    <a:tab pos="9157960" algn="l"/>
                    <a:tab pos="9641815" algn="l"/>
                    <a:tab pos="10125669" algn="l"/>
                  </a:tabLst>
                </a:pPr>
                <a:endParaRPr lang="en-GB" altLang="en-US" sz="3200" dirty="0"/>
              </a:p>
              <a:p>
                <a:pPr lvl="1">
                  <a:buFont typeface="Times New Roman" panose="02020603050405020304" pitchFamily="18" charset="0"/>
                  <a:buChar char="•"/>
                  <a:tabLst>
                    <a:tab pos="811465" algn="l"/>
                    <a:tab pos="932429" algn="l"/>
                    <a:tab pos="1416284" algn="l"/>
                    <a:tab pos="1900138" algn="l"/>
                    <a:tab pos="2383993" algn="l"/>
                    <a:tab pos="2867848" algn="l"/>
                    <a:tab pos="3351703" algn="l"/>
                    <a:tab pos="3835558" algn="l"/>
                    <a:tab pos="4319412" algn="l"/>
                    <a:tab pos="4803267" algn="l"/>
                    <a:tab pos="5287122" algn="l"/>
                    <a:tab pos="5770977" algn="l"/>
                    <a:tab pos="6254831" algn="l"/>
                    <a:tab pos="6738686" algn="l"/>
                    <a:tab pos="7222541" algn="l"/>
                    <a:tab pos="7706396" algn="l"/>
                    <a:tab pos="8190250" algn="l"/>
                    <a:tab pos="8674105" algn="l"/>
                    <a:tab pos="9157960" algn="l"/>
                    <a:tab pos="9641815" algn="l"/>
                    <a:tab pos="10125669" algn="l"/>
                  </a:tabLst>
                </a:pPr>
                <a:r>
                  <a:rPr lang="en-GB" altLang="en-US" sz="3200" dirty="0"/>
                  <a:t>Simplify by assuming circular orbits</a:t>
                </a:r>
              </a:p>
              <a:p>
                <a:pPr lvl="2">
                  <a:buFont typeface="Times New Roman" panose="02020603050405020304" pitchFamily="18" charset="0"/>
                  <a:buChar char="•"/>
                  <a:tabLst>
                    <a:tab pos="811465" algn="l"/>
                    <a:tab pos="932429" algn="l"/>
                    <a:tab pos="1416284" algn="l"/>
                    <a:tab pos="1900138" algn="l"/>
                    <a:tab pos="2383993" algn="l"/>
                    <a:tab pos="2867848" algn="l"/>
                    <a:tab pos="3351703" algn="l"/>
                    <a:tab pos="3835558" algn="l"/>
                    <a:tab pos="4319412" algn="l"/>
                    <a:tab pos="4803267" algn="l"/>
                    <a:tab pos="5287122" algn="l"/>
                    <a:tab pos="5770977" algn="l"/>
                    <a:tab pos="6254831" algn="l"/>
                    <a:tab pos="6738686" algn="l"/>
                    <a:tab pos="7222541" algn="l"/>
                    <a:tab pos="7706396" algn="l"/>
                    <a:tab pos="8190250" algn="l"/>
                    <a:tab pos="8674105" algn="l"/>
                    <a:tab pos="9157960" algn="l"/>
                    <a:tab pos="9641815" algn="l"/>
                    <a:tab pos="10125669" algn="l"/>
                  </a:tabLst>
                </a:pPr>
                <a:r>
                  <a:rPr lang="en-GB" altLang="en-US" sz="2800" dirty="0"/>
                  <a:t>Angular velocities of moon relative to background stars add:</a:t>
                </a:r>
              </a:p>
              <a:p>
                <a:pPr lvl="3">
                  <a:buFont typeface="Times New Roman" panose="02020603050405020304" pitchFamily="18" charset="0"/>
                  <a:buChar char="•"/>
                  <a:tabLst>
                    <a:tab pos="811465" algn="l"/>
                    <a:tab pos="932429" algn="l"/>
                    <a:tab pos="1416284" algn="l"/>
                    <a:tab pos="1900138" algn="l"/>
                    <a:tab pos="2383993" algn="l"/>
                    <a:tab pos="2867848" algn="l"/>
                    <a:tab pos="3351703" algn="l"/>
                    <a:tab pos="3835558" algn="l"/>
                    <a:tab pos="4319412" algn="l"/>
                    <a:tab pos="4803267" algn="l"/>
                    <a:tab pos="5287122" algn="l"/>
                    <a:tab pos="5770977" algn="l"/>
                    <a:tab pos="6254831" algn="l"/>
                    <a:tab pos="6738686" algn="l"/>
                    <a:tab pos="7222541" algn="l"/>
                    <a:tab pos="7706396" algn="l"/>
                    <a:tab pos="8190250" algn="l"/>
                    <a:tab pos="8674105" algn="l"/>
                    <a:tab pos="9157960" algn="l"/>
                    <a:tab pos="9641815" algn="l"/>
                    <a:tab pos="10125669" algn="l"/>
                  </a:tabLst>
                </a:pPr>
                <a14:m>
                  <m:oMath xmlns:m="http://schemas.openxmlformats.org/officeDocument/2006/math">
                    <m:r>
                      <a:rPr lang="en-US" altLang="en-US" sz="26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m:rPr>
                        <m:sty m:val="p"/>
                      </m:rPr>
                      <a:rPr lang="en-US" altLang="en-US" sz="2600" b="0" i="0" baseline="-25000" smtClean="0">
                        <a:latin typeface="Cambria Math" panose="02040503050406030204" pitchFamily="18" charset="0"/>
                      </a:rPr>
                      <m:t>sid</m:t>
                    </m:r>
                    <m:r>
                      <a:rPr lang="en-US" altLang="en-US" sz="26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2600" i="1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altLang="en-US" sz="2600" b="0" i="1" baseline="-2500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en-US" sz="2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en-US" sz="2600" i="1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GB" altLang="en-US" sz="2600" baseline="-25000" dirty="0" err="1"/>
                  <a:t>syn</a:t>
                </a:r>
                <a:r>
                  <a:rPr lang="en-GB" altLang="en-US" sz="2600" baseline="-25000" dirty="0"/>
                  <a:t> </a:t>
                </a:r>
                <a:r>
                  <a:rPr lang="en-GB" altLang="en-US" sz="2600" dirty="0"/>
                  <a:t>(basically total of the two orbital motions)</a:t>
                </a:r>
                <a:endParaRPr lang="en-GB" altLang="en-US" sz="2600" baseline="-25000" dirty="0"/>
              </a:p>
              <a:p>
                <a:pPr lvl="3">
                  <a:buFont typeface="Times New Roman" panose="02020603050405020304" pitchFamily="18" charset="0"/>
                  <a:buChar char="•"/>
                  <a:tabLst>
                    <a:tab pos="811465" algn="l"/>
                    <a:tab pos="932429" algn="l"/>
                    <a:tab pos="1416284" algn="l"/>
                    <a:tab pos="1900138" algn="l"/>
                    <a:tab pos="2383993" algn="l"/>
                    <a:tab pos="2867848" algn="l"/>
                    <a:tab pos="3351703" algn="l"/>
                    <a:tab pos="3835558" algn="l"/>
                    <a:tab pos="4319412" algn="l"/>
                    <a:tab pos="4803267" algn="l"/>
                    <a:tab pos="5287122" algn="l"/>
                    <a:tab pos="5770977" algn="l"/>
                    <a:tab pos="6254831" algn="l"/>
                    <a:tab pos="6738686" algn="l"/>
                    <a:tab pos="7222541" algn="l"/>
                    <a:tab pos="7706396" algn="l"/>
                    <a:tab pos="8190250" algn="l"/>
                    <a:tab pos="8674105" algn="l"/>
                    <a:tab pos="9157960" algn="l"/>
                    <a:tab pos="9641815" algn="l"/>
                    <a:tab pos="10125669" algn="l"/>
                  </a:tabLst>
                </a:pPr>
                <a:r>
                  <a:rPr lang="en-GB" altLang="en-US" sz="2600" dirty="0"/>
                  <a:t>2</a:t>
                </a:r>
                <a14:m>
                  <m:oMath xmlns:m="http://schemas.openxmlformats.org/officeDocument/2006/math">
                    <m:r>
                      <a:rPr lang="en-US" altLang="en-US" sz="2800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GB" altLang="en-US" sz="2600" dirty="0"/>
                  <a:t>/</a:t>
                </a:r>
                <a:r>
                  <a:rPr lang="en-GB" altLang="en-US" sz="2600" dirty="0" err="1"/>
                  <a:t>P</a:t>
                </a:r>
                <a:r>
                  <a:rPr lang="en-GB" altLang="en-US" sz="2600" baseline="-25000" dirty="0" err="1"/>
                  <a:t>sid</a:t>
                </a:r>
                <a:r>
                  <a:rPr lang="en-GB" altLang="en-US" sz="2600" dirty="0"/>
                  <a:t> = 2</a:t>
                </a:r>
                <a14:m>
                  <m:oMath xmlns:m="http://schemas.openxmlformats.org/officeDocument/2006/math">
                    <m:r>
                      <a:rPr lang="en-US" altLang="en-US" sz="2800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GB" altLang="en-US" sz="2600" dirty="0"/>
                  <a:t>/P</a:t>
                </a:r>
                <a:r>
                  <a:rPr lang="en-GB" altLang="en-US" sz="2600" baseline="-25000" dirty="0"/>
                  <a:t>E</a:t>
                </a:r>
                <a:r>
                  <a:rPr lang="en-GB" altLang="en-US" sz="2600" dirty="0"/>
                  <a:t> + 2</a:t>
                </a:r>
                <a14:m>
                  <m:oMath xmlns:m="http://schemas.openxmlformats.org/officeDocument/2006/math">
                    <m:r>
                      <a:rPr lang="en-US" altLang="en-US" sz="2800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GB" altLang="en-US" sz="2600" dirty="0"/>
                  <a:t>/</a:t>
                </a:r>
                <a:r>
                  <a:rPr lang="en-GB" altLang="en-US" sz="2600" dirty="0" err="1"/>
                  <a:t>P</a:t>
                </a:r>
                <a:r>
                  <a:rPr lang="en-GB" altLang="en-US" sz="2600" baseline="-25000" dirty="0" err="1"/>
                  <a:t>syn</a:t>
                </a:r>
                <a:endParaRPr lang="en-GB" altLang="en-US" sz="2600" baseline="-25000" dirty="0"/>
              </a:p>
              <a:p>
                <a:pPr lvl="3">
                  <a:buFont typeface="Times New Roman" panose="02020603050405020304" pitchFamily="18" charset="0"/>
                  <a:buChar char="•"/>
                  <a:tabLst>
                    <a:tab pos="811465" algn="l"/>
                    <a:tab pos="932429" algn="l"/>
                    <a:tab pos="1416284" algn="l"/>
                    <a:tab pos="1900138" algn="l"/>
                    <a:tab pos="2383993" algn="l"/>
                    <a:tab pos="2867848" algn="l"/>
                    <a:tab pos="3351703" algn="l"/>
                    <a:tab pos="3835558" algn="l"/>
                    <a:tab pos="4319412" algn="l"/>
                    <a:tab pos="4803267" algn="l"/>
                    <a:tab pos="5287122" algn="l"/>
                    <a:tab pos="5770977" algn="l"/>
                    <a:tab pos="6254831" algn="l"/>
                    <a:tab pos="6738686" algn="l"/>
                    <a:tab pos="7222541" algn="l"/>
                    <a:tab pos="7706396" algn="l"/>
                    <a:tab pos="8190250" algn="l"/>
                    <a:tab pos="8674105" algn="l"/>
                    <a:tab pos="9157960" algn="l"/>
                    <a:tab pos="9641815" algn="l"/>
                    <a:tab pos="10125669" algn="l"/>
                  </a:tabLst>
                </a:pPr>
                <a:r>
                  <a:rPr lang="en-GB" altLang="en-US" sz="2600" dirty="0"/>
                  <a:t>Solve for </a:t>
                </a:r>
                <a:r>
                  <a:rPr lang="en-GB" altLang="en-US" sz="2600" dirty="0" err="1"/>
                  <a:t>P</a:t>
                </a:r>
                <a:r>
                  <a:rPr lang="en-GB" altLang="en-US" sz="2600" baseline="-25000" dirty="0" err="1"/>
                  <a:t>sid</a:t>
                </a:r>
                <a:r>
                  <a:rPr lang="en-GB" altLang="en-US" sz="2600" baseline="-25000" dirty="0"/>
                  <a:t> </a:t>
                </a:r>
                <a:r>
                  <a:rPr lang="en-GB" altLang="en-US" sz="2600" dirty="0"/>
                  <a:t> = (1/P</a:t>
                </a:r>
                <a:r>
                  <a:rPr lang="en-GB" altLang="en-US" sz="2600" baseline="-25000" dirty="0"/>
                  <a:t>E</a:t>
                </a:r>
                <a:r>
                  <a:rPr lang="en-GB" altLang="en-US" sz="2600" dirty="0"/>
                  <a:t> + 1/</a:t>
                </a:r>
                <a:r>
                  <a:rPr lang="en-GB" altLang="en-US" sz="2600" dirty="0" err="1"/>
                  <a:t>P</a:t>
                </a:r>
                <a:r>
                  <a:rPr lang="en-GB" altLang="en-US" sz="2600" baseline="-25000" dirty="0" err="1"/>
                  <a:t>syn</a:t>
                </a:r>
                <a:r>
                  <a:rPr lang="en-GB" altLang="en-US" sz="2600" dirty="0"/>
                  <a:t>)</a:t>
                </a:r>
                <a:r>
                  <a:rPr lang="en-GB" altLang="en-US" sz="2600" baseline="30000" dirty="0"/>
                  <a:t>-1 </a:t>
                </a:r>
                <a:r>
                  <a:rPr lang="en-GB" altLang="en-US" sz="2600" dirty="0"/>
                  <a:t> = 27.322 days</a:t>
                </a:r>
              </a:p>
            </p:txBody>
          </p:sp>
        </mc:Choice>
        <mc:Fallback xmlns="">
          <p:sp>
            <p:nvSpPr>
              <p:cNvPr id="11266" name="Rectangle 2">
                <a:extLst>
                  <a:ext uri="{FF2B5EF4-FFF2-40B4-BE49-F238E27FC236}">
                    <a16:creationId xmlns:a16="http://schemas.microsoft.com/office/drawing/2014/main" id="{6E2BFD02-CAC1-3946-85F8-DDF0BB96A7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436357" y="1209642"/>
                <a:ext cx="10570763" cy="5161177"/>
              </a:xfrm>
              <a:blipFill>
                <a:blip r:embed="rId3"/>
                <a:stretch>
                  <a:fillRect t="-245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86740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9AFE7A68-6827-E649-BAE8-27676B285E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66599" y="273851"/>
            <a:ext cx="9257124" cy="1145800"/>
          </a:xfrm>
          <a:ln/>
        </p:spPr>
        <p:txBody>
          <a:bodyPr vert="horz" lIns="91440" tIns="41147" rIns="91440" bIns="45720" rtlCol="0" anchor="ctr">
            <a:normAutofit/>
          </a:bodyPr>
          <a:lstStyle/>
          <a:p>
            <a:pPr>
              <a:tabLst>
                <a:tab pos="0" algn="l"/>
                <a:tab pos="483855" algn="l"/>
                <a:tab pos="967710" algn="l"/>
                <a:tab pos="1451564" algn="l"/>
                <a:tab pos="1935419" algn="l"/>
                <a:tab pos="2419274" algn="l"/>
                <a:tab pos="2903129" algn="l"/>
                <a:tab pos="3386983" algn="l"/>
                <a:tab pos="3870838" algn="l"/>
                <a:tab pos="4354693" algn="l"/>
                <a:tab pos="4838548" algn="l"/>
                <a:tab pos="5322402" algn="l"/>
                <a:tab pos="5806257" algn="l"/>
                <a:tab pos="6290112" algn="l"/>
                <a:tab pos="6773967" algn="l"/>
                <a:tab pos="7257821" algn="l"/>
                <a:tab pos="7741676" algn="l"/>
                <a:tab pos="8225531" algn="l"/>
                <a:tab pos="8709386" algn="l"/>
                <a:tab pos="9193240" algn="l"/>
                <a:tab pos="9677095" algn="l"/>
              </a:tabLst>
            </a:pPr>
            <a:r>
              <a:rPr lang="en-GB" altLang="en-US" dirty="0"/>
              <a:t>Eclipses and umbra/penumbra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E907F-759A-D946-89CE-7105CA73D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B5D3C6-B649-9045-A926-A15F9587B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19651"/>
            <a:ext cx="10696651" cy="421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885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47202AC6-F549-CA43-9378-E01BF3647B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001000" cy="609600"/>
          </a:xfrm>
          <a:ln/>
        </p:spPr>
        <p:txBody>
          <a:bodyPr/>
          <a:lstStyle/>
          <a:p>
            <a:pPr>
              <a:buClr>
                <a:srgbClr val="FF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sz="2800" b="1">
                <a:solidFill>
                  <a:srgbClr val="FF0000"/>
                </a:solidFill>
              </a:rPr>
              <a:t>Types of eclipses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08122BF-D857-534F-BF5F-9BBDDBD4D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95401"/>
            <a:ext cx="3048000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81AC0371-35E1-B245-813B-84E48B672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1371601"/>
            <a:ext cx="4284663" cy="213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Text Box 4">
            <a:extLst>
              <a:ext uri="{FF2B5EF4-FFF2-40B4-BE49-F238E27FC236}">
                <a16:creationId xmlns:a16="http://schemas.microsoft.com/office/drawing/2014/main" id="{BBC596F3-C8A2-7D46-8E47-4AC89309B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2451" y="998538"/>
            <a:ext cx="1458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9pPr>
          </a:lstStyle>
          <a:p>
            <a:pPr algn="ctr">
              <a:buFont typeface="Times New Roman" panose="02020603050405020304" pitchFamily="18" charset="0"/>
              <a:buNone/>
            </a:pPr>
            <a:r>
              <a:rPr lang="en-GB" altLang="en-US" b="1">
                <a:latin typeface="Times New Roman" panose="02020603050405020304" pitchFamily="18" charset="0"/>
              </a:rPr>
              <a:t>Solar Eclipse</a:t>
            </a:r>
          </a:p>
        </p:txBody>
      </p:sp>
      <p:sp>
        <p:nvSpPr>
          <p:cNvPr id="6149" name="Text Box 5">
            <a:extLst>
              <a:ext uri="{FF2B5EF4-FFF2-40B4-BE49-F238E27FC236}">
                <a16:creationId xmlns:a16="http://schemas.microsoft.com/office/drawing/2014/main" id="{03C30D81-CD3D-A546-91F4-63B9A8911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0188" y="908050"/>
            <a:ext cx="15605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9pPr>
          </a:lstStyle>
          <a:p>
            <a:pPr algn="ctr">
              <a:buFont typeface="Times New Roman" panose="02020603050405020304" pitchFamily="18" charset="0"/>
              <a:buNone/>
            </a:pPr>
            <a:r>
              <a:rPr lang="en-GB" altLang="en-US" b="1">
                <a:latin typeface="Times New Roman" panose="02020603050405020304" pitchFamily="18" charset="0"/>
              </a:rPr>
              <a:t>Lunar Eclipse</a:t>
            </a:r>
          </a:p>
        </p:txBody>
      </p:sp>
      <p:sp>
        <p:nvSpPr>
          <p:cNvPr id="6150" name="Text Box 6">
            <a:extLst>
              <a:ext uri="{FF2B5EF4-FFF2-40B4-BE49-F238E27FC236}">
                <a16:creationId xmlns:a16="http://schemas.microsoft.com/office/drawing/2014/main" id="{8C9CBE08-2F9C-694D-A6D8-C7ABA95AC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886201"/>
            <a:ext cx="2819400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9pPr>
          </a:lstStyle>
          <a:p>
            <a:pPr>
              <a:spcBef>
                <a:spcPts val="1125"/>
              </a:spcBef>
            </a:pPr>
            <a:r>
              <a:rPr lang="en-GB" altLang="en-US" b="1" dirty="0">
                <a:latin typeface="Times New Roman" panose="02020603050405020304" pitchFamily="18" charset="0"/>
              </a:rPr>
              <a:t>We  view the illuminated object and watch it go dark. </a:t>
            </a:r>
          </a:p>
          <a:p>
            <a:pPr>
              <a:spcBef>
                <a:spcPts val="1125"/>
              </a:spcBef>
            </a:pPr>
            <a:r>
              <a:rPr lang="en-GB" altLang="en-US" b="1" dirty="0">
                <a:latin typeface="Times New Roman" panose="02020603050405020304" pitchFamily="18" charset="0"/>
              </a:rPr>
              <a:t>Everyone on one side of the Earth can see the Moon – so a given lunar eclipse is visible to many people.</a:t>
            </a:r>
          </a:p>
          <a:p>
            <a:pPr>
              <a:spcBef>
                <a:spcPts val="1125"/>
              </a:spcBef>
            </a:pPr>
            <a:endParaRPr lang="en-GB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6151" name="Text Box 7">
            <a:extLst>
              <a:ext uri="{FF2B5EF4-FFF2-40B4-BE49-F238E27FC236}">
                <a16:creationId xmlns:a16="http://schemas.microsoft.com/office/drawing/2014/main" id="{870A9ED4-2188-954C-8E31-FCA7AD1EE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733801"/>
            <a:ext cx="2819400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9pPr>
          </a:lstStyle>
          <a:p>
            <a:pPr>
              <a:spcBef>
                <a:spcPts val="1125"/>
              </a:spcBef>
            </a:pPr>
            <a:r>
              <a:rPr lang="en-GB" altLang="en-US" b="1">
                <a:latin typeface="Times New Roman" panose="02020603050405020304" pitchFamily="18" charset="0"/>
              </a:rPr>
              <a:t>We view the illuminating object (the Sun) and see it blocked out. </a:t>
            </a:r>
          </a:p>
          <a:p>
            <a:pPr>
              <a:spcBef>
                <a:spcPts val="1125"/>
              </a:spcBef>
            </a:pPr>
            <a:r>
              <a:rPr lang="en-GB" altLang="en-US" b="1">
                <a:latin typeface="Times New Roman" panose="02020603050405020304" pitchFamily="18" charset="0"/>
              </a:rPr>
              <a:t>Only a few people are in the right place to be in the shadow.</a:t>
            </a:r>
          </a:p>
          <a:p>
            <a:pPr>
              <a:spcBef>
                <a:spcPts val="1125"/>
              </a:spcBef>
            </a:pPr>
            <a:r>
              <a:rPr lang="en-GB" altLang="en-US" b="1">
                <a:latin typeface="Times New Roman" panose="02020603050405020304" pitchFamily="18" charset="0"/>
              </a:rPr>
              <a:t>It is “coincidence” that the umbra just barely reaches earth.</a:t>
            </a:r>
          </a:p>
        </p:txBody>
      </p:sp>
      <p:sp>
        <p:nvSpPr>
          <p:cNvPr id="6152" name="Text Box 8">
            <a:extLst>
              <a:ext uri="{FF2B5EF4-FFF2-40B4-BE49-F238E27FC236}">
                <a16:creationId xmlns:a16="http://schemas.microsoft.com/office/drawing/2014/main" id="{23A7B877-AE1C-794D-9181-36BB9EE25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1263" y="3581400"/>
            <a:ext cx="162401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9pPr>
          </a:lstStyle>
          <a:p>
            <a:pPr algn="ctr">
              <a:buFont typeface="Times New Roman" panose="02020603050405020304" pitchFamily="18" charset="0"/>
              <a:buNone/>
            </a:pPr>
            <a:r>
              <a:rPr lang="en-GB" altLang="en-US" sz="800">
                <a:latin typeface="Times New Roman" panose="02020603050405020304" pitchFamily="18" charset="0"/>
              </a:rPr>
              <a:t>From our text:  Horizons, by Seeds</a:t>
            </a:r>
          </a:p>
        </p:txBody>
      </p:sp>
    </p:spTree>
    <p:extLst>
      <p:ext uri="{BB962C8B-B14F-4D97-AF65-F5344CB8AC3E}">
        <p14:creationId xmlns:p14="http://schemas.microsoft.com/office/powerpoint/2010/main" val="36742504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9AFE7A68-6827-E649-BAE8-27676B285E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66599" y="273851"/>
            <a:ext cx="9257124" cy="1145800"/>
          </a:xfrm>
          <a:ln/>
        </p:spPr>
        <p:txBody>
          <a:bodyPr vert="horz" lIns="91440" tIns="41147" rIns="91440" bIns="45720" rtlCol="0" anchor="ctr">
            <a:normAutofit/>
          </a:bodyPr>
          <a:lstStyle/>
          <a:p>
            <a:pPr>
              <a:tabLst>
                <a:tab pos="0" algn="l"/>
                <a:tab pos="483855" algn="l"/>
                <a:tab pos="967710" algn="l"/>
                <a:tab pos="1451564" algn="l"/>
                <a:tab pos="1935419" algn="l"/>
                <a:tab pos="2419274" algn="l"/>
                <a:tab pos="2903129" algn="l"/>
                <a:tab pos="3386983" algn="l"/>
                <a:tab pos="3870838" algn="l"/>
                <a:tab pos="4354693" algn="l"/>
                <a:tab pos="4838548" algn="l"/>
                <a:tab pos="5322402" algn="l"/>
                <a:tab pos="5806257" algn="l"/>
                <a:tab pos="6290112" algn="l"/>
                <a:tab pos="6773967" algn="l"/>
                <a:tab pos="7257821" algn="l"/>
                <a:tab pos="7741676" algn="l"/>
                <a:tab pos="8225531" algn="l"/>
                <a:tab pos="8709386" algn="l"/>
                <a:tab pos="9193240" algn="l"/>
                <a:tab pos="9677095" algn="l"/>
              </a:tabLst>
            </a:pPr>
            <a:r>
              <a:rPr lang="en-GB" altLang="en-US" dirty="0"/>
              <a:t>Lunar Eclipses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E907F-759A-D946-89CE-7105CA73D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1A1922-68FF-3346-9569-7295810FC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6879" y="1660733"/>
            <a:ext cx="12584080" cy="41441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7F59B1-AB64-6A45-AD44-9D2424880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6879" y="1675723"/>
            <a:ext cx="12584080" cy="4144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B72CEB-E244-7545-8D12-7B89B2855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713" y="1419651"/>
            <a:ext cx="3640451" cy="364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127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961A93A7-C90C-B740-892B-4B4E83E6B0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57800" y="152400"/>
            <a:ext cx="4648200" cy="609600"/>
          </a:xfrm>
          <a:ln/>
        </p:spPr>
        <p:txBody>
          <a:bodyPr>
            <a:normAutofit/>
          </a:bodyPr>
          <a:lstStyle/>
          <a:p>
            <a:pPr>
              <a:buClr>
                <a:srgbClr val="FF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sz="3200" b="1" dirty="0">
                <a:solidFill>
                  <a:srgbClr val="FF0000"/>
                </a:solidFill>
              </a:rPr>
              <a:t>Solar eclipses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BF695860-7A34-D84E-A3B2-D8CE191AB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04" y="210344"/>
            <a:ext cx="2514600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1" name="Text Box 3">
            <a:extLst>
              <a:ext uri="{FF2B5EF4-FFF2-40B4-BE49-F238E27FC236}">
                <a16:creationId xmlns:a16="http://schemas.microsoft.com/office/drawing/2014/main" id="{2625FF98-F771-4A48-9841-AEAE05139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114" y="846782"/>
            <a:ext cx="8252086" cy="5106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9pPr>
          </a:lstStyle>
          <a:p>
            <a:pPr>
              <a:spcBef>
                <a:spcPts val="1125"/>
              </a:spcBef>
              <a:buClr>
                <a:srgbClr val="0000FF"/>
              </a:buClr>
              <a:buFont typeface="Times New Roman" panose="02020603050405020304" pitchFamily="18" charset="0"/>
              <a:buChar char="•"/>
            </a:pPr>
            <a:r>
              <a:rPr lang="en-GB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If you are outside the penumbra you see the whole sun.</a:t>
            </a:r>
          </a:p>
          <a:p>
            <a:pPr>
              <a:spcBef>
                <a:spcPts val="1125"/>
              </a:spcBef>
              <a:buClr>
                <a:srgbClr val="0000FF"/>
              </a:buClr>
              <a:buFont typeface="Times New Roman" panose="02020603050405020304" pitchFamily="18" charset="0"/>
              <a:buChar char="•"/>
            </a:pPr>
            <a:r>
              <a:rPr lang="en-GB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If you are in the penumbra you see only part of the sun.</a:t>
            </a:r>
          </a:p>
          <a:p>
            <a:pPr>
              <a:spcBef>
                <a:spcPts val="1125"/>
              </a:spcBef>
              <a:buClr>
                <a:srgbClr val="0000FF"/>
              </a:buClr>
              <a:buFont typeface="Times New Roman" panose="02020603050405020304" pitchFamily="18" charset="0"/>
              <a:buChar char="•"/>
            </a:pPr>
            <a:r>
              <a:rPr lang="en-GB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If you are in the umbra you cannot see any of the sun.</a:t>
            </a:r>
          </a:p>
          <a:p>
            <a:pPr>
              <a:spcBef>
                <a:spcPts val="1125"/>
              </a:spcBef>
              <a:buClr>
                <a:srgbClr val="0000FF"/>
              </a:buClr>
            </a:pPr>
            <a:endParaRPr lang="en-GB" altLang="en-US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spcBef>
                <a:spcPts val="1125"/>
              </a:spcBef>
              <a:buClr>
                <a:srgbClr val="008000"/>
              </a:buClr>
              <a:buFont typeface="Times New Roman" panose="02020603050405020304" pitchFamily="18" charset="0"/>
              <a:buChar char="•"/>
            </a:pPr>
            <a:r>
              <a:rPr lang="en-GB" altLang="en-US" b="1" dirty="0">
                <a:solidFill>
                  <a:srgbClr val="008000"/>
                </a:solidFill>
                <a:latin typeface="Times New Roman" panose="02020603050405020304" pitchFamily="18" charset="0"/>
              </a:rPr>
              <a:t>The fact that the moon is just barely big enough to block out the sun results from a coincidence:</a:t>
            </a:r>
          </a:p>
          <a:p>
            <a:pPr lvl="1">
              <a:spcBef>
                <a:spcPts val="1125"/>
              </a:spcBef>
              <a:buClr>
                <a:srgbClr val="008000"/>
              </a:buClr>
              <a:buFont typeface="Times New Roman" panose="02020603050405020304" pitchFamily="18" charset="0"/>
              <a:buChar char="•"/>
            </a:pPr>
            <a:r>
              <a:rPr lang="en-GB" altLang="en-US" b="1" dirty="0">
                <a:solidFill>
                  <a:srgbClr val="008000"/>
                </a:solidFill>
                <a:latin typeface="Times New Roman" panose="02020603050405020304" pitchFamily="18" charset="0"/>
              </a:rPr>
              <a:t>The sun is 390 times bigger than the moon, but also almost exactly 390 times further away.</a:t>
            </a:r>
          </a:p>
          <a:p>
            <a:pPr lvl="1">
              <a:spcBef>
                <a:spcPts val="1125"/>
              </a:spcBef>
              <a:buClr>
                <a:srgbClr val="008000"/>
              </a:buClr>
              <a:buFont typeface="Times New Roman" panose="02020603050405020304" pitchFamily="18" charset="0"/>
              <a:buChar char="•"/>
            </a:pPr>
            <a:r>
              <a:rPr lang="en-GB" altLang="en-US" b="1" dirty="0">
                <a:solidFill>
                  <a:srgbClr val="008000"/>
                </a:solidFill>
                <a:latin typeface="Times New Roman" panose="02020603050405020304" pitchFamily="18" charset="0"/>
              </a:rPr>
              <a:t>The orbit of the moon is elliptical.</a:t>
            </a:r>
          </a:p>
          <a:p>
            <a:pPr lvl="2">
              <a:spcBef>
                <a:spcPts val="1125"/>
              </a:spcBef>
              <a:buClr>
                <a:srgbClr val="008000"/>
              </a:buClr>
              <a:buFont typeface="Times New Roman" panose="02020603050405020304" pitchFamily="18" charset="0"/>
              <a:buChar char="•"/>
            </a:pPr>
            <a:r>
              <a:rPr lang="en-GB" altLang="en-US" b="1" dirty="0">
                <a:solidFill>
                  <a:srgbClr val="008000"/>
                </a:solidFill>
                <a:latin typeface="Times New Roman" panose="02020603050405020304" pitchFamily="18" charset="0"/>
              </a:rPr>
              <a:t>At </a:t>
            </a:r>
            <a:r>
              <a:rPr lang="en-GB" altLang="en-US" b="1" u="sng" dirty="0">
                <a:solidFill>
                  <a:srgbClr val="008000"/>
                </a:solidFill>
                <a:latin typeface="Times New Roman" panose="02020603050405020304" pitchFamily="18" charset="0"/>
              </a:rPr>
              <a:t>perigee</a:t>
            </a:r>
            <a:r>
              <a:rPr lang="en-GB" altLang="en-US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it can block out the full sun</a:t>
            </a:r>
          </a:p>
          <a:p>
            <a:pPr lvl="2">
              <a:spcBef>
                <a:spcPts val="1125"/>
              </a:spcBef>
              <a:buClr>
                <a:srgbClr val="008000"/>
              </a:buClr>
              <a:buFont typeface="Times New Roman" panose="02020603050405020304" pitchFamily="18" charset="0"/>
              <a:buChar char="•"/>
            </a:pPr>
            <a:r>
              <a:rPr lang="en-GB" altLang="en-US" b="1" dirty="0">
                <a:solidFill>
                  <a:srgbClr val="008000"/>
                </a:solidFill>
                <a:latin typeface="Times New Roman" panose="02020603050405020304" pitchFamily="18" charset="0"/>
              </a:rPr>
              <a:t>At </a:t>
            </a:r>
            <a:r>
              <a:rPr lang="en-GB" altLang="en-US" b="1" u="sng" dirty="0">
                <a:solidFill>
                  <a:srgbClr val="008000"/>
                </a:solidFill>
                <a:latin typeface="Times New Roman" panose="02020603050405020304" pitchFamily="18" charset="0"/>
              </a:rPr>
              <a:t>apogee</a:t>
            </a:r>
            <a:r>
              <a:rPr lang="en-GB" altLang="en-US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it isn’t quite big enough, giving an annular eclipse.</a:t>
            </a:r>
          </a:p>
          <a:p>
            <a:pPr lvl="2">
              <a:spcBef>
                <a:spcPts val="1125"/>
              </a:spcBef>
              <a:buClr>
                <a:srgbClr val="008000"/>
              </a:buClr>
              <a:buFont typeface="Times New Roman" panose="02020603050405020304" pitchFamily="18" charset="0"/>
              <a:buChar char="•"/>
            </a:pPr>
            <a:endParaRPr lang="en-GB" altLang="en-US" b="1" dirty="0">
              <a:solidFill>
                <a:srgbClr val="008000"/>
              </a:solidFill>
              <a:latin typeface="Times New Roman" panose="02020603050405020304" pitchFamily="18" charset="0"/>
            </a:endParaRPr>
          </a:p>
          <a:p>
            <a:pPr>
              <a:spcBef>
                <a:spcPts val="1125"/>
              </a:spcBef>
              <a:buClr>
                <a:srgbClr val="008000"/>
              </a:buClr>
              <a:buFont typeface="Times New Roman" panose="02020603050405020304" pitchFamily="18" charset="0"/>
              <a:buChar char="•"/>
            </a:pPr>
            <a:r>
              <a:rPr lang="en-GB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What is the relationship between size, distance, and angle?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1123139D-C31B-4649-B008-C2F3F7979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20" y="1537097"/>
            <a:ext cx="2198688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3" name="Text Box 5">
            <a:extLst>
              <a:ext uri="{FF2B5EF4-FFF2-40B4-BE49-F238E27FC236}">
                <a16:creationId xmlns:a16="http://schemas.microsoft.com/office/drawing/2014/main" id="{8E85196C-080A-554D-A9E3-65D916253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1863" y="6567488"/>
            <a:ext cx="162401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9pPr>
          </a:lstStyle>
          <a:p>
            <a:pPr algn="ctr">
              <a:buFont typeface="Times New Roman" panose="02020603050405020304" pitchFamily="18" charset="0"/>
              <a:buNone/>
            </a:pPr>
            <a:r>
              <a:rPr lang="en-GB" altLang="en-US" sz="800">
                <a:latin typeface="Times New Roman" panose="02020603050405020304" pitchFamily="18" charset="0"/>
              </a:rPr>
              <a:t>From our text:  Horizons, by Seeds</a:t>
            </a:r>
          </a:p>
        </p:txBody>
      </p:sp>
    </p:spTree>
    <p:extLst>
      <p:ext uri="{BB962C8B-B14F-4D97-AF65-F5344CB8AC3E}">
        <p14:creationId xmlns:p14="http://schemas.microsoft.com/office/powerpoint/2010/main" val="27673873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9E45F438-617A-6B48-8F47-4B7AF5341B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ln/>
        </p:spPr>
        <p:txBody>
          <a:bodyPr/>
          <a:lstStyle/>
          <a:p>
            <a:pPr>
              <a:buClr>
                <a:srgbClr val="FF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b="1">
                <a:solidFill>
                  <a:srgbClr val="FF0000"/>
                </a:solidFill>
              </a:rPr>
              <a:t>Variations in Solar Eclipses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D6D16D7E-C757-EA41-AB9E-04E880D28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63" y="1600200"/>
            <a:ext cx="3821112" cy="217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3" name="Picture 3">
            <a:extLst>
              <a:ext uri="{FF2B5EF4-FFF2-40B4-BE49-F238E27FC236}">
                <a16:creationId xmlns:a16="http://schemas.microsoft.com/office/drawing/2014/main" id="{7EF90C6F-BF45-9146-9028-CCD8EB97C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26" y="1600200"/>
            <a:ext cx="2246313" cy="217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1A87F535-B766-8445-BED6-FB204D197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3946525"/>
            <a:ext cx="2152650" cy="217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5" name="Picture 5">
            <a:extLst>
              <a:ext uri="{FF2B5EF4-FFF2-40B4-BE49-F238E27FC236}">
                <a16:creationId xmlns:a16="http://schemas.microsoft.com/office/drawing/2014/main" id="{AB28D6A9-F948-7D42-BDB6-74D6FFB88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1" y="3946525"/>
            <a:ext cx="2047875" cy="217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6" name="Text Box 6">
            <a:extLst>
              <a:ext uri="{FF2B5EF4-FFF2-40B4-BE49-F238E27FC236}">
                <a16:creationId xmlns:a16="http://schemas.microsoft.com/office/drawing/2014/main" id="{9653FE72-05CF-5C4C-9DC9-EACD7BC95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6172200"/>
            <a:ext cx="20574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9pPr>
          </a:lstStyle>
          <a:p>
            <a:pPr algn="ctr">
              <a:spcBef>
                <a:spcPts val="1125"/>
              </a:spcBef>
            </a:pPr>
            <a:r>
              <a:rPr lang="en-GB" altLang="en-US" b="1">
                <a:latin typeface="Times New Roman" panose="02020603050405020304" pitchFamily="18" charset="0"/>
              </a:rPr>
              <a:t>Annular Eclipse</a:t>
            </a:r>
          </a:p>
        </p:txBody>
      </p:sp>
      <p:sp>
        <p:nvSpPr>
          <p:cNvPr id="10247" name="Text Box 7">
            <a:extLst>
              <a:ext uri="{FF2B5EF4-FFF2-40B4-BE49-F238E27FC236}">
                <a16:creationId xmlns:a16="http://schemas.microsoft.com/office/drawing/2014/main" id="{290AA6ED-F708-F34D-AF0E-D9FC8AC3A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6248400"/>
            <a:ext cx="23622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9pPr>
          </a:lstStyle>
          <a:p>
            <a:pPr algn="ctr">
              <a:spcBef>
                <a:spcPts val="1125"/>
              </a:spcBef>
            </a:pPr>
            <a:r>
              <a:rPr lang="en-GB" altLang="en-US" b="1">
                <a:latin typeface="Times New Roman" panose="02020603050405020304" pitchFamily="18" charset="0"/>
              </a:rPr>
              <a:t>Diamond-Ring Effect</a:t>
            </a:r>
          </a:p>
        </p:txBody>
      </p:sp>
      <p:sp>
        <p:nvSpPr>
          <p:cNvPr id="10248" name="Text Box 8">
            <a:extLst>
              <a:ext uri="{FF2B5EF4-FFF2-40B4-BE49-F238E27FC236}">
                <a16:creationId xmlns:a16="http://schemas.microsoft.com/office/drawing/2014/main" id="{36B413A4-3AF3-A343-B88A-73BA4558F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1231900"/>
            <a:ext cx="20574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9pPr>
          </a:lstStyle>
          <a:p>
            <a:pPr algn="ctr">
              <a:spcBef>
                <a:spcPts val="1125"/>
              </a:spcBef>
            </a:pPr>
            <a:r>
              <a:rPr lang="en-GB" altLang="en-US" b="1">
                <a:latin typeface="Times New Roman" panose="02020603050405020304" pitchFamily="18" charset="0"/>
              </a:rPr>
              <a:t>Total Solar Eclipse</a:t>
            </a:r>
          </a:p>
        </p:txBody>
      </p:sp>
      <p:sp>
        <p:nvSpPr>
          <p:cNvPr id="10249" name="Text Box 9">
            <a:extLst>
              <a:ext uri="{FF2B5EF4-FFF2-40B4-BE49-F238E27FC236}">
                <a16:creationId xmlns:a16="http://schemas.microsoft.com/office/drawing/2014/main" id="{8CAE48D4-93EB-ED46-9220-4CA121E0B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231900"/>
            <a:ext cx="46482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9pPr>
          </a:lstStyle>
          <a:p>
            <a:pPr algn="ctr">
              <a:spcBef>
                <a:spcPts val="1125"/>
              </a:spcBef>
            </a:pPr>
            <a:r>
              <a:rPr lang="en-GB" altLang="en-US" b="1">
                <a:latin typeface="Times New Roman" panose="02020603050405020304" pitchFamily="18" charset="0"/>
              </a:rPr>
              <a:t>Elliptical orbits mean angular size variation</a:t>
            </a:r>
            <a:r>
              <a:rPr lang="en-GB" altLang="en-US"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81060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9AFE7A68-6827-E649-BAE8-27676B285E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66599" y="273851"/>
            <a:ext cx="9257124" cy="1145800"/>
          </a:xfrm>
          <a:ln/>
        </p:spPr>
        <p:txBody>
          <a:bodyPr vert="horz" lIns="91440" tIns="41147" rIns="91440" bIns="45720" rtlCol="0" anchor="ctr">
            <a:normAutofit/>
          </a:bodyPr>
          <a:lstStyle/>
          <a:p>
            <a:pPr>
              <a:tabLst>
                <a:tab pos="0" algn="l"/>
                <a:tab pos="483855" algn="l"/>
                <a:tab pos="967710" algn="l"/>
                <a:tab pos="1451564" algn="l"/>
                <a:tab pos="1935419" algn="l"/>
                <a:tab pos="2419274" algn="l"/>
                <a:tab pos="2903129" algn="l"/>
                <a:tab pos="3386983" algn="l"/>
                <a:tab pos="3870838" algn="l"/>
                <a:tab pos="4354693" algn="l"/>
                <a:tab pos="4838548" algn="l"/>
                <a:tab pos="5322402" algn="l"/>
                <a:tab pos="5806257" algn="l"/>
                <a:tab pos="6290112" algn="l"/>
                <a:tab pos="6773967" algn="l"/>
                <a:tab pos="7257821" algn="l"/>
                <a:tab pos="7741676" algn="l"/>
                <a:tab pos="8225531" algn="l"/>
                <a:tab pos="8709386" algn="l"/>
                <a:tab pos="9193240" algn="l"/>
                <a:tab pos="9677095" algn="l"/>
              </a:tabLst>
            </a:pPr>
            <a:r>
              <a:rPr lang="en-GB" altLang="en-US" dirty="0"/>
              <a:t>Eclipses and nodes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E907F-759A-D946-89CE-7105CA73D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50A87B-51A5-7549-8A04-79892DEC4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300" y="1194799"/>
            <a:ext cx="8711722" cy="528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376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69EF9A-9479-364E-A172-BBCA87D99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219" y="1460507"/>
            <a:ext cx="8691562" cy="508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637F4C-D321-E449-B95A-6A70BFB87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Oblate Spheroids and Precession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6D51C-63AB-E947-AEDA-746CAD83BC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Exaggerated!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627593-53FD-8046-A87D-2C68BA803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312" y="4907535"/>
            <a:ext cx="2941476" cy="513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916FAC-3DBE-A24A-9E85-A1CDF3C2D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8550" y="1504339"/>
            <a:ext cx="2823720" cy="5076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647D78-23F5-964A-9E41-8E99882605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9250" y="4928745"/>
            <a:ext cx="2312782" cy="63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6452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F8DB90-1F0D-444C-A524-D4D741E5C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923" y="877001"/>
            <a:ext cx="9829800" cy="2857500"/>
          </a:xfrm>
          <a:prstGeom prst="rect">
            <a:avLst/>
          </a:prstGeom>
        </p:spPr>
      </p:pic>
      <p:sp>
        <p:nvSpPr>
          <p:cNvPr id="11265" name="Rectangle 1">
            <a:extLst>
              <a:ext uri="{FF2B5EF4-FFF2-40B4-BE49-F238E27FC236}">
                <a16:creationId xmlns:a16="http://schemas.microsoft.com/office/drawing/2014/main" id="{9AFE7A68-6827-E649-BAE8-27676B285E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66599" y="273851"/>
            <a:ext cx="9257124" cy="1145800"/>
          </a:xfrm>
          <a:ln/>
        </p:spPr>
        <p:txBody>
          <a:bodyPr vert="horz" lIns="91440" tIns="41147" rIns="91440" bIns="45720" rtlCol="0" anchor="ctr">
            <a:normAutofit/>
          </a:bodyPr>
          <a:lstStyle/>
          <a:p>
            <a:pPr>
              <a:tabLst>
                <a:tab pos="0" algn="l"/>
                <a:tab pos="483855" algn="l"/>
                <a:tab pos="967710" algn="l"/>
                <a:tab pos="1451564" algn="l"/>
                <a:tab pos="1935419" algn="l"/>
                <a:tab pos="2419274" algn="l"/>
                <a:tab pos="2903129" algn="l"/>
                <a:tab pos="3386983" algn="l"/>
                <a:tab pos="3870838" algn="l"/>
                <a:tab pos="4354693" algn="l"/>
                <a:tab pos="4838548" algn="l"/>
                <a:tab pos="5322402" algn="l"/>
                <a:tab pos="5806257" algn="l"/>
                <a:tab pos="6290112" algn="l"/>
                <a:tab pos="6773967" algn="l"/>
                <a:tab pos="7257821" algn="l"/>
                <a:tab pos="7741676" algn="l"/>
                <a:tab pos="8225531" algn="l"/>
                <a:tab pos="8709386" algn="l"/>
                <a:tab pos="9193240" algn="l"/>
                <a:tab pos="9677095" algn="l"/>
              </a:tabLst>
            </a:pPr>
            <a:r>
              <a:rPr lang="en-GB" altLang="en-US" dirty="0"/>
              <a:t>Eclipses and nodes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B77378A-1331-1345-9588-A602562C6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69161" y="3606800"/>
            <a:ext cx="96520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7104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0A7DE-B50D-4A48-89EF-196BAD405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Saros cycle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012B7-B26E-274C-91EA-D8BBB0BB2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032" y="1134163"/>
            <a:ext cx="7827781" cy="5219753"/>
          </a:xfrm>
        </p:spPr>
        <p:txBody>
          <a:bodyPr/>
          <a:lstStyle/>
          <a:p>
            <a:r>
              <a:rPr lang="en-US" dirty="0"/>
              <a:t>Nice </a:t>
            </a:r>
            <a:r>
              <a:rPr lang="en-US" dirty="0">
                <a:hlinkClick r:id="rId2"/>
              </a:rPr>
              <a:t>Universe Today article </a:t>
            </a:r>
            <a:r>
              <a:rPr lang="en-US" dirty="0"/>
              <a:t>explaining this: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2E25CE1-09E0-6D43-8605-A9475DAD9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032" y="1675712"/>
            <a:ext cx="8652940" cy="467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period of 223 synodic months syncs up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three key lunar cycles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which are crucial to predicting eclipses: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Synodic month-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time it takes for the Moon to return to like phase (29.5 days).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Anomalistic month-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time it takes for the Moon to return to perigee (27.6 days).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Draconic month-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time it takes for the Moon to return to a similar intersecting node (ascending or descending) along the ecliptic (27.2 days).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And thus, the saros was born. A saros period is just eight hours shy of 18 years and 11 days, which in turn is equal to 223 synodic, 242 anomalistic or 239 draconic months.  8 hours is 1/3 of a day, so there is a shift westward of about 120 degrees each cycle.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266" name="Picture 2" descr="Credit">
            <a:hlinkClick r:id="rId4"/>
            <a:extLst>
              <a:ext uri="{FF2B5EF4-FFF2-40B4-BE49-F238E27FC236}">
                <a16:creationId xmlns:a16="http://schemas.microsoft.com/office/drawing/2014/main" id="{53573186-D7C7-E247-A732-8831FA0EF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972" y="118331"/>
            <a:ext cx="279400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5B965C-3802-F540-9305-40FEE9DD8F39}"/>
              </a:ext>
            </a:extLst>
          </p:cNvPr>
          <p:cNvSpPr txBox="1"/>
          <p:nvPr/>
        </p:nvSpPr>
        <p:spPr>
          <a:xfrm>
            <a:off x="9245234" y="3475163"/>
            <a:ext cx="2323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latin typeface="Arial" panose="020B0604020202020204" pitchFamily="34" charset="0"/>
              </a:rPr>
              <a:t>Image credit: A.T. Sinclair/NASA/GSFC/Wikimedia Commons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571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73061-E9AE-0344-97D3-22A19DFCB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171"/>
            <a:ext cx="10515600" cy="1325563"/>
          </a:xfrm>
        </p:spPr>
        <p:txBody>
          <a:bodyPr/>
          <a:lstStyle/>
          <a:p>
            <a:r>
              <a:rPr lang="en-US" dirty="0"/>
              <a:t>Transits in general useful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BF174F-D56C-D64B-A511-B0ED57C5A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81" y="1289844"/>
            <a:ext cx="8256562" cy="5422900"/>
          </a:xfrm>
          <a:prstGeom prst="rect">
            <a:avLst/>
          </a:prstGeom>
        </p:spPr>
      </p:pic>
      <p:pic>
        <p:nvPicPr>
          <p:cNvPr id="12290" name="Picture 2" descr="Animated gif showing Pluto and it's Moon Charon in motion.">
            <a:extLst>
              <a:ext uri="{FF2B5EF4-FFF2-40B4-BE49-F238E27FC236}">
                <a16:creationId xmlns:a16="http://schemas.microsoft.com/office/drawing/2014/main" id="{3AC7321E-0EA6-504C-B05F-C2EF1D83DA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691" y="1289844"/>
            <a:ext cx="4031664" cy="403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0115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73061-E9AE-0344-97D3-22A19DFCB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171"/>
            <a:ext cx="10515600" cy="1325563"/>
          </a:xfrm>
        </p:spPr>
        <p:txBody>
          <a:bodyPr/>
          <a:lstStyle/>
          <a:p>
            <a:r>
              <a:rPr lang="en-US" dirty="0"/>
              <a:t>Venus Transits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014CB7-B9B2-A646-AB88-DB9181793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305676"/>
            <a:ext cx="9004300" cy="26289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375C9A-75FF-1148-A256-B0D03ABA0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685" y="1259174"/>
            <a:ext cx="11712315" cy="55988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E646E3-0537-174C-8C9D-56D484FD8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992" y="215938"/>
            <a:ext cx="34417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42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ECF76-2E77-BC4E-AD3F-588D441C3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Tides (from moon and sun)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38707-E0DC-4949-8EBC-2D028FB60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Launch Pad Astronomy </a:t>
            </a:r>
            <a:r>
              <a:rPr lang="en-US" dirty="0">
                <a:hlinkClick r:id="rId2"/>
              </a:rPr>
              <a:t>video</a:t>
            </a:r>
            <a:r>
              <a:rPr lang="en-US" dirty="0"/>
              <a:t> (8 minutes)</a:t>
            </a:r>
          </a:p>
          <a:p>
            <a:r>
              <a:rPr lang="en-US" dirty="0"/>
              <a:t>Not just the water going up and down!</a:t>
            </a:r>
          </a:p>
          <a:p>
            <a:r>
              <a:rPr lang="en-US" dirty="0"/>
              <a:t>Gravity is an inverse square law.  Things pull on the near side harder than on the far side – and this is a stretching, differential force in addition to the average pull.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128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BACD9F-CD9D-B54E-9419-17C0C2BA1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017" y="3613547"/>
            <a:ext cx="7089965" cy="11160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A93E24-D7CE-9B4F-8AF8-43509C125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246" y="2033587"/>
            <a:ext cx="4311508" cy="11382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1ECF76-2E77-BC4E-AD3F-588D441C3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Tides (from moon and sun)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38707-E0DC-4949-8EBC-2D028FB60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Differential tidal force: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Taylor series expansion</a:t>
            </a:r>
            <a:r>
              <a:rPr lang="en-US" dirty="0"/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354F8E-DFD0-2A4A-A61A-B57BF29C01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0246" y="4820841"/>
            <a:ext cx="4060228" cy="11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56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B3217FD-EBD3-6F42-BD41-B7463133B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746" y="2332036"/>
            <a:ext cx="6408379" cy="28829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539665-A922-9645-B414-0A9C10346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534" y="1565832"/>
            <a:ext cx="7958931" cy="10572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1ECF76-2E77-BC4E-AD3F-588D441C3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696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Tides (from Moon)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38707-E0DC-4949-8EBC-2D028FB60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04912"/>
            <a:ext cx="10515600" cy="49101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Differential Gravitation Force near center of Earth: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Now can evaluate at Earth’s surfaces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149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38707-E0DC-4949-8EBC-2D028FB60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04912"/>
            <a:ext cx="10515600" cy="4910138"/>
          </a:xfrm>
        </p:spPr>
        <p:txBody>
          <a:bodyPr>
            <a:normAutofit/>
          </a:bodyPr>
          <a:lstStyle/>
          <a:p>
            <a:r>
              <a:rPr lang="en-US" dirty="0"/>
              <a:t>Near point (r</a:t>
            </a:r>
            <a:r>
              <a:rPr lang="en-US" baseline="-25000" dirty="0"/>
              <a:t>1</a:t>
            </a:r>
            <a:r>
              <a:rPr lang="en-US" dirty="0"/>
              <a:t>=r</a:t>
            </a:r>
            <a:r>
              <a:rPr lang="en-US" baseline="-25000" dirty="0"/>
              <a:t>0</a:t>
            </a:r>
            <a:r>
              <a:rPr lang="en-US" dirty="0"/>
              <a:t>-R</a:t>
            </a:r>
            <a:r>
              <a:rPr lang="en-US" baseline="-25000" dirty="0"/>
              <a:t>E</a:t>
            </a:r>
            <a:r>
              <a:rPr lang="en-US" dirty="0"/>
              <a:t>):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Far point (r</a:t>
            </a:r>
            <a:r>
              <a:rPr lang="en-US" baseline="-25000" dirty="0"/>
              <a:t>2</a:t>
            </a:r>
            <a:r>
              <a:rPr lang="en-US" dirty="0"/>
              <a:t>=r</a:t>
            </a:r>
            <a:r>
              <a:rPr lang="en-US" baseline="-25000" dirty="0"/>
              <a:t>0</a:t>
            </a:r>
            <a:r>
              <a:rPr lang="en-US" dirty="0"/>
              <a:t>+R</a:t>
            </a:r>
            <a:r>
              <a:rPr lang="en-US" baseline="-25000" dirty="0"/>
              <a:t>E</a:t>
            </a:r>
            <a:r>
              <a:rPr lang="en-US" dirty="0"/>
              <a:t>):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the signs!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1ECF76-2E77-BC4E-AD3F-588D441C3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696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Tides (Moon, stretching)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E7C643-94D0-964E-BE56-2DD7A6FA0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461" y="1800225"/>
            <a:ext cx="5030826" cy="11287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CE8FD5-7F46-8C47-AC80-7ADB51D19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461" y="3730623"/>
            <a:ext cx="4956762" cy="125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98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38707-E0DC-4949-8EBC-2D028FB60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04912"/>
            <a:ext cx="10515600" cy="4910138"/>
          </a:xfrm>
        </p:spPr>
        <p:txBody>
          <a:bodyPr>
            <a:normAutofit/>
          </a:bodyPr>
          <a:lstStyle/>
          <a:p>
            <a:r>
              <a:rPr lang="en-US" dirty="0"/>
              <a:t>Differential force from sun: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Ratio of tidal forces of sun/moon: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1ECF76-2E77-BC4E-AD3F-588D441C3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696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Tides (Sun vs. Moon)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D3751F-B124-1346-B5B0-7C4EFC9B5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090" y="3960812"/>
            <a:ext cx="9661817" cy="12652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7BEF55-BB56-4347-A33D-1B3D5DF79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398" y="1775057"/>
            <a:ext cx="3395663" cy="129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98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34317</TotalTime>
  <Words>1035</Words>
  <Application>Microsoft Macintosh PowerPoint</Application>
  <PresentationFormat>Widescreen</PresentationFormat>
  <Paragraphs>218</Paragraphs>
  <Slides>43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Calibri</vt:lpstr>
      <vt:lpstr>Calibri Light</vt:lpstr>
      <vt:lpstr>Cambria Math</vt:lpstr>
      <vt:lpstr>DejaVu LGC Sans</vt:lpstr>
      <vt:lpstr>Times New Roman</vt:lpstr>
      <vt:lpstr>Office Theme</vt:lpstr>
      <vt:lpstr>ASTR 2310  General Astronomy I</vt:lpstr>
      <vt:lpstr>Voyager, 1977  (NASA/JPL)</vt:lpstr>
      <vt:lpstr>PowerPoint Presentation</vt:lpstr>
      <vt:lpstr>Oblate Spheroids and Precession</vt:lpstr>
      <vt:lpstr>Tides (from moon and sun)</vt:lpstr>
      <vt:lpstr>Tides (from moon and sun)</vt:lpstr>
      <vt:lpstr>Tides (from Moon)</vt:lpstr>
      <vt:lpstr>Tides (Moon, stretching)</vt:lpstr>
      <vt:lpstr>Tides (Sun vs. Moon)</vt:lpstr>
      <vt:lpstr>Tides (more general, 2D)</vt:lpstr>
      <vt:lpstr>Tides (more general, 2D)</vt:lpstr>
      <vt:lpstr>Tides (more general, 2D)</vt:lpstr>
      <vt:lpstr>Tides (more general, 2D)</vt:lpstr>
      <vt:lpstr>Tides (more general, 2D)</vt:lpstr>
      <vt:lpstr>Tides (more general, 2D)</vt:lpstr>
      <vt:lpstr>Tides (more general, 2D)</vt:lpstr>
      <vt:lpstr>Spring Tides and Neap Tides</vt:lpstr>
      <vt:lpstr>Tidal Braking</vt:lpstr>
      <vt:lpstr>Tidal Braking</vt:lpstr>
      <vt:lpstr>Tidal Braking</vt:lpstr>
      <vt:lpstr>Tidal Braking</vt:lpstr>
      <vt:lpstr>Limits to sizes of orbits</vt:lpstr>
      <vt:lpstr>Roche Limit</vt:lpstr>
      <vt:lpstr>Roche Limit</vt:lpstr>
      <vt:lpstr>Roche Limit</vt:lpstr>
      <vt:lpstr>Roche Limit in terms of density</vt:lpstr>
      <vt:lpstr>Hill Radius: Maximum orbit (for a moon)</vt:lpstr>
      <vt:lpstr>Hill Radius:</vt:lpstr>
      <vt:lpstr>Hill Radius:</vt:lpstr>
      <vt:lpstr>Lunar Orbit, etc.</vt:lpstr>
      <vt:lpstr>Phases of the Moon</vt:lpstr>
      <vt:lpstr>Lunar Periods</vt:lpstr>
      <vt:lpstr>Lunar Periods</vt:lpstr>
      <vt:lpstr>Eclipses and umbra/penumbra</vt:lpstr>
      <vt:lpstr>Types of eclipses</vt:lpstr>
      <vt:lpstr>Lunar Eclipses</vt:lpstr>
      <vt:lpstr>Solar eclipses</vt:lpstr>
      <vt:lpstr>Variations in Solar Eclipses</vt:lpstr>
      <vt:lpstr>Eclipses and nodes</vt:lpstr>
      <vt:lpstr>Eclipses and nodes</vt:lpstr>
      <vt:lpstr>Saros cycle</vt:lpstr>
      <vt:lpstr>Transits in general useful</vt:lpstr>
      <vt:lpstr>Venus Transits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 2320  General Astronomy II</dc:title>
  <dc:creator>Microsoft Office User</dc:creator>
  <cp:lastModifiedBy>Michael S. Brotherton</cp:lastModifiedBy>
  <cp:revision>181</cp:revision>
  <dcterms:created xsi:type="dcterms:W3CDTF">2019-04-06T11:23:24Z</dcterms:created>
  <dcterms:modified xsi:type="dcterms:W3CDTF">2022-02-19T03:34:30Z</dcterms:modified>
</cp:coreProperties>
</file>