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7"/>
  </p:notesMasterIdLst>
  <p:sldIdLst>
    <p:sldId id="266" r:id="rId2"/>
    <p:sldId id="685" r:id="rId3"/>
    <p:sldId id="686" r:id="rId4"/>
    <p:sldId id="687" r:id="rId5"/>
    <p:sldId id="688" r:id="rId6"/>
    <p:sldId id="689" r:id="rId7"/>
    <p:sldId id="690" r:id="rId8"/>
    <p:sldId id="691" r:id="rId9"/>
    <p:sldId id="694" r:id="rId10"/>
    <p:sldId id="692" r:id="rId11"/>
    <p:sldId id="695" r:id="rId12"/>
    <p:sldId id="693" r:id="rId13"/>
    <p:sldId id="696" r:id="rId14"/>
    <p:sldId id="697" r:id="rId15"/>
    <p:sldId id="698" r:id="rId16"/>
    <p:sldId id="699" r:id="rId17"/>
    <p:sldId id="701" r:id="rId18"/>
    <p:sldId id="700" r:id="rId19"/>
    <p:sldId id="702" r:id="rId20"/>
    <p:sldId id="703" r:id="rId21"/>
    <p:sldId id="704" r:id="rId22"/>
    <p:sldId id="705" r:id="rId23"/>
    <p:sldId id="706" r:id="rId24"/>
    <p:sldId id="707" r:id="rId25"/>
    <p:sldId id="708" r:id="rId26"/>
  </p:sldIdLst>
  <p:sldSz cx="9720263" cy="6480175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 panose="020B0604020202020204" pitchFamily="34" charset="-128"/>
        <a:cs typeface="Arial Unicode MS" panose="020B0604020202020204" pitchFamily="3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1"/>
    <p:restoredTop sz="94595"/>
  </p:normalViewPr>
  <p:slideViewPr>
    <p:cSldViewPr>
      <p:cViewPr varScale="1">
        <p:scale>
          <a:sx n="112" d="100"/>
          <a:sy n="112" d="100"/>
        </p:scale>
        <p:origin x="192" y="25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>
            <a:extLst>
              <a:ext uri="{FF2B5EF4-FFF2-40B4-BE49-F238E27FC236}">
                <a16:creationId xmlns:a16="http://schemas.microsoft.com/office/drawing/2014/main" id="{F17B0B11-DE04-6D4E-98B7-BA5F1218C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AutoShape 2">
            <a:extLst>
              <a:ext uri="{FF2B5EF4-FFF2-40B4-BE49-F238E27FC236}">
                <a16:creationId xmlns:a16="http://schemas.microsoft.com/office/drawing/2014/main" id="{56502742-30A0-8243-9A96-4D65DE4C8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AutoShape 3">
            <a:extLst>
              <a:ext uri="{FF2B5EF4-FFF2-40B4-BE49-F238E27FC236}">
                <a16:creationId xmlns:a16="http://schemas.microsoft.com/office/drawing/2014/main" id="{4A9E5400-398A-BF4C-80B6-773C1104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AutoShape 4">
            <a:extLst>
              <a:ext uri="{FF2B5EF4-FFF2-40B4-BE49-F238E27FC236}">
                <a16:creationId xmlns:a16="http://schemas.microsoft.com/office/drawing/2014/main" id="{9E5A9C03-5957-434F-ABE4-BEBA1D8CEF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D7D56237-7393-2A4E-9FF7-5AF4BB52FD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1263" cy="376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B51B80C-DE8E-FA45-B4D1-F9B57E1EB65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0300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BB70EE0-6BEA-FE45-A6A5-04E050485981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62591DD8-6DDF-7E4C-B101-7DA1597326E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7" name="Rectangle 9">
            <a:extLst>
              <a:ext uri="{FF2B5EF4-FFF2-40B4-BE49-F238E27FC236}">
                <a16:creationId xmlns:a16="http://schemas.microsoft.com/office/drawing/2014/main" id="{1109579F-380C-9746-AA0A-55A17664F9F4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2058" name="Rectangle 10">
            <a:extLst>
              <a:ext uri="{FF2B5EF4-FFF2-40B4-BE49-F238E27FC236}">
                <a16:creationId xmlns:a16="http://schemas.microsoft.com/office/drawing/2014/main" id="{761DFADF-119D-6F4C-B6EC-0A3DE345CA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55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47CD04CC-E9A2-0E4D-B605-C0378FB39D32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773E5-7C25-9140-8143-AA18721BA1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4438" y="1060450"/>
            <a:ext cx="7291387" cy="22558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A505A-2051-EA42-8884-9C519AF7B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4438" y="3403600"/>
            <a:ext cx="7291387" cy="1565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9D28B-95B3-7240-AE8B-0655F18B5E1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EAE24-CD04-8846-8231-590F3FB0583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4161-84F5-0546-979A-0635BC6AD4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B97EF9-6889-BF41-A83F-8BD34E6CCC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267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F4DAD-E453-CF42-92C4-8BA1423C3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CC4E65-01BC-2247-BA48-3020087E4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BFFC6-278F-264C-B79F-0BCCD3A0AFB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A761A-055D-9C43-BC72-F2F9459A39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F563-20CB-8B47-999B-2D6476317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14C4EE-C446-4E42-8EF5-D9F39BD8532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4073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7A20F-1CDE-554C-A491-3E2E8360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40563" y="258763"/>
            <a:ext cx="2184400" cy="5526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533DD-3028-A04C-9B39-0BADA412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5775" y="258763"/>
            <a:ext cx="6402388" cy="55260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F7837-CA08-1E45-8DEC-D0323658651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DD812-EA47-6B4D-819F-C6F95C9D300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906AC-686B-CC43-B449-0E4457272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821774F-9C89-6344-AEBD-9E48E59CAF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36041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3E07-3A66-4B4C-A76D-45DA3FF28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2B7E-C5A2-FA4C-885B-E12522184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8B1A6-FCF0-704C-A358-974ECF2F4A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0CE90-E076-644A-8480-E3287E328BE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D1725-2A53-F841-81C3-4FD2D5409A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C0538F-0C48-344C-885A-3F622F2068F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723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E513-5125-6D43-9A52-60F8744A1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575" y="1616075"/>
            <a:ext cx="8383588" cy="26955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1483F-2A42-664A-AFF7-970E82AC7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575" y="4337050"/>
            <a:ext cx="8383588" cy="14176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1D81E-A78B-464A-9730-A44A442812E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3CACE-470F-B546-A5CD-FEEB7E9AFC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6501B-B4C5-5E48-8A18-0E4F2BDC03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F07BA6C-D913-1945-8FBF-663477D9CCD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085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FE0F-572F-4042-BC0B-BEBECD81F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BE125-46DF-1745-803C-49242727E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75" y="1516063"/>
            <a:ext cx="4292600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CCB78-4BE1-B74A-ADC8-8CC19F09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0775" y="1516063"/>
            <a:ext cx="4294188" cy="42687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F3B2C-AFAF-7D44-BCCB-1E9DD34560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D11CD5-512A-2241-9B50-3D9E98F9BDE3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A242C2-744F-044D-B711-39EAF09819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249FA2-B21E-C145-8E98-3FB81F415B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109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0B972-CC7A-5B46-99CB-6F7F184A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344488"/>
            <a:ext cx="8383588" cy="12525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9FA3C-08F8-3946-AEA5-23958DB10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5" y="1589088"/>
            <a:ext cx="4111625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D7A9C-C274-7249-A1C5-467FDA235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925" y="2366963"/>
            <a:ext cx="4111625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3ABBAB-D44A-464E-BD48-B61978705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21250" y="1589088"/>
            <a:ext cx="4132263" cy="777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B1A33-4C5D-0A4D-9CF8-3E0190DEF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21250" y="2366963"/>
            <a:ext cx="4132263" cy="34813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A43C86-781D-F141-9AB2-2D6EF98347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442674-CD32-1546-9BE2-63D0B310EC9C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1B9710-79EB-D145-978C-F9707F7DB7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737B6E-D77D-DF42-8BD1-F72892E17F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107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9FBDB-6EC0-5140-AFE6-4911FB89D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A0050-EA32-9742-8660-B433200F0A0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8B7B04-52B2-0541-B107-081F887B3B8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FC384-8C77-7C4C-862D-AC71FEB329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46CA4F6-4357-E342-8B0A-F32562283B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964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84EEB-052E-3C4C-BF32-100619AFE08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026C4A-6609-0340-B400-411BBE2136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C9B0B0-5A4C-064D-86CD-4FD2D8DFD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007B132-8D7A-5745-BFF7-4F8351EEC84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367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ABAB6-F68D-0C45-B071-2182F6E2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726F6-AC15-0542-B557-70D0A10FA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47D433-5D94-0D40-8308-F7BB6DB2E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42F2F-5EE1-D54C-901B-7BA1C0DAE5C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350A5-E721-7E42-8920-B01D907ED29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B7CFD-31C9-2C4C-BD84-CF46C2D8FB9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834B4C0-0646-1446-B9C5-4CE53AE1BA9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068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A670-7839-494D-9472-FC8A5A43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431800"/>
            <a:ext cx="3135313" cy="151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1B65BF-44F9-574A-956F-D146758D14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32263" y="933450"/>
            <a:ext cx="4921250" cy="4605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85ECD-E616-AF4F-84F5-58EC698DE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925" y="1944688"/>
            <a:ext cx="3135313" cy="3600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251EA-9647-2C4E-940F-92B5AA27E2D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FD41F-A959-3E49-90AF-EC7598B19E3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C3A57-7020-104A-81BC-F659465FA6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D941E0-6CD5-6049-A796-2D814AB0FC7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6293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26F3924E-01A9-0942-AB81-91286AF0E3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258763"/>
            <a:ext cx="8739188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21A1B9E3-0108-5943-BEBB-528047B24B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1516063"/>
            <a:ext cx="8739188" cy="426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CA9715C-F8E8-D24E-8438-A0DCD91578DA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8577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9F00814-6F6E-3141-A1E6-6C9D32F592CC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324225" y="5903913"/>
            <a:ext cx="30734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endParaRPr lang="en-GB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E55F79C-DA13-DB48-94E6-DC43DFF6428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969125" y="5903913"/>
            <a:ext cx="2255838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AAF0A75-FB5B-8143-927D-36E0451A7C68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www.youtube.com/watch?v=XjW6k--6Oi0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ciencenewsforstudents.org/article/pluto-dwarf-planet-definition-iau-astronomy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hyperlink" Target="https://www.youtube.com/watch?v=-oA44WL6P6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SkPNMjRRio" TargetMode="External"/><Relationship Id="rId2" Type="http://schemas.openxmlformats.org/officeDocument/2006/relationships/hyperlink" Target="https://www.youtube.com/watch?v=1Mcovvt-LBs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qmIo-tUd48" TargetMode="External"/><Relationship Id="rId2" Type="http://schemas.openxmlformats.org/officeDocument/2006/relationships/hyperlink" Target="https://www.youtube.com/watch?v=g1fPhhTT2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ASTR 2310 </a:t>
            </a:r>
            <a:br>
              <a:rPr lang="en-US" dirty="0"/>
            </a:br>
            <a:r>
              <a:rPr lang="en-US" dirty="0"/>
              <a:t>General Astronomy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7732" y="3403600"/>
            <a:ext cx="8153400" cy="2122487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Ch. 11 from </a:t>
            </a:r>
            <a:r>
              <a:rPr lang="en-US" dirty="0" err="1"/>
              <a:t>Ryden</a:t>
            </a:r>
            <a:r>
              <a:rPr lang="en-US" dirty="0"/>
              <a:t> &amp; Peterson, Smaller Bodies</a:t>
            </a:r>
          </a:p>
          <a:p>
            <a:r>
              <a:rPr lang="en-US" dirty="0"/>
              <a:t>Asteroids, TNOs, Comets, Dust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51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1E34-DF8B-D542-87B0-EF7371DD2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Kuiper Belt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AF5900-D5E0-7042-9DCE-0600FB9A1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Introductory Video:</a:t>
            </a:r>
          </a:p>
          <a:p>
            <a:r>
              <a:rPr lang="en-US" dirty="0">
                <a:hlinkClick r:id="rId2"/>
              </a:rPr>
              <a:t>https://www.youtube.com/watch?v=XjW6k--6Oi0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6599EB-017D-8B4F-B06F-6B3E4AB3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03" y="2782887"/>
            <a:ext cx="6079332" cy="34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73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43AA-2171-6944-9317-B94DD638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5397"/>
            <a:ext cx="8739188" cy="1073150"/>
          </a:xfrm>
        </p:spPr>
        <p:txBody>
          <a:bodyPr/>
          <a:lstStyle/>
          <a:p>
            <a:r>
              <a:rPr lang="en-US" dirty="0"/>
              <a:t>TNO orbital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97973-25EE-A746-85B2-D94575055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0F0708-7DBC-2C45-B765-7BBF1C453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69" y="1046522"/>
            <a:ext cx="4495800" cy="52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17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F016-6A84-534E-8CE7-154219F18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Kuiper Belt Dwarf Planets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B6FF-FDC7-6A43-9A36-A33BBE1E1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1F1D48-A8DE-DA4F-A587-CB314296E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836" y="1331913"/>
            <a:ext cx="7115066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6EA8F-2547-1A42-B4DA-0D2853EBB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Planet Definition (IAU 2006)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3729-0B95-874E-8CBD-6A4432590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Dwarf planets satisfy the first two criteria, not the third.  Not everyone agrees with this definition.  Read more about what happened:</a:t>
            </a:r>
          </a:p>
          <a:p>
            <a:r>
              <a:rPr lang="en-US" dirty="0">
                <a:hlinkClick r:id="rId2"/>
              </a:rPr>
              <a:t>https://www.sciencenewsforstudents.org/article/pluto-dwarf-planet-definition-iau-astronomy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9DE5B-EF89-D244-9094-797E13F41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4" y="1516063"/>
            <a:ext cx="8821265" cy="195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06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1A08-5E96-B54A-8681-11F12AE7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-195263"/>
            <a:ext cx="8739188" cy="1073150"/>
          </a:xfrm>
        </p:spPr>
        <p:txBody>
          <a:bodyPr/>
          <a:lstStyle/>
          <a:p>
            <a:r>
              <a:rPr lang="en-US" dirty="0"/>
              <a:t>Comets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D45A-B308-AC49-BD9D-DC3D4ED5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725487"/>
            <a:ext cx="8739188" cy="4268787"/>
          </a:xfrm>
        </p:spPr>
        <p:txBody>
          <a:bodyPr/>
          <a:lstStyle/>
          <a:p>
            <a:r>
              <a:rPr lang="en-US" dirty="0"/>
              <a:t>Introductory Video (8 min.):</a:t>
            </a:r>
          </a:p>
          <a:p>
            <a:r>
              <a:rPr lang="en-US" sz="1800" dirty="0">
                <a:hlinkClick r:id="rId2"/>
              </a:rPr>
              <a:t>https://www.youtube.com/watch?v=-oA44WL6P6k</a:t>
            </a:r>
            <a:r>
              <a:rPr lang="en-US" sz="1800" dirty="0"/>
              <a:t> </a:t>
            </a:r>
          </a:p>
          <a:p>
            <a:r>
              <a:rPr lang="en-US" sz="2400" dirty="0"/>
              <a:t>My photos of ISON from July 2020: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2C403-465E-A348-A002-4B6907027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204" y="1298575"/>
            <a:ext cx="3886200" cy="518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FE1C9-3508-3447-9947-2BBFB2E7B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775" y="2401887"/>
            <a:ext cx="5212556" cy="293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06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408F4-40AF-524A-9437-98A2FB4A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5558"/>
            <a:ext cx="8739188" cy="1073150"/>
          </a:xfrm>
        </p:spPr>
        <p:txBody>
          <a:bodyPr/>
          <a:lstStyle/>
          <a:p>
            <a:r>
              <a:rPr lang="en-US" dirty="0"/>
              <a:t>Comets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7D0CE-9AA5-1048-BEE7-0F5B73074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DD3723-D107-5C44-ADC9-E92F835D5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31" y="1030287"/>
            <a:ext cx="5880905" cy="5015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2BA5E-C3DE-C542-8F8E-EE7C1EE8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167128"/>
            <a:ext cx="5698331" cy="418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92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0BA22-8657-F149-B806-DD4F60421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" y="258763"/>
            <a:ext cx="9584532" cy="1073150"/>
          </a:xfrm>
        </p:spPr>
        <p:txBody>
          <a:bodyPr/>
          <a:lstStyle/>
          <a:p>
            <a:r>
              <a:rPr lang="en-US" dirty="0"/>
              <a:t>Oort Cloud (50,000 AU, long periods)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D95EB-2098-C24C-AE3F-D970A50A6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D48E7-DF39-B643-8CC3-B8C430B34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331" y="1182687"/>
            <a:ext cx="6781800" cy="50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39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58F45-77CC-7648-8507-AF7A65F51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Meteoroids and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7C922-95EF-0445-B126-D164CFC9B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Meteor Showers associated with Earth crossing cometary orbits: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476F3-BB28-404B-A539-5BDA78C5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731" y="2249487"/>
            <a:ext cx="3744529" cy="312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69D404-43A2-BF4A-9923-1B64D8E72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0" y="2554286"/>
            <a:ext cx="5192303" cy="249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9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551C1-C412-3341-AC56-A707ACA1D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Meteoroids and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DDCE2-5621-0D41-A4FC-A0635A57E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Zodiacal 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CDB728-CA85-9343-9C5F-D8366350F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331" y="2151855"/>
            <a:ext cx="6096000" cy="425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29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02CFC-5B0E-044C-94A9-6FB8427C6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Fates of Dust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13E0-AB8B-3747-ABE3-F06B3DA5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Radiation Pressure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Smallest particles blown 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Poynting-Robertson Drag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Larger particles slowed and spiral in</a:t>
            </a:r>
          </a:p>
        </p:txBody>
      </p:sp>
    </p:spTree>
    <p:extLst>
      <p:ext uri="{BB962C8B-B14F-4D97-AF65-F5344CB8AC3E}">
        <p14:creationId xmlns:p14="http://schemas.microsoft.com/office/powerpoint/2010/main" val="1969398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E1498-9AF2-274B-9E2F-B96979730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E43BE-1EE1-3346-8D14-3CE9DA2A2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516063"/>
            <a:ext cx="9144000" cy="4268787"/>
          </a:xfrm>
        </p:spPr>
        <p:txBody>
          <a:bodyPr/>
          <a:lstStyle/>
          <a:p>
            <a:r>
              <a:rPr lang="en-US" dirty="0"/>
              <a:t>Much covered in the video:</a:t>
            </a:r>
          </a:p>
          <a:p>
            <a:r>
              <a:rPr lang="en-US" dirty="0">
                <a:hlinkClick r:id="rId2"/>
              </a:rPr>
              <a:t>https://www.youtube.com/watch?v=1Mcovvt-LBs</a:t>
            </a:r>
            <a:endParaRPr lang="en-US" dirty="0"/>
          </a:p>
          <a:p>
            <a:r>
              <a:rPr lang="en-US" dirty="0"/>
              <a:t>Nice size comparison: </a:t>
            </a:r>
          </a:p>
          <a:p>
            <a:r>
              <a:rPr lang="en-US" dirty="0">
                <a:hlinkClick r:id="rId3"/>
              </a:rPr>
              <a:t>https://www.youtube.com/watch?v=bSkPNMjRRio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85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AAA5-316F-7D42-97A3-32E47FCF5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Pressure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AA191-C494-AC40-ADF0-244AD892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516063"/>
            <a:ext cx="9220200" cy="4268787"/>
          </a:xfrm>
        </p:spPr>
        <p:txBody>
          <a:bodyPr/>
          <a:lstStyle/>
          <a:p>
            <a:r>
              <a:rPr lang="en-US" dirty="0"/>
              <a:t>Radiation pressure as photons have momentum</a:t>
            </a:r>
          </a:p>
          <a:p>
            <a:endParaRPr lang="en-US" dirty="0"/>
          </a:p>
          <a:p>
            <a:r>
              <a:rPr lang="en-US" dirty="0"/>
              <a:t>Radiation force on spherical particles (radius R):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Countering Gravitational Force: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6B44E-403D-7A42-8A91-AE4608B52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931" y="1945027"/>
            <a:ext cx="1981200" cy="803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65FF0-AB57-A14B-AE17-77B38060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96" y="3305253"/>
            <a:ext cx="5630069" cy="104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76AE76-1C24-1B48-A004-885D5A8C5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7731" y="5221287"/>
            <a:ext cx="5330669" cy="9718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5EF41-8880-1F45-8021-0DAF4D9F2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131" y="3544887"/>
            <a:ext cx="2164534" cy="499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0E9F0-25E6-3A48-844D-402262C6C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96" y="2154480"/>
            <a:ext cx="2275159" cy="38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10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B90E0-2073-A847-8358-E570F3D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Pressure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AD528-6841-FB4F-B2F1-8C9D095D4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106" y="1182687"/>
            <a:ext cx="8739188" cy="4268787"/>
          </a:xfrm>
        </p:spPr>
        <p:txBody>
          <a:bodyPr/>
          <a:lstStyle/>
          <a:p>
            <a:r>
              <a:rPr lang="en-US" dirty="0"/>
              <a:t>Ratio of force out/in: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 err="1"/>
              <a:t>Q</a:t>
            </a:r>
            <a:r>
              <a:rPr lang="en-US" sz="2400" baseline="-25000" dirty="0" err="1"/>
              <a:t>pr</a:t>
            </a:r>
            <a:r>
              <a:rPr lang="en-US" sz="2400" dirty="0"/>
              <a:t> depends on the size R relative to the wavelength of impacting photons.  See text for details.  To be blow out, need 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In practice grains blown out have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F9AAC-A261-1148-91BD-34A4D964C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28" y="1639887"/>
            <a:ext cx="6689481" cy="209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F3458-78D5-5940-993E-1E7818D81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31" y="4459287"/>
            <a:ext cx="3953554" cy="8058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AC0FB0-904C-8B46-9009-0E4DA3F2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1131" y="5568948"/>
            <a:ext cx="2176278" cy="46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58AF2-AE3E-FB4A-A2F1-430ADD4AA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F2310-0C20-3C42-9BA9-7D781523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Recall Stellar Aberration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2CC472-8407-3249-A43C-C0016D780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94" y="2090737"/>
            <a:ext cx="6131349" cy="38782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56B004-C12C-3C47-88FE-2F80EABAB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531" y="2090737"/>
            <a:ext cx="1339788" cy="51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0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78B3-21E6-B248-80EF-35B8BD01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44341-6C9A-4349-B1B9-091DBE4F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Particle in orbit is torqued by photons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F3004-ED19-E84D-B7D1-78F30C95D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131" y="2097087"/>
            <a:ext cx="3048000" cy="1047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2BB65-63CB-7C46-9964-8501C5C42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1331" y="3087687"/>
            <a:ext cx="3829044" cy="638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1DC15-A359-074F-A4C7-471DC6103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331" y="3762373"/>
            <a:ext cx="2438400" cy="805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5BA5AB-7AD0-E547-A0DB-C66969303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22" y="4545012"/>
            <a:ext cx="3340100" cy="835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660E4D-FFE5-A74F-B588-426914C4F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0264" y="5414962"/>
            <a:ext cx="2850660" cy="7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6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78B3-21E6-B248-80EF-35B8BD01D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44341-6C9A-4349-B1B9-091DBE4FA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torque is equal to change in angular momentum: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circular orbit: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A5FB22-8711-1346-A9CB-C283BD3A8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9931" y="2020887"/>
            <a:ext cx="1828800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86407-281D-F144-B33D-05548421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731" y="1985962"/>
            <a:ext cx="2896507" cy="98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6153C-A982-8549-85F4-1A8770CFC8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31" y="3154362"/>
            <a:ext cx="4197016" cy="577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A1E57-F0A0-7640-BA32-F05425052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7147" y="3138485"/>
            <a:ext cx="1852713" cy="5080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8495BB-91AA-A340-B08C-BEE0A19B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931" y="3662364"/>
            <a:ext cx="5995669" cy="19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2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FBE3C-0913-EB4C-9C1F-CE4B562E6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0"/>
            <a:ext cx="8739188" cy="1073150"/>
          </a:xfrm>
        </p:spPr>
        <p:txBody>
          <a:bodyPr/>
          <a:lstStyle/>
          <a:p>
            <a:r>
              <a:rPr lang="en-US" dirty="0"/>
              <a:t>Poynting-Robertson Effect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4EF1D-8230-FD46-92E7-7087A30E1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26" y="1007745"/>
            <a:ext cx="8739188" cy="4268787"/>
          </a:xfrm>
        </p:spPr>
        <p:txBody>
          <a:bodyPr/>
          <a:lstStyle/>
          <a:p>
            <a:r>
              <a:rPr lang="en-US" sz="2800" dirty="0"/>
              <a:t>Integrate to get timescale, t=0, r=a: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800" dirty="0"/>
          </a:p>
          <a:p>
            <a:r>
              <a:rPr lang="en-US" sz="2800" dirty="0"/>
              <a:t>Assume R&gt;&gt;5000 Angstrom, so </a:t>
            </a:r>
            <a:r>
              <a:rPr lang="en-US" sz="2800" dirty="0" err="1"/>
              <a:t>Q</a:t>
            </a:r>
            <a:r>
              <a:rPr lang="en-US" sz="2800" baseline="-25000" dirty="0" err="1"/>
              <a:t>pr</a:t>
            </a:r>
            <a:r>
              <a:rPr lang="en-US" sz="2800" dirty="0"/>
              <a:t>=1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F9E694-163B-5547-B1F4-A5E2C5953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556" y="1518760"/>
            <a:ext cx="2913626" cy="80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967F7-FF4F-8142-817E-F2AA4170A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257" y="2325210"/>
            <a:ext cx="4136224" cy="1999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864DAB-C4C2-E14E-B9DC-3EC90EBA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31" y="5159850"/>
            <a:ext cx="5699604" cy="97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40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AEBA-14E6-5B4A-A7C0-1B071B94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Asteroids—</a:t>
            </a:r>
            <a:r>
              <a:rPr lang="en-US" dirty="0" err="1"/>
              <a:t>Titius</a:t>
            </a:r>
            <a:r>
              <a:rPr lang="en-US" dirty="0"/>
              <a:t>-Bode Rule,</a:t>
            </a:r>
            <a:br>
              <a:rPr lang="en-US" dirty="0"/>
            </a:br>
            <a:r>
              <a:rPr lang="en-US" dirty="0"/>
              <a:t>More commonly “</a:t>
            </a:r>
            <a:r>
              <a:rPr lang="en-US" dirty="0" err="1"/>
              <a:t>Bode’s</a:t>
            </a:r>
            <a:r>
              <a:rPr lang="en-US" dirty="0"/>
              <a:t> Law”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9D09C-1C29-0F4C-89EB-86540AA82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dumb numerology: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0E2E9B-FC4E-1341-9BF4-42243505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131" y="1516063"/>
            <a:ext cx="3172326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35A91-EF2D-F544-8C25-F01322DA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19" y="2227580"/>
            <a:ext cx="39497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0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E6746-EB2D-DC4F-95ED-5571F826F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156" y="-75407"/>
            <a:ext cx="8739188" cy="1073150"/>
          </a:xfrm>
        </p:spPr>
        <p:txBody>
          <a:bodyPr/>
          <a:lstStyle/>
          <a:p>
            <a:r>
              <a:rPr lang="en-US" dirty="0"/>
              <a:t>Asteroids plotted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9F10AE-B20A-D049-BE95-E629C0F4F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D6312C-637C-5549-A8AE-5F7C3571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972660"/>
            <a:ext cx="4635500" cy="523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F4F9C7-9630-544A-868B-4E96EF888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863" y="1516063"/>
            <a:ext cx="38481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0F009-DF05-5E48-809D-01B1EFA0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Asteroids – Kirkwood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85ABA-02BF-694C-B728-90413DF2B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FDF35-462F-914F-84D5-AC286610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4531" y="1030287"/>
            <a:ext cx="5771329" cy="510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260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EE43-33CA-6F4B-8E65-D2719837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763"/>
            <a:ext cx="9720263" cy="1073150"/>
          </a:xfrm>
        </p:spPr>
        <p:txBody>
          <a:bodyPr/>
          <a:lstStyle/>
          <a:p>
            <a:r>
              <a:rPr lang="en-US" dirty="0"/>
              <a:t>Trans-Neptunian Objects (a &gt; 30.1 AU)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3E06-56FD-B24B-9982-56FD2DE9FC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to find?  Same as asteroids, but retrograde motion (at opposition) will be smaller.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Keplerian motion in SS: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Relative velocities: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Change to angular speed: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924544-D502-0441-8028-C28AE1FB2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531" y="3011487"/>
            <a:ext cx="3685309" cy="53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A4388-7A7F-C348-BC6F-5D38CC7E5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3063" y="3519804"/>
            <a:ext cx="4051018" cy="7326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AF45D-F00D-4443-B11D-22B1C5B27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931" y="4916487"/>
            <a:ext cx="7018784" cy="95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5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EE43-33CA-6F4B-8E65-D2719837A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8763"/>
            <a:ext cx="9720263" cy="1073150"/>
          </a:xfrm>
        </p:spPr>
        <p:txBody>
          <a:bodyPr/>
          <a:lstStyle/>
          <a:p>
            <a:r>
              <a:rPr lang="en-US" dirty="0"/>
              <a:t>Trans-Neptunian Objects (a &gt; 30.1 AU)</a:t>
            </a:r>
            <a:br>
              <a:rPr lang="en-US" dirty="0"/>
            </a:br>
            <a:r>
              <a:rPr lang="en-US" dirty="0"/>
              <a:t>Angular speed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3E06-56FD-B24B-9982-56FD2DE9F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516063"/>
            <a:ext cx="9022556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Angular speed: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Reduces to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Asteroids will be about 12 arcmin/day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TNOs will be smaller than about 1.6 arcmin/day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AF45D-F00D-4443-B11D-22B1C5B27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2020887"/>
            <a:ext cx="7018784" cy="953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17143-3BE1-F946-A93A-727050FE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531" y="3145156"/>
            <a:ext cx="3995821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21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462A-2941-2748-AFFA-4BF48D43D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531" y="0"/>
            <a:ext cx="8739188" cy="1073150"/>
          </a:xfrm>
        </p:spPr>
        <p:txBody>
          <a:bodyPr/>
          <a:lstStyle/>
          <a:p>
            <a:r>
              <a:rPr lang="en-US" dirty="0"/>
              <a:t>Pluto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6011C-51CE-6C47-8A33-29D310206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931" y="954087"/>
            <a:ext cx="8739188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Clyde Tombaugh, 1930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a=39.5 AU, e = 0.249, </a:t>
            </a:r>
            <a:r>
              <a:rPr lang="en-US" dirty="0" err="1"/>
              <a:t>i</a:t>
            </a:r>
            <a:r>
              <a:rPr lang="en-US" dirty="0"/>
              <a:t>=17degrees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Bigger x2 than Ceres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Has moons!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A3789-3107-DD41-83A1-36230DD4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31" y="3470275"/>
            <a:ext cx="47752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04CAA-304D-5144-B796-754CB793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25" y="2782887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5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9B35D-46E6-1F4A-B831-43950506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Horizons visited Pluto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C29A-DC1D-9D44-8778-C0DC9C577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411287"/>
            <a:ext cx="8739188" cy="426878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Flyby 2015, PI Alan Stern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One brief video: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hlinkClick r:id="rId2"/>
              </a:rPr>
              <a:t>https://www.youtube.com/watch?v=g1fPhhTT2Oo</a:t>
            </a:r>
            <a:r>
              <a:rPr lang="en-US" sz="16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Longer one</a:t>
            </a:r>
            <a:r>
              <a:rPr lang="en-US" sz="1600" dirty="0">
                <a:sym typeface="Wingdings" pitchFamily="2" charset="2"/>
              </a:rPr>
              <a:t> (NASA, 20 min):</a:t>
            </a:r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https://www.youtube.com/watch?v=JqmIo-tUd48</a:t>
            </a:r>
            <a:r>
              <a:rPr lang="en-US" sz="16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74B7AC-4B0C-204F-BA72-FBA8B9F89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176" y="2097088"/>
            <a:ext cx="4383087" cy="43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6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Arial Unicode MS" panose="020B0604020202020204" pitchFamily="34" charset="-128"/>
            <a:cs typeface="Arial Unicode MS" panose="020B0604020202020204" pitchFamily="3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62164</TotalTime>
  <Words>492</Words>
  <Application>Microsoft Macintosh PowerPoint</Application>
  <PresentationFormat>Custom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 Unicode MS</vt:lpstr>
      <vt:lpstr>Arial</vt:lpstr>
      <vt:lpstr>Times New Roman</vt:lpstr>
      <vt:lpstr>Wingdings</vt:lpstr>
      <vt:lpstr>Office Theme</vt:lpstr>
      <vt:lpstr>ASTR 2310  General Astronomy I</vt:lpstr>
      <vt:lpstr>Asteroids</vt:lpstr>
      <vt:lpstr>Asteroids—Titius-Bode Rule, More commonly “Bode’s Law”</vt:lpstr>
      <vt:lpstr>Asteroids plotted</vt:lpstr>
      <vt:lpstr>Asteroids – Kirkwood Gaps</vt:lpstr>
      <vt:lpstr>Trans-Neptunian Objects (a &gt; 30.1 AU)</vt:lpstr>
      <vt:lpstr>Trans-Neptunian Objects (a &gt; 30.1 AU) Angular speed</vt:lpstr>
      <vt:lpstr>Pluto</vt:lpstr>
      <vt:lpstr>New Horizons visited Pluto</vt:lpstr>
      <vt:lpstr>The Kuiper Belt</vt:lpstr>
      <vt:lpstr>TNO orbital properties</vt:lpstr>
      <vt:lpstr>Kuiper Belt Dwarf Planets</vt:lpstr>
      <vt:lpstr>Planet Definition (IAU 2006)</vt:lpstr>
      <vt:lpstr>Comets</vt:lpstr>
      <vt:lpstr>Comets</vt:lpstr>
      <vt:lpstr>Oort Cloud (50,000 AU, long periods)</vt:lpstr>
      <vt:lpstr>Meteoroids and Dust</vt:lpstr>
      <vt:lpstr>Meteoroids and Dust</vt:lpstr>
      <vt:lpstr>The Fates of Dust</vt:lpstr>
      <vt:lpstr>Radiation Pressure</vt:lpstr>
      <vt:lpstr>Radiation Pressure II</vt:lpstr>
      <vt:lpstr>Poynting-Robertson Effect</vt:lpstr>
      <vt:lpstr>Poynting-Robertson Effect</vt:lpstr>
      <vt:lpstr>Poynting-Robertson Effect</vt:lpstr>
      <vt:lpstr>Poynting-Robertson Effect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2310: Chapter 8</dc:title>
  <dc:creator>Michael Brotherton</dc:creator>
  <cp:lastModifiedBy>Michael S. Brotherton</cp:lastModifiedBy>
  <cp:revision>88</cp:revision>
  <cp:lastPrinted>1601-01-01T00:00:00Z</cp:lastPrinted>
  <dcterms:created xsi:type="dcterms:W3CDTF">1601-01-01T00:00:00Z</dcterms:created>
  <dcterms:modified xsi:type="dcterms:W3CDTF">2022-04-28T09:46:15Z</dcterms:modified>
</cp:coreProperties>
</file>