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90" r:id="rId4"/>
    <p:sldId id="258" r:id="rId5"/>
    <p:sldId id="291" r:id="rId6"/>
    <p:sldId id="292" r:id="rId7"/>
    <p:sldId id="293" r:id="rId8"/>
    <p:sldId id="294" r:id="rId9"/>
    <p:sldId id="295" r:id="rId10"/>
    <p:sldId id="296" r:id="rId11"/>
    <p:sldId id="298" r:id="rId12"/>
    <p:sldId id="299" r:id="rId13"/>
    <p:sldId id="300" r:id="rId14"/>
    <p:sldId id="303" r:id="rId15"/>
    <p:sldId id="301" r:id="rId16"/>
    <p:sldId id="304" r:id="rId17"/>
    <p:sldId id="302" r:id="rId18"/>
    <p:sldId id="297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0"/>
    <p:restoredTop sz="94643"/>
  </p:normalViewPr>
  <p:slideViewPr>
    <p:cSldViewPr snapToGrid="0" snapToObjects="1">
      <p:cViewPr varScale="1">
        <p:scale>
          <a:sx n="93" d="100"/>
          <a:sy n="93" d="100"/>
        </p:scale>
        <p:origin x="20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2E0CF-981D-D94E-AC76-20DA332E29C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9F0F6-C826-584F-B656-BAE1C0A06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3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7CFF8197-3372-C249-A54B-EC8B4598C88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80F5183-36D8-074A-A3AD-AA4B517BC60E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8307" name="Text Box 1">
            <a:extLst>
              <a:ext uri="{FF2B5EF4-FFF2-40B4-BE49-F238E27FC236}">
                <a16:creationId xmlns:a16="http://schemas.microsoft.com/office/drawing/2014/main" id="{D2C57DB7-5B87-B342-8C88-303AA0BB8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8308" name="Text Box 2">
            <a:extLst>
              <a:ext uri="{FF2B5EF4-FFF2-40B4-BE49-F238E27FC236}">
                <a16:creationId xmlns:a16="http://schemas.microsoft.com/office/drawing/2014/main" id="{2282494E-696A-B54E-B4DD-A77AAB97A6A5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927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5E2581E3-9CED-6645-ACCB-C1ED57F0EA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C69F00D-AE68-B04F-AD54-B585592C9C61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8787" name="Text Box 1">
            <a:extLst>
              <a:ext uri="{FF2B5EF4-FFF2-40B4-BE49-F238E27FC236}">
                <a16:creationId xmlns:a16="http://schemas.microsoft.com/office/drawing/2014/main" id="{6274A6E7-0EDF-F140-B604-614E9417E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8788" name="Text Box 2">
            <a:extLst>
              <a:ext uri="{FF2B5EF4-FFF2-40B4-BE49-F238E27FC236}">
                <a16:creationId xmlns:a16="http://schemas.microsoft.com/office/drawing/2014/main" id="{CF46249B-F4B9-FB48-9038-BAD5B9BA9AA5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656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7AD8158E-FE41-314F-B640-7B1A19DCC9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85EA8C2-B85E-1D44-AEC2-0591059AA09C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0835" name="Text Box 1">
            <a:extLst>
              <a:ext uri="{FF2B5EF4-FFF2-40B4-BE49-F238E27FC236}">
                <a16:creationId xmlns:a16="http://schemas.microsoft.com/office/drawing/2014/main" id="{48AAB11B-23DB-A74A-AD50-1E6381D47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0836" name="Text Box 2">
            <a:extLst>
              <a:ext uri="{FF2B5EF4-FFF2-40B4-BE49-F238E27FC236}">
                <a16:creationId xmlns:a16="http://schemas.microsoft.com/office/drawing/2014/main" id="{62C6E968-4A60-224C-843B-CCBFEBAB4D2A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14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D57614A5-58B2-2E42-BE4B-8852B0A1AA8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AE880C8-25BF-D44F-AC6C-C507D54C6DE8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2883" name="Text Box 1">
            <a:extLst>
              <a:ext uri="{FF2B5EF4-FFF2-40B4-BE49-F238E27FC236}">
                <a16:creationId xmlns:a16="http://schemas.microsoft.com/office/drawing/2014/main" id="{E0A3FF74-57BD-4349-BA50-1162F2345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2884" name="Text Box 2">
            <a:extLst>
              <a:ext uri="{FF2B5EF4-FFF2-40B4-BE49-F238E27FC236}">
                <a16:creationId xmlns:a16="http://schemas.microsoft.com/office/drawing/2014/main" id="{1716522A-B2C0-E146-BF05-811A024795F0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312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D1035D4B-289A-0743-B689-0B4A8E57DB4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49685F-C076-854E-819C-36D21ED09C65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4931" name="Text Box 1">
            <a:extLst>
              <a:ext uri="{FF2B5EF4-FFF2-40B4-BE49-F238E27FC236}">
                <a16:creationId xmlns:a16="http://schemas.microsoft.com/office/drawing/2014/main" id="{27780F04-D433-F143-A61D-B346BC8B2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4932" name="Text Box 2">
            <a:extLst>
              <a:ext uri="{FF2B5EF4-FFF2-40B4-BE49-F238E27FC236}">
                <a16:creationId xmlns:a16="http://schemas.microsoft.com/office/drawing/2014/main" id="{F069CBA4-277E-5B41-94CC-A005172DB0B4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69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E3420ABA-D1C1-714F-B444-3A6717B0A8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E750B7D-2B23-9040-9337-9E2D00A3A35D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6979" name="Text Box 1">
            <a:extLst>
              <a:ext uri="{FF2B5EF4-FFF2-40B4-BE49-F238E27FC236}">
                <a16:creationId xmlns:a16="http://schemas.microsoft.com/office/drawing/2014/main" id="{B109388D-9744-B443-9D9A-60ACF8BD5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6980" name="Text Box 2">
            <a:extLst>
              <a:ext uri="{FF2B5EF4-FFF2-40B4-BE49-F238E27FC236}">
                <a16:creationId xmlns:a16="http://schemas.microsoft.com/office/drawing/2014/main" id="{1DF44B0B-90E8-5B40-A099-C5BBE1D32260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205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CDE98C51-2A1A-B64E-A039-96AA4289D8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3E427A-2E0B-D64F-874A-6E3D12B86095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9027" name="Text Box 1">
            <a:extLst>
              <a:ext uri="{FF2B5EF4-FFF2-40B4-BE49-F238E27FC236}">
                <a16:creationId xmlns:a16="http://schemas.microsoft.com/office/drawing/2014/main" id="{3AF1A333-1773-DF41-BA55-0CFD60F6E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9028" name="Text Box 2">
            <a:extLst>
              <a:ext uri="{FF2B5EF4-FFF2-40B4-BE49-F238E27FC236}">
                <a16:creationId xmlns:a16="http://schemas.microsoft.com/office/drawing/2014/main" id="{E40AA952-28E8-984E-8130-019C46A594B3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507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id="{E6A40B27-3F3C-4845-A0E3-448D4A91044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F85F12-22B6-7347-AF96-E1F5218A376F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31075" name="Text Box 1">
            <a:extLst>
              <a:ext uri="{FF2B5EF4-FFF2-40B4-BE49-F238E27FC236}">
                <a16:creationId xmlns:a16="http://schemas.microsoft.com/office/drawing/2014/main" id="{E3C5F760-EE75-224F-8361-86D7BBB4F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31076" name="Text Box 2">
            <a:extLst>
              <a:ext uri="{FF2B5EF4-FFF2-40B4-BE49-F238E27FC236}">
                <a16:creationId xmlns:a16="http://schemas.microsoft.com/office/drawing/2014/main" id="{63DBB657-FCF5-964D-893C-ABB5CD70390D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834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026A6EB3-8CE8-084C-9683-A5356FD257C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EFB91BA-BE2D-DE46-B523-B0A250ECC093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33123" name="Text Box 1">
            <a:extLst>
              <a:ext uri="{FF2B5EF4-FFF2-40B4-BE49-F238E27FC236}">
                <a16:creationId xmlns:a16="http://schemas.microsoft.com/office/drawing/2014/main" id="{D5D23B89-97E6-1E4B-ADFF-64909B5E9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33124" name="Text Box 2">
            <a:extLst>
              <a:ext uri="{FF2B5EF4-FFF2-40B4-BE49-F238E27FC236}">
                <a16:creationId xmlns:a16="http://schemas.microsoft.com/office/drawing/2014/main" id="{95EE680E-394E-B642-9655-000C65FEBFDB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02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45368A66-C28F-774B-B8BB-BCD9006F6B4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8B2E5BB-1073-064F-AF36-ED46D169066E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43363" name="Text Box 1">
            <a:extLst>
              <a:ext uri="{FF2B5EF4-FFF2-40B4-BE49-F238E27FC236}">
                <a16:creationId xmlns:a16="http://schemas.microsoft.com/office/drawing/2014/main" id="{51B341D2-8414-7D44-8011-8DE9A3B41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43364" name="Text Box 2">
            <a:extLst>
              <a:ext uri="{FF2B5EF4-FFF2-40B4-BE49-F238E27FC236}">
                <a16:creationId xmlns:a16="http://schemas.microsoft.com/office/drawing/2014/main" id="{3FE6E762-E6B1-CD41-A6CF-5A8DA320E3CA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73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FF5A7315-575B-9A41-BEA0-4BDDDEE02D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BE1EBD1-0E97-204E-851B-781DBAB47CD6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02403" name="Text Box 1">
            <a:extLst>
              <a:ext uri="{FF2B5EF4-FFF2-40B4-BE49-F238E27FC236}">
                <a16:creationId xmlns:a16="http://schemas.microsoft.com/office/drawing/2014/main" id="{04AF1AF9-92C0-3E45-86BD-2D0747DA1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02404" name="Text Box 2">
            <a:extLst>
              <a:ext uri="{FF2B5EF4-FFF2-40B4-BE49-F238E27FC236}">
                <a16:creationId xmlns:a16="http://schemas.microsoft.com/office/drawing/2014/main" id="{4CF218B6-4D83-584B-8F86-C9172C42BFFB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730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C1384B17-116D-294A-B5D7-B53FBCFB7B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EA190BD-99DF-DE4D-BBEC-0674C4DCEAF6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04451" name="Text Box 1">
            <a:extLst>
              <a:ext uri="{FF2B5EF4-FFF2-40B4-BE49-F238E27FC236}">
                <a16:creationId xmlns:a16="http://schemas.microsoft.com/office/drawing/2014/main" id="{C8897C8B-F31D-BC49-B653-7542D69D7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04452" name="Text Box 2">
            <a:extLst>
              <a:ext uri="{FF2B5EF4-FFF2-40B4-BE49-F238E27FC236}">
                <a16:creationId xmlns:a16="http://schemas.microsoft.com/office/drawing/2014/main" id="{57B834E7-8782-ED4E-B0BA-59421C53F34F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141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991A0484-5BF2-7240-88C9-BF522DB9B36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AEB8117-B1D2-6E4A-AF3F-BE333CF13F80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06499" name="Text Box 1">
            <a:extLst>
              <a:ext uri="{FF2B5EF4-FFF2-40B4-BE49-F238E27FC236}">
                <a16:creationId xmlns:a16="http://schemas.microsoft.com/office/drawing/2014/main" id="{88FE79C5-4AB8-214B-96D1-4859732E3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06500" name="Text Box 2">
            <a:extLst>
              <a:ext uri="{FF2B5EF4-FFF2-40B4-BE49-F238E27FC236}">
                <a16:creationId xmlns:a16="http://schemas.microsoft.com/office/drawing/2014/main" id="{C0CAD0D9-155B-7247-B08C-B1A8227094C6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74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F991AC17-F619-2844-9AE9-7DA159906F3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9CC2618-23F8-0B4B-82EC-C4438CA78EDC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08547" name="Text Box 1">
            <a:extLst>
              <a:ext uri="{FF2B5EF4-FFF2-40B4-BE49-F238E27FC236}">
                <a16:creationId xmlns:a16="http://schemas.microsoft.com/office/drawing/2014/main" id="{E0113C08-01B4-8B40-B36F-4FDEAE157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08548" name="Text Box 2">
            <a:extLst>
              <a:ext uri="{FF2B5EF4-FFF2-40B4-BE49-F238E27FC236}">
                <a16:creationId xmlns:a16="http://schemas.microsoft.com/office/drawing/2014/main" id="{671FB7C7-B632-5F43-9DAD-420F12E025C4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67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991D72AD-1E3E-F545-82B4-C153AF90DE0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2FD6AD-6979-0742-9EA5-292A8006CAC1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0595" name="Text Box 1">
            <a:extLst>
              <a:ext uri="{FF2B5EF4-FFF2-40B4-BE49-F238E27FC236}">
                <a16:creationId xmlns:a16="http://schemas.microsoft.com/office/drawing/2014/main" id="{BBB2C1DA-C58A-3A46-AD35-08AF23ABD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0596" name="Text Box 2">
            <a:extLst>
              <a:ext uri="{FF2B5EF4-FFF2-40B4-BE49-F238E27FC236}">
                <a16:creationId xmlns:a16="http://schemas.microsoft.com/office/drawing/2014/main" id="{CABF8D10-54DE-2B43-A917-7FC66D177E52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570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2840CB99-AFE6-3E42-82C1-A1E4132FEFF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EBA16F5-6A4E-9646-B44F-35E00995B219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2643" name="Text Box 1">
            <a:extLst>
              <a:ext uri="{FF2B5EF4-FFF2-40B4-BE49-F238E27FC236}">
                <a16:creationId xmlns:a16="http://schemas.microsoft.com/office/drawing/2014/main" id="{BEB6E409-10D2-234A-ACC6-414E18F89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2644" name="Text Box 2">
            <a:extLst>
              <a:ext uri="{FF2B5EF4-FFF2-40B4-BE49-F238E27FC236}">
                <a16:creationId xmlns:a16="http://schemas.microsoft.com/office/drawing/2014/main" id="{8AB81CFD-9558-6E41-A9A6-DEC8DC951D5C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284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82AC47FA-3C42-D146-A7B3-4FB164904CC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A6D5791-7C79-C94E-9863-981F9A3AB17F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4691" name="Text Box 1">
            <a:extLst>
              <a:ext uri="{FF2B5EF4-FFF2-40B4-BE49-F238E27FC236}">
                <a16:creationId xmlns:a16="http://schemas.microsoft.com/office/drawing/2014/main" id="{9CDB6CCC-BBE1-2249-B31C-213A201F7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4692" name="Text Box 2">
            <a:extLst>
              <a:ext uri="{FF2B5EF4-FFF2-40B4-BE49-F238E27FC236}">
                <a16:creationId xmlns:a16="http://schemas.microsoft.com/office/drawing/2014/main" id="{66DE535A-61D5-5446-8228-C57AA44A81A1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75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E4D9CAC7-AD11-F14F-AA9C-D789B8AF00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5428170-C9EF-4B4E-95C6-2DB019EBD0C3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6739" name="Text Box 1">
            <a:extLst>
              <a:ext uri="{FF2B5EF4-FFF2-40B4-BE49-F238E27FC236}">
                <a16:creationId xmlns:a16="http://schemas.microsoft.com/office/drawing/2014/main" id="{497C910C-51A4-3F44-8594-D93B4510D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6740" name="Text Box 2">
            <a:extLst>
              <a:ext uri="{FF2B5EF4-FFF2-40B4-BE49-F238E27FC236}">
                <a16:creationId xmlns:a16="http://schemas.microsoft.com/office/drawing/2014/main" id="{B93F5E79-BF45-6D4B-8240-08DA6AEFDEAE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94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0C38-1A25-724A-A53E-80629D222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17B7B-2815-7A4C-BE17-D686F5B04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90231-733C-044A-BF6C-D3EB9B05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D78B6-972D-A147-84C9-57465313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3E6B2-F7C3-7E46-8AE7-BDAD36F5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1908-426C-6446-8100-0BA337A2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09888-B9D5-774F-B599-E9B0E4807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4F4E7-78E2-9349-8EC4-D6E4C651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2D3FF-75F1-D84F-9586-5BD0AA811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29B4A-3FA0-B04F-9BA9-6836F198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2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5472A4-6DF6-0840-8740-3ECF010BE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41A63-5490-A841-8B21-D3AE983E2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A0E7B-16A9-F94F-85C2-4412DA40C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16A3D-3A30-4148-BE31-32CBAE6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89C6E-FCFA-EA43-83D8-030CA604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0684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77BDBEF-EF30-3941-BCAF-99E67EFCE57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E734208-6E97-204E-9B1D-AF5D5FFF834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0751A91-C8D4-444D-BF7E-2424D3D3999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CB921-F977-AB4F-A4F8-A67814E0FA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383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62F0-7355-AC4B-9B53-D598D16B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89ED4-DE70-C24C-9172-73277DCAD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4B79-0E62-A14F-83C2-9DE22893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BDBE-4BF5-0543-91B2-EB6A6287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F8860-E25F-D347-A9F1-4DF75A68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2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AC99-4881-3E41-BD42-D46EA7A8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29C3D-B3D3-5241-8219-3A57960DE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2DB3A-9650-2F47-B093-83DC8D99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88F60-21C3-A542-B3E6-7FFA74D6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624F-FB92-AD4E-AD62-664CE5EF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5DFC-0681-5D45-A45B-1FD6980B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2ABD-6ED5-5246-A6FC-ABA024B92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4542B-E058-D044-BF64-F343F3E47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5A3CA-2A99-804F-89CA-7B52A32C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5F816-5631-8B40-A1E7-CC00BAAE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55544-B3DC-794E-9A8C-C7F617A3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5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CB2C-C632-4C4A-89CA-80DFE07A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D7A13-AABA-D243-94B5-260B87F86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9984-104C-8944-8F10-01F276D02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02B5F-DFCB-6C47-996C-18FC9962B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CBB05-DC86-D04D-8B16-6B31EA38C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A5D41-F27F-0146-89A8-078CFE23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650A8-F929-7943-AA7E-D9A50BA9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58B67-D719-CE44-8DFE-08D33141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6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131B-2B5A-7A47-A3C4-614CB8C9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22C5C-431F-994F-A258-1B6F984B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D0DB4-5A1C-904D-9527-B4D03445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F4D77-541D-EC4C-98E0-47C2C324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3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4EE43-9E3A-D743-852E-EA074C0A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98922-DCAA-D447-8DD7-05639AF14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94263-D04C-6749-A666-9B1C004D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1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A398B-A67D-D740-ABB1-450290BB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C652C-933D-074C-BAC5-F13B5321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234CD-1A3B-8248-8DB1-147DC67C4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A7939-4BA1-654D-B3AC-F79DBD70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5493F-9478-2F48-BF11-238AB428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3E500-5DEF-AF4A-A9B1-E99A88CF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44FC-E835-684A-A907-EFB0B436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4394B-921A-7045-9761-3DBB74671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6B95F-F2A6-2541-8C77-41A51B2F5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765E7-8089-8745-BB75-8C4D0BA9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19C68-BC06-B446-94CB-2AD4BE50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2EF2C-3060-944E-B34D-E1EE00D5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FD8C9-3532-1047-A444-D25C8636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1DE2-8A57-8E45-8FD2-7774DDA88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5A01D-9D98-0F4B-844E-595A1FF43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AB5C9-D8FB-E345-8E90-6D3D722B5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4B95-218E-564B-9B26-0EB27C5A5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9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hyperlink" Target="https://en.wikipedia.org/wiki/Square_Kilometre_Array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MzWfUK0yvd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iffraction_grati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hysics.uwyo.edu/~WIRO/Longslit/long_slit.html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isson_distributio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5BA5-0802-2D4F-9032-84011D1518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2310 </a:t>
            </a:r>
            <a:br>
              <a:rPr lang="en-US" dirty="0"/>
            </a:br>
            <a:r>
              <a:rPr lang="en-US" dirty="0"/>
              <a:t>General Astronomy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8EFC3-643F-214A-BA99-9B8DCE37D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895744"/>
          </a:xfrm>
        </p:spPr>
        <p:txBody>
          <a:bodyPr>
            <a:normAutofit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 err="1"/>
              <a:t>Ryden</a:t>
            </a:r>
            <a:r>
              <a:rPr lang="en-US" dirty="0"/>
              <a:t> &amp; Peterson Chapter 6: Astronomical Detection of Light </a:t>
            </a:r>
          </a:p>
          <a:p>
            <a:r>
              <a:rPr lang="en-US" dirty="0"/>
              <a:t>The Telescope as a Camera, Refracting and Reflecting, Quality of Images</a:t>
            </a:r>
          </a:p>
          <a:p>
            <a:r>
              <a:rPr lang="en-US" dirty="0"/>
              <a:t>Instruments and Detectors, Observations and Photon Counting</a:t>
            </a:r>
          </a:p>
          <a:p>
            <a:r>
              <a:rPr lang="en-US" dirty="0"/>
              <a:t>Observations at Other Wavelengths, Modern Telescopes </a:t>
            </a:r>
          </a:p>
        </p:txBody>
      </p:sp>
    </p:spTree>
    <p:extLst>
      <p:ext uri="{BB962C8B-B14F-4D97-AF65-F5344CB8AC3E}">
        <p14:creationId xmlns:p14="http://schemas.microsoft.com/office/powerpoint/2010/main" val="334279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8D6189-FEDA-D049-A951-4E874182C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262" y="2311400"/>
            <a:ext cx="7376245" cy="14570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EC042B-FC4B-C247-8A18-DAFC9384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54"/>
            <a:ext cx="10515600" cy="101430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Background noise and adding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89705-1FE4-1B44-B0C2-3D1E44ADD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80655"/>
            <a:ext cx="10674927" cy="5638799"/>
          </a:xfrm>
        </p:spPr>
        <p:txBody>
          <a:bodyPr>
            <a:normAutofit/>
          </a:bodyPr>
          <a:lstStyle/>
          <a:p>
            <a:r>
              <a:rPr lang="en-US" dirty="0"/>
              <a:t>Standard deviations of Poisson distributions add in quadrature: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Therefore:</a:t>
            </a:r>
          </a:p>
          <a:p>
            <a:endParaRPr lang="en-US" dirty="0"/>
          </a:p>
          <a:p>
            <a:r>
              <a:rPr lang="en-US" dirty="0"/>
              <a:t>Often conditions are such that background is very low or high compared to the brightness of your source and you can make an approximation.  If you’re background limited (bright background)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More details in the text.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D50F24-F857-9A46-8B1D-580B4B8EA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420" y="1509840"/>
            <a:ext cx="3188523" cy="929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921ECC-FF2E-B144-9A92-9C68E69D0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238" y="4885303"/>
            <a:ext cx="2242596" cy="103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93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>
            <a:extLst>
              <a:ext uri="{FF2B5EF4-FFF2-40B4-BE49-F238E27FC236}">
                <a16:creationId xmlns:a16="http://schemas.microsoft.com/office/drawing/2014/main" id="{FB25F777-4759-004A-A262-223D416B1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Radio Astronomy</a:t>
            </a:r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2B6AAB46-440A-D649-B360-5D01799DD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770064"/>
            <a:ext cx="6988175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9939" name="Text Box 3">
            <a:extLst>
              <a:ext uri="{FF2B5EF4-FFF2-40B4-BE49-F238E27FC236}">
                <a16:creationId xmlns:a16="http://schemas.microsoft.com/office/drawing/2014/main" id="{2C561678-D65F-C142-A942-0C4227F32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14400"/>
            <a:ext cx="8458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Recall: Radio waves of </a:t>
            </a:r>
            <a:r>
              <a:rPr lang="en-US" altLang="en-US" sz="2400">
                <a:solidFill>
                  <a:srgbClr val="333399"/>
                </a:solidFill>
                <a:latin typeface="Symbol" pitchFamily="2" charset="2"/>
              </a:rPr>
              <a:t></a:t>
            </a:r>
            <a:r>
              <a:rPr lang="en-US" altLang="en-US" sz="2400">
                <a:solidFill>
                  <a:srgbClr val="333399"/>
                </a:solidFill>
              </a:rPr>
              <a:t> ~ 1 cm – 1 m also penetrate the Earth’s atmosphere and can be observed from the ground.</a:t>
            </a:r>
          </a:p>
        </p:txBody>
      </p:sp>
      <p:sp>
        <p:nvSpPr>
          <p:cNvPr id="39940" name="Line 4">
            <a:extLst>
              <a:ext uri="{FF2B5EF4-FFF2-40B4-BE49-F238E27FC236}">
                <a16:creationId xmlns:a16="http://schemas.microsoft.com/office/drawing/2014/main" id="{A2C1D242-FD36-E145-B0FD-5DEC293645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1295400"/>
            <a:ext cx="2133600" cy="4495800"/>
          </a:xfrm>
          <a:prstGeom prst="line">
            <a:avLst/>
          </a:prstGeom>
          <a:noFill/>
          <a:ln w="57240">
            <a:solidFill>
              <a:srgbClr val="3333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22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3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8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>
            <a:extLst>
              <a:ext uri="{FF2B5EF4-FFF2-40B4-BE49-F238E27FC236}">
                <a16:creationId xmlns:a16="http://schemas.microsoft.com/office/drawing/2014/main" id="{BA960DED-6AE0-D746-AE23-6A53E491F3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8382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Radio Telescopes</a:t>
            </a: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B7B31C70-33EC-2B42-90E4-6A5AB0E93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217614"/>
            <a:ext cx="8208962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280DC7E7-925A-B34D-B138-4A429628C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295400"/>
            <a:ext cx="28194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Large dish focuses the energy of radio waves onto a small receiver (antenna)</a:t>
            </a: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56A4DB3B-0BF6-3B43-B535-C22671E0D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105400"/>
            <a:ext cx="32004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Amplified signals are stored in computers and converted into images, spectra, etc.</a:t>
            </a:r>
          </a:p>
        </p:txBody>
      </p:sp>
    </p:spTree>
    <p:extLst>
      <p:ext uri="{BB962C8B-B14F-4D97-AF65-F5344CB8AC3E}">
        <p14:creationId xmlns:p14="http://schemas.microsoft.com/office/powerpoint/2010/main" val="747056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3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>
            <a:extLst>
              <a:ext uri="{FF2B5EF4-FFF2-40B4-BE49-F238E27FC236}">
                <a16:creationId xmlns:a16="http://schemas.microsoft.com/office/drawing/2014/main" id="{F6D1EB1A-2473-D04B-A8D4-AAB0A7E60A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4614"/>
            <a:ext cx="8229600" cy="763587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Radio Interferometry</a:t>
            </a:r>
          </a:p>
        </p:txBody>
      </p:sp>
      <p:pic>
        <p:nvPicPr>
          <p:cNvPr id="41986" name="Picture 2">
            <a:extLst>
              <a:ext uri="{FF2B5EF4-FFF2-40B4-BE49-F238E27FC236}">
                <a16:creationId xmlns:a16="http://schemas.microsoft.com/office/drawing/2014/main" id="{E3B231BB-DDC1-2F42-9AC7-F667D222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192214"/>
            <a:ext cx="5383213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A96BF5D1-6A0D-D446-B9D4-81A83D8CE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365750"/>
            <a:ext cx="48768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The Very Large Array (VLA): 27 dishes are combined to simulate a large dish of 36 km in diameter.</a:t>
            </a: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7CF15D87-FAAA-0948-BF70-BF6AB7B9D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838201"/>
            <a:ext cx="3505200" cy="304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Just as for optical telescopes, the resolving power of a radio telescope depends on the diameter of the objective lens or mirror </a:t>
            </a:r>
            <a:r>
              <a:rPr lang="en-US" altLang="en-US" sz="2400">
                <a:solidFill>
                  <a:srgbClr val="333399"/>
                </a:solidFill>
                <a:latin typeface="Symbol" pitchFamily="2" charset="2"/>
              </a:rPr>
              <a:t></a:t>
            </a:r>
            <a:r>
              <a:rPr lang="en-US" altLang="en-US" sz="2400" baseline="-25000">
                <a:solidFill>
                  <a:srgbClr val="333399"/>
                </a:solidFill>
              </a:rPr>
              <a:t>min</a:t>
            </a:r>
            <a:r>
              <a:rPr lang="en-US" altLang="en-US" sz="2400">
                <a:solidFill>
                  <a:srgbClr val="333399"/>
                </a:solidFill>
              </a:rPr>
              <a:t> = 1.22 </a:t>
            </a:r>
            <a:r>
              <a:rPr lang="en-US" altLang="en-US" sz="2400">
                <a:solidFill>
                  <a:srgbClr val="333399"/>
                </a:solidFill>
                <a:latin typeface="Symbol" pitchFamily="2" charset="2"/>
              </a:rPr>
              <a:t></a:t>
            </a:r>
            <a:r>
              <a:rPr lang="en-US" altLang="en-US" sz="2400">
                <a:solidFill>
                  <a:srgbClr val="333399"/>
                </a:solidFill>
              </a:rPr>
              <a:t>/D.</a:t>
            </a: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59F21A63-FC8E-4248-8F0D-5BF327001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962400"/>
            <a:ext cx="35814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For radio telescopes, this is a big problem: Radio waves are much longer than visible light</a:t>
            </a:r>
          </a:p>
        </p:txBody>
      </p:sp>
      <p:sp>
        <p:nvSpPr>
          <p:cNvPr id="41990" name="Text Box 6">
            <a:extLst>
              <a:ext uri="{FF2B5EF4-FFF2-40B4-BE49-F238E27FC236}">
                <a16:creationId xmlns:a16="http://schemas.microsoft.com/office/drawing/2014/main" id="{D1DE33B7-FE58-244F-80FA-E78C8267E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835651"/>
            <a:ext cx="3505200" cy="89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Use interferometry to improve resolution!</a:t>
            </a:r>
          </a:p>
        </p:txBody>
      </p:sp>
    </p:spTree>
    <p:extLst>
      <p:ext uri="{BB962C8B-B14F-4D97-AF65-F5344CB8AC3E}">
        <p14:creationId xmlns:p14="http://schemas.microsoft.com/office/powerpoint/2010/main" val="2789358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7A271-603D-8E45-9DA5-AEDFD752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425545" cy="1325563"/>
          </a:xfrm>
        </p:spPr>
        <p:txBody>
          <a:bodyPr/>
          <a:lstStyle/>
          <a:p>
            <a:pPr algn="ctr"/>
            <a:r>
              <a:rPr lang="en-US" dirty="0"/>
              <a:t>Me @ the VLA, circa 1998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7B4EB5-09B1-394F-93F2-471522F5C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91" y="1482868"/>
            <a:ext cx="5366327" cy="4824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A71FC-DA20-AD46-8ECA-9C64F9B29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014" y="1482868"/>
            <a:ext cx="6393295" cy="486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">
            <a:extLst>
              <a:ext uri="{FF2B5EF4-FFF2-40B4-BE49-F238E27FC236}">
                <a16:creationId xmlns:a16="http://schemas.microsoft.com/office/drawing/2014/main" id="{AFE2FC83-2960-6C41-9F35-88FFBC7D9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9309" y="274638"/>
            <a:ext cx="9573491" cy="1143000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The Largest Single-Dish Radio Telescopes</a:t>
            </a:r>
          </a:p>
        </p:txBody>
      </p:sp>
      <p:sp>
        <p:nvSpPr>
          <p:cNvPr id="43011" name="Text Box 3">
            <a:extLst>
              <a:ext uri="{FF2B5EF4-FFF2-40B4-BE49-F238E27FC236}">
                <a16:creationId xmlns:a16="http://schemas.microsoft.com/office/drawing/2014/main" id="{A171E333-B1C9-0043-9B60-C5B1077A1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60" y="5003511"/>
            <a:ext cx="47244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The 100-m Green Bank Telescope in Green Bank, West Virginia.</a:t>
            </a:r>
          </a:p>
        </p:txBody>
      </p:sp>
      <p:sp>
        <p:nvSpPr>
          <p:cNvPr id="43012" name="Text Box 4">
            <a:extLst>
              <a:ext uri="{FF2B5EF4-FFF2-40B4-BE49-F238E27FC236}">
                <a16:creationId xmlns:a16="http://schemas.microsoft.com/office/drawing/2014/main" id="{CD9C05E9-FDF5-C14C-B1B1-CC26238C1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5930" y="5358895"/>
            <a:ext cx="3886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The 500-m FAST telescope in southwestern China</a:t>
            </a:r>
          </a:p>
        </p:txBody>
      </p:sp>
      <p:pic>
        <p:nvPicPr>
          <p:cNvPr id="43013" name="Picture 5">
            <a:extLst>
              <a:ext uri="{FF2B5EF4-FFF2-40B4-BE49-F238E27FC236}">
                <a16:creationId xmlns:a16="http://schemas.microsoft.com/office/drawing/2014/main" id="{85A31E15-E63D-8F49-94BE-DF7A850A0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3" y="1191057"/>
            <a:ext cx="5115217" cy="371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542957-428B-C345-8488-FBC9391FA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018" y="1191058"/>
            <a:ext cx="6961140" cy="391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25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C9D2-65CB-EF48-B5C6-C2A146C60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hlinkClick r:id="rId2"/>
              </a:rPr>
              <a:t>Square Kilometer Array</a:t>
            </a:r>
            <a:r>
              <a:rPr lang="en-US" dirty="0"/>
              <a:t> (SKA; under construction)</a:t>
            </a:r>
            <a:br>
              <a:rPr lang="en-US" dirty="0"/>
            </a:br>
            <a:r>
              <a:rPr lang="en-US" dirty="0"/>
              <a:t>Australia and South Africa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53807-A00B-8C44-959E-F41F16DD0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B901F-4445-EF46-92D5-0146FFDB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59" y="1690688"/>
            <a:ext cx="9109941" cy="498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79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>
            <a:extLst>
              <a:ext uri="{FF2B5EF4-FFF2-40B4-BE49-F238E27FC236}">
                <a16:creationId xmlns:a16="http://schemas.microsoft.com/office/drawing/2014/main" id="{97A4EDBD-E4F4-6C40-BD72-C8FCA65DB9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52401"/>
            <a:ext cx="8229600" cy="944563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Science of Radio Astronomy</a:t>
            </a:r>
          </a:p>
        </p:txBody>
      </p:sp>
      <p:sp>
        <p:nvSpPr>
          <p:cNvPr id="44034" name="Text Box 2">
            <a:extLst>
              <a:ext uri="{FF2B5EF4-FFF2-40B4-BE49-F238E27FC236}">
                <a16:creationId xmlns:a16="http://schemas.microsoft.com/office/drawing/2014/main" id="{64ADAF36-5E46-6C4D-9C92-2DE0386B8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158875"/>
            <a:ext cx="6096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Radio astronomy reveals several features, not visible at other wavelengths:</a:t>
            </a:r>
          </a:p>
        </p:txBody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F46795BD-2B1B-1242-AF29-CD056654D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286000"/>
            <a:ext cx="57150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Neutral hydrogen clouds (which don’t emit any visible light), containing ~ 90 % of all the atoms in the universe. </a:t>
            </a: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3F163418-2BFE-0B47-A5DA-072B9F46C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689350"/>
            <a:ext cx="52578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Molecules (often located in dense clouds, where visible light is completely absorbed).</a:t>
            </a: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A6C7577F-45D0-ED48-A0DE-B56FF098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105400"/>
            <a:ext cx="52578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Radio waves penetrate gas and dust clouds, so we can observe regions from which visible light is heavily absorbed. </a:t>
            </a:r>
          </a:p>
        </p:txBody>
      </p:sp>
    </p:spTree>
    <p:extLst>
      <p:ext uri="{BB962C8B-B14F-4D97-AF65-F5344CB8AC3E}">
        <p14:creationId xmlns:p14="http://schemas.microsoft.com/office/powerpoint/2010/main" val="35256611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>
            <a:extLst>
              <a:ext uri="{FF2B5EF4-FFF2-40B4-BE49-F238E27FC236}">
                <a16:creationId xmlns:a16="http://schemas.microsoft.com/office/drawing/2014/main" id="{749FAAC3-BE52-D94B-9041-5F78A40B6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57912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1618" name="Rectangle 2">
            <a:extLst>
              <a:ext uri="{FF2B5EF4-FFF2-40B4-BE49-F238E27FC236}">
                <a16:creationId xmlns:a16="http://schemas.microsoft.com/office/drawing/2014/main" id="{DBBF9F90-FEAF-5043-AF70-60520625E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868363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Infrared Astronomy</a:t>
            </a:r>
          </a:p>
        </p:txBody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D74D678C-3653-A146-B640-225EDA5D8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914401"/>
            <a:ext cx="8458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Most infrared radiation is absorbed in the lower atmosphere.</a:t>
            </a:r>
          </a:p>
        </p:txBody>
      </p:sp>
      <p:sp>
        <p:nvSpPr>
          <p:cNvPr id="45060" name="Text Box 4">
            <a:extLst>
              <a:ext uri="{FF2B5EF4-FFF2-40B4-BE49-F238E27FC236}">
                <a16:creationId xmlns:a16="http://schemas.microsoft.com/office/drawing/2014/main" id="{AF9E9A54-EF89-FB4A-B881-2C6FF5C18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1"/>
            <a:ext cx="2438400" cy="304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However, from high mountain tops or high-flying aircraft, some infrared radiation can still be observed.</a:t>
            </a:r>
          </a:p>
        </p:txBody>
      </p:sp>
      <p:sp>
        <p:nvSpPr>
          <p:cNvPr id="45061" name="Text Box 5">
            <a:extLst>
              <a:ext uri="{FF2B5EF4-FFF2-40B4-BE49-F238E27FC236}">
                <a16:creationId xmlns:a16="http://schemas.microsoft.com/office/drawing/2014/main" id="{89183B8B-BE42-3E46-89F2-FCC3148FA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599" y="6324601"/>
            <a:ext cx="804949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NASA infrared telescope (IRTF) on Mauna Kea, Hawaii</a:t>
            </a:r>
          </a:p>
        </p:txBody>
      </p:sp>
    </p:spTree>
    <p:extLst>
      <p:ext uri="{BB962C8B-B14F-4D97-AF65-F5344CB8AC3E}">
        <p14:creationId xmlns:p14="http://schemas.microsoft.com/office/powerpoint/2010/main" val="5510155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>
            <a:extLst>
              <a:ext uri="{FF2B5EF4-FFF2-40B4-BE49-F238E27FC236}">
                <a16:creationId xmlns:a16="http://schemas.microsoft.com/office/drawing/2014/main" id="{4B2FC498-E89E-B04B-9DA3-C560CD4D42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b="1" dirty="0">
                <a:solidFill>
                  <a:srgbClr val="FF0000"/>
                </a:solidFill>
              </a:rPr>
              <a:t>Infrared Telescopes</a:t>
            </a:r>
          </a:p>
        </p:txBody>
      </p:sp>
      <p:sp>
        <p:nvSpPr>
          <p:cNvPr id="113667" name="Text Box 3">
            <a:extLst>
              <a:ext uri="{FF2B5EF4-FFF2-40B4-BE49-F238E27FC236}">
                <a16:creationId xmlns:a16="http://schemas.microsoft.com/office/drawing/2014/main" id="{CA8A447B-3F3E-4B41-8368-88A452DBA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272" y="5205809"/>
            <a:ext cx="304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125"/>
              </a:spcBef>
            </a:pPr>
            <a:r>
              <a:rPr lang="en-US" altLang="en-US" sz="1800" dirty="0">
                <a:latin typeface="Times New Roman" panose="02020603050405020304" pitchFamily="18" charset="0"/>
              </a:rPr>
              <a:t>James Webb Space Telescope </a:t>
            </a:r>
          </a:p>
        </p:txBody>
      </p:sp>
      <p:pic>
        <p:nvPicPr>
          <p:cNvPr id="113668" name="Picture 4">
            <a:extLst>
              <a:ext uri="{FF2B5EF4-FFF2-40B4-BE49-F238E27FC236}">
                <a16:creationId xmlns:a16="http://schemas.microsoft.com/office/drawing/2014/main" id="{49303DD5-DBB7-5441-A945-8D84232F6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92" y="1417638"/>
            <a:ext cx="4744508" cy="355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3669" name="Text Box 5">
            <a:extLst>
              <a:ext uri="{FF2B5EF4-FFF2-40B4-BE49-F238E27FC236}">
                <a16:creationId xmlns:a16="http://schemas.microsoft.com/office/drawing/2014/main" id="{A926547E-0F77-0646-BAF6-C5D7A92B3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205809"/>
            <a:ext cx="411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125"/>
              </a:spcBef>
            </a:pPr>
            <a:r>
              <a:rPr lang="en-US" altLang="en-US" sz="1800" dirty="0">
                <a:latin typeface="Times New Roman" panose="02020603050405020304" pitchFamily="18" charset="0"/>
              </a:rPr>
              <a:t>Spitzer Space Telescope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999A3A-1AC2-C54A-B40C-753FC485D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725" y="1200619"/>
            <a:ext cx="5506783" cy="399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36149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938CD-204F-F342-8CEC-5C7351386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Astronomical Instruments and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BD9CB-B945-E940-BBF9-D8DC22B56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44200" cy="4351338"/>
          </a:xfrm>
        </p:spPr>
        <p:txBody>
          <a:bodyPr>
            <a:normAutofit/>
          </a:bodyPr>
          <a:lstStyle/>
          <a:p>
            <a:r>
              <a:rPr lang="en-US" dirty="0"/>
              <a:t>Imaging camera (detector at focal plane)</a:t>
            </a:r>
          </a:p>
          <a:p>
            <a:r>
              <a:rPr lang="en-US" dirty="0"/>
              <a:t>Spectrographs</a:t>
            </a:r>
          </a:p>
          <a:p>
            <a:r>
              <a:rPr lang="en-US" dirty="0"/>
              <a:t>But also…</a:t>
            </a:r>
          </a:p>
          <a:p>
            <a:pPr lvl="1"/>
            <a:r>
              <a:rPr lang="en-US" dirty="0"/>
              <a:t>Polarimetry</a:t>
            </a:r>
          </a:p>
          <a:p>
            <a:pPr lvl="1"/>
            <a:r>
              <a:rPr lang="en-US" dirty="0"/>
              <a:t>Hybrids like integral field units (IFUs)</a:t>
            </a:r>
          </a:p>
          <a:p>
            <a:pPr lvl="1"/>
            <a:r>
              <a:rPr lang="en-US" dirty="0"/>
              <a:t>Bolometers and photon-counting/amplifying devices</a:t>
            </a:r>
          </a:p>
          <a:p>
            <a:pPr lvl="1"/>
            <a:r>
              <a:rPr lang="en-US" dirty="0"/>
              <a:t>Interferometry</a:t>
            </a:r>
          </a:p>
          <a:p>
            <a:pPr lvl="1"/>
            <a:endParaRPr lang="en-US" dirty="0"/>
          </a:p>
          <a:p>
            <a:r>
              <a:rPr lang="en-US" dirty="0"/>
              <a:t>Also issue of detector tech, quantum efficiency as f(wavelength)</a:t>
            </a:r>
          </a:p>
        </p:txBody>
      </p:sp>
    </p:spTree>
    <p:extLst>
      <p:ext uri="{BB962C8B-B14F-4D97-AF65-F5344CB8AC3E}">
        <p14:creationId xmlns:p14="http://schemas.microsoft.com/office/powerpoint/2010/main" val="1935964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>
            <a:extLst>
              <a:ext uri="{FF2B5EF4-FFF2-40B4-BE49-F238E27FC236}">
                <a16:creationId xmlns:a16="http://schemas.microsoft.com/office/drawing/2014/main" id="{1BEE2EF4-BABD-ED42-9476-E584B91F64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868363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Ultraviolet Astronomy</a:t>
            </a: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88EF00FD-1979-CB44-A3A6-E568715DBE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1066800"/>
            <a:ext cx="7848600" cy="1752600"/>
          </a:xfrm>
        </p:spPr>
        <p:txBody>
          <a:bodyPr/>
          <a:lstStyle/>
          <a:p>
            <a:pPr marL="341313" indent="-341313">
              <a:buClr>
                <a:srgbClr val="333399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solidFill>
                  <a:srgbClr val="333399"/>
                </a:solidFill>
              </a:rPr>
              <a:t>Ultraviolet radiation with </a:t>
            </a:r>
            <a:r>
              <a:rPr lang="en-US" altLang="en-US">
                <a:solidFill>
                  <a:srgbClr val="333399"/>
                </a:solidFill>
                <a:latin typeface="Symbol" pitchFamily="2" charset="2"/>
              </a:rPr>
              <a:t></a:t>
            </a:r>
            <a:r>
              <a:rPr lang="en-US" altLang="en-US">
                <a:solidFill>
                  <a:srgbClr val="333399"/>
                </a:solidFill>
              </a:rPr>
              <a:t> &lt; 290 nm is completely absorbed in the ozone layer of the atmosphere.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5863D05-869F-3543-A705-0BD9375BF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667000"/>
            <a:ext cx="784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333399"/>
                </a:solidFill>
              </a:rPr>
              <a:t>Ultraviolet astronomy has to be done from satellites.</a:t>
            </a: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A9D0A0FE-B0AF-A342-A021-5B33654B7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810000"/>
            <a:ext cx="784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333399"/>
                </a:solidFill>
              </a:rPr>
              <a:t>Several successful ultraviolet astronomy satellites: IUE, EUVE, FUSE</a:t>
            </a:r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2FDA3680-B84C-C845-B4BA-51465F05A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029200"/>
            <a:ext cx="7848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333399"/>
                </a:solidFill>
              </a:rPr>
              <a:t>Ultraviolet radiation traces hot (tens of thousands of degrees), moderately ionized gas in the universe.</a:t>
            </a:r>
          </a:p>
        </p:txBody>
      </p:sp>
    </p:spTree>
    <p:extLst>
      <p:ext uri="{BB962C8B-B14F-4D97-AF65-F5344CB8AC3E}">
        <p14:creationId xmlns:p14="http://schemas.microsoft.com/office/powerpoint/2010/main" val="736129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">
            <a:extLst>
              <a:ext uri="{FF2B5EF4-FFF2-40B4-BE49-F238E27FC236}">
                <a16:creationId xmlns:a16="http://schemas.microsoft.com/office/drawing/2014/main" id="{A6987932-E76B-2D44-897B-E6C78CEC43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8763000" cy="9144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>
                <a:solidFill>
                  <a:srgbClr val="333399"/>
                </a:solidFill>
              </a:rPr>
              <a:t>NASA’s Great Observatories in Space (I)</a:t>
            </a:r>
          </a:p>
        </p:txBody>
      </p:sp>
      <p:sp>
        <p:nvSpPr>
          <p:cNvPr id="48130" name="Text Box 2">
            <a:extLst>
              <a:ext uri="{FF2B5EF4-FFF2-40B4-BE49-F238E27FC236}">
                <a16:creationId xmlns:a16="http://schemas.microsoft.com/office/drawing/2014/main" id="{05CFEEB2-C874-0A44-9C8D-77B32E7F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765550"/>
            <a:ext cx="29718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Avoids turbulence in Earth’s atmosphere</a:t>
            </a:r>
          </a:p>
        </p:txBody>
      </p:sp>
      <p:sp>
        <p:nvSpPr>
          <p:cNvPr id="48131" name="Text Box 3">
            <a:extLst>
              <a:ext uri="{FF2B5EF4-FFF2-40B4-BE49-F238E27FC236}">
                <a16:creationId xmlns:a16="http://schemas.microsoft.com/office/drawing/2014/main" id="{F48726CC-AA1C-1C4C-AC86-5372264C8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153025"/>
            <a:ext cx="30480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Extends imaging and spectroscopy to (invisible) infrared and ultraviolet</a:t>
            </a:r>
          </a:p>
        </p:txBody>
      </p:sp>
      <p:sp>
        <p:nvSpPr>
          <p:cNvPr id="48132" name="Text Box 4">
            <a:extLst>
              <a:ext uri="{FF2B5EF4-FFF2-40B4-BE49-F238E27FC236}">
                <a16:creationId xmlns:a16="http://schemas.microsoft.com/office/drawing/2014/main" id="{5A7786D1-32CE-B44B-8BB2-8BD1179FB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295401"/>
            <a:ext cx="35052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Launched in 1990; maintained and upgraded by several space shuttle service missions throughout the 1990s and early 2000’s</a:t>
            </a:r>
          </a:p>
        </p:txBody>
      </p:sp>
      <p:pic>
        <p:nvPicPr>
          <p:cNvPr id="48133" name="Picture 5">
            <a:extLst>
              <a:ext uri="{FF2B5EF4-FFF2-40B4-BE49-F238E27FC236}">
                <a16:creationId xmlns:a16="http://schemas.microsoft.com/office/drawing/2014/main" id="{E4AFB1C0-E028-DD40-A944-C7B0A8F12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6" y="2046288"/>
            <a:ext cx="5019675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34" name="Text Box 6">
            <a:extLst>
              <a:ext uri="{FF2B5EF4-FFF2-40B4-BE49-F238E27FC236}">
                <a16:creationId xmlns:a16="http://schemas.microsoft.com/office/drawing/2014/main" id="{CD5AB590-A7DE-B84E-B3DF-0BDB2BF10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233488"/>
            <a:ext cx="4953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The Hubble Space Telescope</a:t>
            </a:r>
          </a:p>
        </p:txBody>
      </p:sp>
    </p:spTree>
    <p:extLst>
      <p:ext uri="{BB962C8B-B14F-4D97-AF65-F5344CB8AC3E}">
        <p14:creationId xmlns:p14="http://schemas.microsoft.com/office/powerpoint/2010/main" val="28389742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>
            <a:extLst>
              <a:ext uri="{FF2B5EF4-FFF2-40B4-BE49-F238E27FC236}">
                <a16:creationId xmlns:a16="http://schemas.microsoft.com/office/drawing/2014/main" id="{ECEAE4EB-E32F-8241-BEF7-5101358A91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28601"/>
            <a:ext cx="8229600" cy="944563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 dirty="0">
                <a:solidFill>
                  <a:srgbClr val="333399"/>
                </a:solidFill>
              </a:rPr>
              <a:t>Hubble Space Telescope Images</a:t>
            </a:r>
          </a:p>
        </p:txBody>
      </p:sp>
      <p:sp>
        <p:nvSpPr>
          <p:cNvPr id="49156" name="Text Box 4">
            <a:extLst>
              <a:ext uri="{FF2B5EF4-FFF2-40B4-BE49-F238E27FC236}">
                <a16:creationId xmlns:a16="http://schemas.microsoft.com/office/drawing/2014/main" id="{5FE57DAB-4A9A-6B40-8BCB-8461682C3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927726"/>
            <a:ext cx="8340436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 dirty="0">
                <a:solidFill>
                  <a:srgbClr val="333399"/>
                </a:solidFill>
              </a:rPr>
              <a:t>Eagle Nebula, “Pillars of Creation”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28AEDA-6BE4-C14B-83B9-65476A216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745" y="1052433"/>
            <a:ext cx="8977745" cy="464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41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1">
            <a:extLst>
              <a:ext uri="{FF2B5EF4-FFF2-40B4-BE49-F238E27FC236}">
                <a16:creationId xmlns:a16="http://schemas.microsoft.com/office/drawing/2014/main" id="{86877CCC-389A-AA4C-80D4-DBA0050B99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76201"/>
            <a:ext cx="8991600" cy="868363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 dirty="0">
                <a:solidFill>
                  <a:srgbClr val="333399"/>
                </a:solidFill>
              </a:rPr>
              <a:t>NASA’s Great Observatories in Space (II)</a:t>
            </a:r>
          </a:p>
        </p:txBody>
      </p:sp>
      <p:pic>
        <p:nvPicPr>
          <p:cNvPr id="50178" name="Picture 2">
            <a:extLst>
              <a:ext uri="{FF2B5EF4-FFF2-40B4-BE49-F238E27FC236}">
                <a16:creationId xmlns:a16="http://schemas.microsoft.com/office/drawing/2014/main" id="{FD00E129-F143-AA4C-AB27-77F37A9C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1"/>
            <a:ext cx="56388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179" name="Text Box 3">
            <a:extLst>
              <a:ext uri="{FF2B5EF4-FFF2-40B4-BE49-F238E27FC236}">
                <a16:creationId xmlns:a16="http://schemas.microsoft.com/office/drawing/2014/main" id="{A7BC4608-A3E4-364B-919A-C0A736630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990600"/>
            <a:ext cx="8077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The Compton Gamma-Ray Observatory</a:t>
            </a:r>
          </a:p>
        </p:txBody>
      </p:sp>
      <p:sp>
        <p:nvSpPr>
          <p:cNvPr id="50180" name="Text Box 4">
            <a:extLst>
              <a:ext uri="{FF2B5EF4-FFF2-40B4-BE49-F238E27FC236}">
                <a16:creationId xmlns:a16="http://schemas.microsoft.com/office/drawing/2014/main" id="{93FA84DF-4B22-174E-A01A-F77A46F93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2149475"/>
            <a:ext cx="2743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Operated from 1991 to 2000</a:t>
            </a:r>
          </a:p>
        </p:txBody>
      </p:sp>
      <p:sp>
        <p:nvSpPr>
          <p:cNvPr id="50181" name="Text Box 5">
            <a:extLst>
              <a:ext uri="{FF2B5EF4-FFF2-40B4-BE49-F238E27FC236}">
                <a16:creationId xmlns:a16="http://schemas.microsoft.com/office/drawing/2014/main" id="{5CB9F15E-3AF3-FE4C-B813-BFE567559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581400"/>
            <a:ext cx="2667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Observation of high-energy gamma-ray emission, tracing the most violent processes in the universe.</a:t>
            </a:r>
          </a:p>
        </p:txBody>
      </p:sp>
    </p:spTree>
    <p:extLst>
      <p:ext uri="{BB962C8B-B14F-4D97-AF65-F5344CB8AC3E}">
        <p14:creationId xmlns:p14="http://schemas.microsoft.com/office/powerpoint/2010/main" val="3151436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1">
            <a:extLst>
              <a:ext uri="{FF2B5EF4-FFF2-40B4-BE49-F238E27FC236}">
                <a16:creationId xmlns:a16="http://schemas.microsoft.com/office/drawing/2014/main" id="{63B9DAA2-A226-8E4C-848E-327709DC5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839200" cy="1219200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 dirty="0">
                <a:solidFill>
                  <a:srgbClr val="333399"/>
                </a:solidFill>
              </a:rPr>
              <a:t>NASA’s Great Observatories in Space (III)</a:t>
            </a: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43F04995-C78E-D345-A74E-1378BF8F90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00400" y="990600"/>
            <a:ext cx="5867400" cy="609600"/>
          </a:xfrm>
        </p:spPr>
        <p:txBody>
          <a:bodyPr/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>
                <a:solidFill>
                  <a:srgbClr val="333399"/>
                </a:solidFill>
              </a:rPr>
              <a:t>The Chandra X-ray Telescope 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6EA2F90B-4632-5C41-9182-EEBA6F40A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28788"/>
            <a:ext cx="3733800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4" name="Rectangle 4">
            <a:extLst>
              <a:ext uri="{FF2B5EF4-FFF2-40B4-BE49-F238E27FC236}">
                <a16:creationId xmlns:a16="http://schemas.microsoft.com/office/drawing/2014/main" id="{E10ECE03-0AED-714E-B29B-7CEE73977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524000"/>
            <a:ext cx="4495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333399"/>
                </a:solidFill>
              </a:rPr>
              <a:t>Launched in 1999 into a highly eccentric orbit that takes it 1/3 of the way to the moon!</a:t>
            </a:r>
          </a:p>
        </p:txBody>
      </p:sp>
      <p:sp>
        <p:nvSpPr>
          <p:cNvPr id="51205" name="Text Box 5">
            <a:extLst>
              <a:ext uri="{FF2B5EF4-FFF2-40B4-BE49-F238E27FC236}">
                <a16:creationId xmlns:a16="http://schemas.microsoft.com/office/drawing/2014/main" id="{163967B6-FC9E-DA4D-A819-7D7DB28B4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851150"/>
            <a:ext cx="38100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X-rays trace hot (million degrees), highly ionized gas in the universe.</a:t>
            </a:r>
          </a:p>
        </p:txBody>
      </p:sp>
      <p:pic>
        <p:nvPicPr>
          <p:cNvPr id="51206" name="Picture 6">
            <a:extLst>
              <a:ext uri="{FF2B5EF4-FFF2-40B4-BE49-F238E27FC236}">
                <a16:creationId xmlns:a16="http://schemas.microsoft.com/office/drawing/2014/main" id="{77C133F3-534D-7947-A749-6607138F2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57912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7" name="Text Box 7">
            <a:extLst>
              <a:ext uri="{FF2B5EF4-FFF2-40B4-BE49-F238E27FC236}">
                <a16:creationId xmlns:a16="http://schemas.microsoft.com/office/drawing/2014/main" id="{70EBB822-C355-FC43-AD03-F682FEE89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800600"/>
            <a:ext cx="1676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Two colliding galaxies, triggering a burst of star formation</a:t>
            </a:r>
          </a:p>
        </p:txBody>
      </p:sp>
      <p:sp>
        <p:nvSpPr>
          <p:cNvPr id="51208" name="Text Box 8">
            <a:extLst>
              <a:ext uri="{FF2B5EF4-FFF2-40B4-BE49-F238E27FC236}">
                <a16:creationId xmlns:a16="http://schemas.microsoft.com/office/drawing/2014/main" id="{7D6DB932-656F-4043-B7B2-04D1492AF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400801"/>
            <a:ext cx="1676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Saturn</a:t>
            </a:r>
          </a:p>
        </p:txBody>
      </p:sp>
      <p:sp>
        <p:nvSpPr>
          <p:cNvPr id="51209" name="Text Box 9">
            <a:extLst>
              <a:ext uri="{FF2B5EF4-FFF2-40B4-BE49-F238E27FC236}">
                <a16:creationId xmlns:a16="http://schemas.microsoft.com/office/drawing/2014/main" id="{03C14E65-D290-7A48-8EC5-038D202BB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4937126"/>
            <a:ext cx="1676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Very hot gas in a cluster of galaxies</a:t>
            </a:r>
          </a:p>
        </p:txBody>
      </p:sp>
    </p:spTree>
    <p:extLst>
      <p:ext uri="{BB962C8B-B14F-4D97-AF65-F5344CB8AC3E}">
        <p14:creationId xmlns:p14="http://schemas.microsoft.com/office/powerpoint/2010/main" val="4145076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6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1" dur="500"/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0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3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6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1">
            <a:extLst>
              <a:ext uri="{FF2B5EF4-FFF2-40B4-BE49-F238E27FC236}">
                <a16:creationId xmlns:a16="http://schemas.microsoft.com/office/drawing/2014/main" id="{5EAEE74C-AE82-C440-8D55-ED25ACC296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b="1" dirty="0">
                <a:solidFill>
                  <a:srgbClr val="009999"/>
                </a:solidFill>
              </a:rPr>
              <a:t>Chandra X-ray Observatory</a:t>
            </a:r>
          </a:p>
        </p:txBody>
      </p:sp>
      <p:sp>
        <p:nvSpPr>
          <p:cNvPr id="125954" name="Text Box 2">
            <a:extLst>
              <a:ext uri="{FF2B5EF4-FFF2-40B4-BE49-F238E27FC236}">
                <a16:creationId xmlns:a16="http://schemas.microsoft.com/office/drawing/2014/main" id="{16A197A3-28DF-374E-B4AC-7D770D1D9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867401"/>
            <a:ext cx="8077200" cy="87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 b="1">
                <a:solidFill>
                  <a:srgbClr val="333399"/>
                </a:solidFill>
                <a:latin typeface="Times New Roman" panose="02020603050405020304" pitchFamily="18" charset="0"/>
              </a:rPr>
              <a:t>Shuttle launched, highly eccentric orbit.</a:t>
            </a:r>
          </a:p>
          <a:p>
            <a:pPr algn="ctr">
              <a:spcBef>
                <a:spcPts val="1250"/>
              </a:spcBef>
            </a:pPr>
            <a:r>
              <a:rPr lang="en-US" altLang="en-US" sz="2000" b="1">
                <a:solidFill>
                  <a:srgbClr val="333399"/>
                </a:solidFill>
                <a:latin typeface="Times New Roman" panose="02020603050405020304" pitchFamily="18" charset="0"/>
              </a:rPr>
              <a:t>Grazing incidence mirrors – nested hyperboloids and paraboloids.</a:t>
            </a:r>
          </a:p>
        </p:txBody>
      </p:sp>
      <p:pic>
        <p:nvPicPr>
          <p:cNvPr id="125955" name="Picture 3">
            <a:extLst>
              <a:ext uri="{FF2B5EF4-FFF2-40B4-BE49-F238E27FC236}">
                <a16:creationId xmlns:a16="http://schemas.microsoft.com/office/drawing/2014/main" id="{F83827F5-0E8F-D248-BFFA-8E1DD737B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413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par>
              <p:cTn id="2" fill="hold" nodeType="interactiveSeq">
                <p:childTnLst>
                  <p:par>
                    <p:cTn id="3" fill="hold"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par>
                                      <p:cTn id="6"/>
                                    </p:pa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>
            <a:extLst>
              <a:ext uri="{FF2B5EF4-FFF2-40B4-BE49-F238E27FC236}">
                <a16:creationId xmlns:a16="http://schemas.microsoft.com/office/drawing/2014/main" id="{ECCEEEF2-5F3F-014E-96D0-092B0A74C1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8750"/>
            <a:ext cx="7772400" cy="1435100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009999"/>
                </a:solidFill>
              </a:rPr>
              <a:t>The Highest Tech Mirrors Ever!</a:t>
            </a:r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E5FF6759-BB49-9F4E-9E85-9C11410142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5302250"/>
            <a:ext cx="7848600" cy="1555750"/>
          </a:xfrm>
        </p:spPr>
        <p:txBody>
          <a:bodyPr/>
          <a:lstStyle/>
          <a:p>
            <a:pPr marL="341313" indent="-341313" algn="ctr">
              <a:buClr>
                <a:srgbClr val="333399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b="1" dirty="0">
                <a:solidFill>
                  <a:srgbClr val="333399"/>
                </a:solidFill>
              </a:rPr>
              <a:t>Chandra is the first X-ray telescope to have an image as sharp as optical telescopes.</a:t>
            </a:r>
          </a:p>
        </p:txBody>
      </p:sp>
      <p:pic>
        <p:nvPicPr>
          <p:cNvPr id="128003" name="Picture 3">
            <a:extLst>
              <a:ext uri="{FF2B5EF4-FFF2-40B4-BE49-F238E27FC236}">
                <a16:creationId xmlns:a16="http://schemas.microsoft.com/office/drawing/2014/main" id="{74C581CF-BC7A-D441-999D-DE807033F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40386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8004" name="Picture 4">
            <a:extLst>
              <a:ext uri="{FF2B5EF4-FFF2-40B4-BE49-F238E27FC236}">
                <a16:creationId xmlns:a16="http://schemas.microsoft.com/office/drawing/2014/main" id="{87BEF678-5051-4E45-BC0D-2CC267940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1"/>
            <a:ext cx="44958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97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par>
              <p:cTn id="2" fill="hold" nodeType="interactiveSeq">
                <p:childTnLst>
                  <p:par>
                    <p:cTn id="3" fill="hold"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par>
                                      <p:cTn id="6"/>
                                    </p:pa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1">
            <a:extLst>
              <a:ext uri="{FF2B5EF4-FFF2-40B4-BE49-F238E27FC236}">
                <a16:creationId xmlns:a16="http://schemas.microsoft.com/office/drawing/2014/main" id="{F2DA47EE-FFD8-584E-AB90-CA9BDB23A2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8915400" cy="762000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 dirty="0">
                <a:solidFill>
                  <a:srgbClr val="333399"/>
                </a:solidFill>
              </a:rPr>
              <a:t>NASA’s Great Observatories in Space (IV)</a:t>
            </a:r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6099F238-3652-B449-B025-33FCD7989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914400"/>
            <a:ext cx="8915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>
                <a:solidFill>
                  <a:srgbClr val="333399"/>
                </a:solidFill>
              </a:rPr>
              <a:t>The Spitzer Space Telescope</a:t>
            </a: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7A2B8CA0-B6EC-EA42-B757-233EBCBDB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600200"/>
            <a:ext cx="294005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6" name="Text Box 4">
            <a:extLst>
              <a:ext uri="{FF2B5EF4-FFF2-40B4-BE49-F238E27FC236}">
                <a16:creationId xmlns:a16="http://schemas.microsoft.com/office/drawing/2014/main" id="{2F54F9E4-045C-734A-9E20-36D28E4B9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438401"/>
            <a:ext cx="2819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Launched in 2003</a:t>
            </a:r>
          </a:p>
        </p:txBody>
      </p:sp>
      <p:sp>
        <p:nvSpPr>
          <p:cNvPr id="54277" name="Text Box 5">
            <a:extLst>
              <a:ext uri="{FF2B5EF4-FFF2-40B4-BE49-F238E27FC236}">
                <a16:creationId xmlns:a16="http://schemas.microsoft.com/office/drawing/2014/main" id="{13B97493-647A-664D-BA9D-34DB79E6D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521075"/>
            <a:ext cx="4267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Infrared light traces warm dust in the universe.</a:t>
            </a:r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40488828-B1DD-7246-B564-E21B13B62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740275"/>
            <a:ext cx="4267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The detector needs to be cooled to -273 </a:t>
            </a:r>
            <a:r>
              <a:rPr lang="en-US" altLang="en-US" sz="2400" baseline="30000">
                <a:solidFill>
                  <a:srgbClr val="333399"/>
                </a:solidFill>
              </a:rPr>
              <a:t>o</a:t>
            </a:r>
            <a:r>
              <a:rPr lang="en-US" altLang="en-US" sz="2400">
                <a:solidFill>
                  <a:srgbClr val="333399"/>
                </a:solidFill>
              </a:rPr>
              <a:t>C (-459 </a:t>
            </a:r>
            <a:r>
              <a:rPr lang="en-US" altLang="en-US" sz="2400" baseline="30000">
                <a:solidFill>
                  <a:srgbClr val="333399"/>
                </a:solidFill>
              </a:rPr>
              <a:t>o</a:t>
            </a:r>
            <a:r>
              <a:rPr lang="en-US" altLang="en-US" sz="2400">
                <a:solidFill>
                  <a:srgbClr val="333399"/>
                </a:solidFill>
              </a:rPr>
              <a:t>F).</a:t>
            </a:r>
          </a:p>
        </p:txBody>
      </p:sp>
    </p:spTree>
    <p:extLst>
      <p:ext uri="{BB962C8B-B14F-4D97-AF65-F5344CB8AC3E}">
        <p14:creationId xmlns:p14="http://schemas.microsoft.com/office/powerpoint/2010/main" val="2138810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3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">
            <a:extLst>
              <a:ext uri="{FF2B5EF4-FFF2-40B4-BE49-F238E27FC236}">
                <a16:creationId xmlns:a16="http://schemas.microsoft.com/office/drawing/2014/main" id="{DD583F2D-D547-1E48-85E9-341EF411DE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8458200" cy="868362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Spitzer Space Telescope Images</a:t>
            </a: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F086E89E-9B2F-EA47-A9B6-F29DBE788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295400"/>
            <a:ext cx="26320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299" name="Picture 3">
            <a:extLst>
              <a:ext uri="{FF2B5EF4-FFF2-40B4-BE49-F238E27FC236}">
                <a16:creationId xmlns:a16="http://schemas.microsoft.com/office/drawing/2014/main" id="{88B72E07-947C-7D4F-B13A-36C983648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4114800"/>
            <a:ext cx="263366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0" name="Picture 4">
            <a:extLst>
              <a:ext uri="{FF2B5EF4-FFF2-40B4-BE49-F238E27FC236}">
                <a16:creationId xmlns:a16="http://schemas.microsoft.com/office/drawing/2014/main" id="{D5FA7354-30C8-B84A-B11C-5DDF6758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1295400"/>
            <a:ext cx="26320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301" name="Text Box 5">
            <a:extLst>
              <a:ext uri="{FF2B5EF4-FFF2-40B4-BE49-F238E27FC236}">
                <a16:creationId xmlns:a16="http://schemas.microsoft.com/office/drawing/2014/main" id="{B089D7EF-361A-2747-9427-282F4B316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429001"/>
            <a:ext cx="1600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A Comet</a:t>
            </a: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58544445-A346-5F4D-8C8A-11757BFD1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153025"/>
            <a:ext cx="28194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Newborn stars that would be hidden from our view in visible light</a:t>
            </a:r>
          </a:p>
        </p:txBody>
      </p:sp>
      <p:sp>
        <p:nvSpPr>
          <p:cNvPr id="55303" name="Text Box 7">
            <a:extLst>
              <a:ext uri="{FF2B5EF4-FFF2-40B4-BE49-F238E27FC236}">
                <a16:creationId xmlns:a16="http://schemas.microsoft.com/office/drawing/2014/main" id="{4CA8576D-20F4-7946-BC05-7AE90FFA6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962400"/>
            <a:ext cx="2895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Warm dust in a young spiral galaxy</a:t>
            </a:r>
          </a:p>
        </p:txBody>
      </p:sp>
    </p:spTree>
    <p:extLst>
      <p:ext uri="{BB962C8B-B14F-4D97-AF65-F5344CB8AC3E}">
        <p14:creationId xmlns:p14="http://schemas.microsoft.com/office/powerpoint/2010/main" val="662428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1">
            <a:extLst>
              <a:ext uri="{FF2B5EF4-FFF2-40B4-BE49-F238E27FC236}">
                <a16:creationId xmlns:a16="http://schemas.microsoft.com/office/drawing/2014/main" id="{5E889C09-B794-154A-B4DF-AA64F8A114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9383" y="0"/>
            <a:ext cx="11610108" cy="160020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The Future of Space-Based Optical/Infrared Astronomy: James Webb Space Telescope</a:t>
            </a:r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5770E309-E075-9248-B84B-7F192BCE1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30364"/>
            <a:ext cx="5410200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0419" name="Text Box 3">
            <a:extLst>
              <a:ext uri="{FF2B5EF4-FFF2-40B4-BE49-F238E27FC236}">
                <a16:creationId xmlns:a16="http://schemas.microsoft.com/office/drawing/2014/main" id="{745BEB7C-82FA-E543-A22C-020AEEABF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45" y="5867401"/>
            <a:ext cx="10557164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altLang="en-US" dirty="0">
                <a:solidFill>
                  <a:srgbClr val="333399"/>
                </a:solidFill>
                <a:hlinkClick r:id="rId4"/>
              </a:rPr>
              <a:t>Launch Pad Astronomy video (18 minutes)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132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>
            <a:extLst>
              <a:ext uri="{FF2B5EF4-FFF2-40B4-BE49-F238E27FC236}">
                <a16:creationId xmlns:a16="http://schemas.microsoft.com/office/drawing/2014/main" id="{30DF120B-CAC9-874C-92E4-46AFA17AD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4614"/>
            <a:ext cx="8229600" cy="763587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CCD Imaging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BB7A979A-7E45-3742-B81D-3BF4FFA1E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536" y="1354138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7BE3A9FC-B25A-BD43-8709-F2EC659ED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838201"/>
            <a:ext cx="4572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CCD = Charge-coupled device</a:t>
            </a: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8198A7ED-DCD9-674D-BC9A-A05130C75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1373527"/>
            <a:ext cx="3581400" cy="194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33399"/>
                </a:solidFill>
              </a:rPr>
              <a:t> More sensitive than photographic plates.  CCD quantum efficiency is about 80%.  The human eye &lt;10%.</a:t>
            </a:r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07BEE9C8-3CB6-3F4A-AB78-5FB7FE26F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3544888"/>
            <a:ext cx="3962400" cy="304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33399"/>
                </a:solidFill>
              </a:rPr>
              <a:t> Pixilated data can be read directly into computer memory, allowing easy electronic manipulations.  Typically want to have at least two pixels across your point spread function for optimal sampling.</a:t>
            </a:r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9478B756-73FE-8948-AEE4-EABD3D4C6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536" y="5791200"/>
            <a:ext cx="4267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False-color image to visualize brightness contours</a:t>
            </a:r>
          </a:p>
        </p:txBody>
      </p:sp>
    </p:spTree>
    <p:extLst>
      <p:ext uri="{BB962C8B-B14F-4D97-AF65-F5344CB8AC3E}">
        <p14:creationId xmlns:p14="http://schemas.microsoft.com/office/powerpoint/2010/main" val="2165227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7704D5-05A3-284E-BF96-6BC74263D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73" y="1134001"/>
            <a:ext cx="4914153" cy="5695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A1AF84-DFE1-4E49-AA91-CE5BDB22A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36" y="101888"/>
            <a:ext cx="10515600" cy="1325563"/>
          </a:xfrm>
        </p:spPr>
        <p:txBody>
          <a:bodyPr/>
          <a:lstStyle/>
          <a:p>
            <a:r>
              <a:rPr lang="en-US" dirty="0"/>
              <a:t>Simple </a:t>
            </a:r>
            <a:r>
              <a:rPr lang="en-US" dirty="0">
                <a:hlinkClick r:id="rId3"/>
              </a:rPr>
              <a:t>Grating</a:t>
            </a:r>
            <a:r>
              <a:rPr lang="en-US" dirty="0"/>
              <a:t> Spectrograph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EBE57C-54BD-584D-8D34-E3A1E1582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29055" y="949336"/>
            <a:ext cx="4489660" cy="5497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14EE50-D2F8-2943-B6FD-B4E44AAE858A}"/>
              </a:ext>
            </a:extLst>
          </p:cNvPr>
          <p:cNvSpPr txBox="1"/>
          <p:nvPr/>
        </p:nvSpPr>
        <p:spPr>
          <a:xfrm>
            <a:off x="8402565" y="580004"/>
            <a:ext cx="200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WIRO spectrograph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093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EE8E03-451B-2B46-88F7-0581A9725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245" y="4455392"/>
            <a:ext cx="3416238" cy="1153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FD3E1-7109-C548-BB1B-60751209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Observations and Photon Counting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27188-9314-BE42-9984-65A0678DB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long do my exposure times have to be?  This is determined by the signal-to-noise ratio (S/N) needed and how many photons are required to obtain a given S/N.</a:t>
            </a:r>
          </a:p>
          <a:p>
            <a:r>
              <a:rPr lang="en-US" dirty="0"/>
              <a:t>For a given photon arrival rate, there is not an exact number per unit time, just a predictable average.  There are random statistical fluctuations.</a:t>
            </a:r>
          </a:p>
          <a:p>
            <a:r>
              <a:rPr lang="en-US" dirty="0"/>
              <a:t>The number of photons follows a </a:t>
            </a:r>
            <a:r>
              <a:rPr lang="en-US" b="1" dirty="0"/>
              <a:t>Poisson probability distribution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Mu is the expected number of photons, and x is the actual number.</a:t>
            </a:r>
          </a:p>
        </p:txBody>
      </p:sp>
    </p:spTree>
    <p:extLst>
      <p:ext uri="{BB962C8B-B14F-4D97-AF65-F5344CB8AC3E}">
        <p14:creationId xmlns:p14="http://schemas.microsoft.com/office/powerpoint/2010/main" val="1773614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EE8E03-451B-2B46-88F7-0581A9725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827" y="2197101"/>
            <a:ext cx="3416238" cy="1153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FD3E1-7109-C548-BB1B-60751209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hlinkClick r:id="rId3"/>
              </a:rPr>
              <a:t>Poisson Probability Distribution</a:t>
            </a:r>
            <a:r>
              <a:rPr lang="en-US" dirty="0"/>
              <a:t> (Wiki link)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27188-9314-BE42-9984-65A0678DB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number of photons follows a </a:t>
            </a:r>
            <a:r>
              <a:rPr lang="en-US" b="1" dirty="0"/>
              <a:t>Poisson probability distribution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Normalized: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Since: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85B66-4778-EA46-AE93-50F1B3C0B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841" y="3414135"/>
            <a:ext cx="2792268" cy="1297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FF5A95-88A6-5142-BA0B-FD60CE570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764" y="4896769"/>
            <a:ext cx="2099110" cy="1311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9C57C-9E72-7C41-B805-B954FD85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093" y="4711950"/>
            <a:ext cx="5591737" cy="177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77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C042B-FC4B-C247-8A18-DAFC9384E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Mean Number of Photons Observed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89705-1FE4-1B44-B0C2-3D1E44ADD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116"/>
            <a:ext cx="10515600" cy="4351338"/>
          </a:xfrm>
        </p:spPr>
        <p:txBody>
          <a:bodyPr/>
          <a:lstStyle/>
          <a:p>
            <a:r>
              <a:rPr lang="en-US" dirty="0"/>
              <a:t>Just sum the probabilities for each number: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9FA3B-9295-D74E-A51B-B8F158BBF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418" y="2109283"/>
            <a:ext cx="9310350" cy="4111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A65F21-EA5C-2B49-89F3-5AD9A87A3033}"/>
              </a:ext>
            </a:extLst>
          </p:cNvPr>
          <p:cNvSpPr txBox="1"/>
          <p:nvPr/>
        </p:nvSpPr>
        <p:spPr>
          <a:xfrm>
            <a:off x="7689273" y="5735782"/>
            <a:ext cx="342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 expected, right?</a:t>
            </a:r>
          </a:p>
        </p:txBody>
      </p:sp>
    </p:spTree>
    <p:extLst>
      <p:ext uri="{BB962C8B-B14F-4D97-AF65-F5344CB8AC3E}">
        <p14:creationId xmlns:p14="http://schemas.microsoft.com/office/powerpoint/2010/main" val="26144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C042B-FC4B-C247-8A18-DAFC9384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54"/>
            <a:ext cx="10515600" cy="1014302"/>
          </a:xfrm>
        </p:spPr>
        <p:txBody>
          <a:bodyPr/>
          <a:lstStyle/>
          <a:p>
            <a:pPr algn="ctr"/>
            <a:r>
              <a:rPr lang="en-US" dirty="0"/>
              <a:t>Variance in Number of Photons Observed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89705-1FE4-1B44-B0C2-3D1E44ADD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0656"/>
            <a:ext cx="10515600" cy="4351338"/>
          </a:xfrm>
        </p:spPr>
        <p:txBody>
          <a:bodyPr/>
          <a:lstStyle/>
          <a:p>
            <a:r>
              <a:rPr lang="en-US" dirty="0"/>
              <a:t>How from from mu is x likely to be for one observation: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4EDFA2-B544-7647-A50C-81E79A7E5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383" y="1561523"/>
            <a:ext cx="8951017" cy="488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59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C042B-FC4B-C247-8A18-DAFC9384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54"/>
            <a:ext cx="10515600" cy="101430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Standard Deviation and S/N for Photons Observed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89705-1FE4-1B44-B0C2-3D1E44ADD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0656"/>
            <a:ext cx="10515600" cy="4351338"/>
          </a:xfrm>
        </p:spPr>
        <p:txBody>
          <a:bodyPr/>
          <a:lstStyle/>
          <a:p>
            <a:r>
              <a:rPr lang="en-US" dirty="0"/>
              <a:t>Standard deviation is square root of variance: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uncertainty or spread in measurement is often taken to be 1σ, and about 68% of the data points will be within that value of the mean.  It can also be taken as the “noise.”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8B5F9-7B45-D942-AE1C-8844E1582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082" y="2439826"/>
            <a:ext cx="8135200" cy="380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F56E13-B6CD-7247-82F7-74B5458A9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358" y="1577500"/>
            <a:ext cx="1642687" cy="710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A8AE2B-557C-9B44-9C72-46F03BB4F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650" y="4595091"/>
            <a:ext cx="8621722" cy="133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14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28205</TotalTime>
  <Words>1097</Words>
  <Application>Microsoft Macintosh PowerPoint</Application>
  <PresentationFormat>Widescreen</PresentationFormat>
  <Paragraphs>143</Paragraphs>
  <Slides>29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 Unicode MS</vt:lpstr>
      <vt:lpstr>Arial</vt:lpstr>
      <vt:lpstr>Calibri</vt:lpstr>
      <vt:lpstr>Calibri Light</vt:lpstr>
      <vt:lpstr>Symbol</vt:lpstr>
      <vt:lpstr>Times New Roman</vt:lpstr>
      <vt:lpstr>Office Theme</vt:lpstr>
      <vt:lpstr>ASTR 2310  General Astronomy I</vt:lpstr>
      <vt:lpstr>Astronomical Instruments and Detectors</vt:lpstr>
      <vt:lpstr>CCD Imaging</vt:lpstr>
      <vt:lpstr>Simple Grating Spectrograph</vt:lpstr>
      <vt:lpstr>Observations and Photon Counting</vt:lpstr>
      <vt:lpstr>Poisson Probability Distribution (Wiki link)</vt:lpstr>
      <vt:lpstr>Mean Number of Photons Observed</vt:lpstr>
      <vt:lpstr>Variance in Number of Photons Observed</vt:lpstr>
      <vt:lpstr>Standard Deviation and S/N for Photons Observed</vt:lpstr>
      <vt:lpstr>Background noise and adding noise</vt:lpstr>
      <vt:lpstr>Radio Astronomy</vt:lpstr>
      <vt:lpstr>Radio Telescopes</vt:lpstr>
      <vt:lpstr>Radio Interferometry</vt:lpstr>
      <vt:lpstr>Me @ the VLA, circa 1998</vt:lpstr>
      <vt:lpstr>The Largest Single-Dish Radio Telescopes</vt:lpstr>
      <vt:lpstr>Square Kilometer Array (SKA; under construction) Australia and South Africa</vt:lpstr>
      <vt:lpstr>Science of Radio Astronomy</vt:lpstr>
      <vt:lpstr>Infrared Astronomy</vt:lpstr>
      <vt:lpstr>Infrared Telescopes</vt:lpstr>
      <vt:lpstr>Ultraviolet Astronomy</vt:lpstr>
      <vt:lpstr>NASA’s Great Observatories in Space (I)</vt:lpstr>
      <vt:lpstr>Hubble Space Telescope Images</vt:lpstr>
      <vt:lpstr>NASA’s Great Observatories in Space (II)</vt:lpstr>
      <vt:lpstr>NASA’s Great Observatories in Space (III)</vt:lpstr>
      <vt:lpstr>Chandra X-ray Observatory</vt:lpstr>
      <vt:lpstr>The Highest Tech Mirrors Ever!</vt:lpstr>
      <vt:lpstr>NASA’s Great Observatories in Space (IV)</vt:lpstr>
      <vt:lpstr>Spitzer Space Telescope Images</vt:lpstr>
      <vt:lpstr>The Future of Space-Based Optical/Infrared Astronomy: James Webb Space Telescope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200</cp:revision>
  <dcterms:created xsi:type="dcterms:W3CDTF">2019-04-06T11:23:24Z</dcterms:created>
  <dcterms:modified xsi:type="dcterms:W3CDTF">2022-03-23T09:41:09Z</dcterms:modified>
</cp:coreProperties>
</file>