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66" r:id="rId2"/>
    <p:sldId id="454" r:id="rId3"/>
    <p:sldId id="455" r:id="rId4"/>
    <p:sldId id="623" r:id="rId5"/>
    <p:sldId id="627" r:id="rId6"/>
    <p:sldId id="624" r:id="rId7"/>
    <p:sldId id="625" r:id="rId8"/>
    <p:sldId id="682" r:id="rId9"/>
    <p:sldId id="456" r:id="rId10"/>
    <p:sldId id="457" r:id="rId11"/>
    <p:sldId id="610" r:id="rId12"/>
    <p:sldId id="612" r:id="rId13"/>
    <p:sldId id="614" r:id="rId14"/>
    <p:sldId id="672" r:id="rId15"/>
    <p:sldId id="673" r:id="rId16"/>
    <p:sldId id="674" r:id="rId17"/>
    <p:sldId id="675" r:id="rId18"/>
    <p:sldId id="568" r:id="rId19"/>
    <p:sldId id="576" r:id="rId20"/>
    <p:sldId id="257" r:id="rId21"/>
    <p:sldId id="458" r:id="rId22"/>
    <p:sldId id="383" r:id="rId23"/>
    <p:sldId id="384" r:id="rId24"/>
    <p:sldId id="287" r:id="rId25"/>
    <p:sldId id="291" r:id="rId26"/>
    <p:sldId id="387" r:id="rId27"/>
    <p:sldId id="390" r:id="rId28"/>
    <p:sldId id="460" r:id="rId29"/>
    <p:sldId id="288" r:id="rId30"/>
    <p:sldId id="374" r:id="rId31"/>
    <p:sldId id="461" r:id="rId32"/>
    <p:sldId id="463" r:id="rId33"/>
    <p:sldId id="464" r:id="rId34"/>
    <p:sldId id="385" r:id="rId35"/>
    <p:sldId id="377" r:id="rId36"/>
    <p:sldId id="393" r:id="rId37"/>
    <p:sldId id="394" r:id="rId38"/>
    <p:sldId id="396" r:id="rId39"/>
    <p:sldId id="398" r:id="rId40"/>
    <p:sldId id="459" r:id="rId41"/>
    <p:sldId id="423" r:id="rId42"/>
    <p:sldId id="402" r:id="rId43"/>
    <p:sldId id="403" r:id="rId44"/>
    <p:sldId id="405" r:id="rId45"/>
    <p:sldId id="406" r:id="rId46"/>
    <p:sldId id="407" r:id="rId47"/>
    <p:sldId id="408" r:id="rId48"/>
    <p:sldId id="409" r:id="rId49"/>
    <p:sldId id="424" r:id="rId50"/>
    <p:sldId id="425" r:id="rId51"/>
    <p:sldId id="442" r:id="rId52"/>
    <p:sldId id="426" r:id="rId53"/>
    <p:sldId id="428" r:id="rId54"/>
    <p:sldId id="429" r:id="rId55"/>
    <p:sldId id="683" r:id="rId56"/>
    <p:sldId id="274" r:id="rId57"/>
    <p:sldId id="313" r:id="rId58"/>
    <p:sldId id="314" r:id="rId59"/>
    <p:sldId id="436" r:id="rId60"/>
    <p:sldId id="437" r:id="rId61"/>
    <p:sldId id="684" r:id="rId62"/>
    <p:sldId id="317" r:id="rId63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/>
    <p:restoredTop sz="94595"/>
  </p:normalViewPr>
  <p:slideViewPr>
    <p:cSldViewPr>
      <p:cViewPr varScale="1">
        <p:scale>
          <a:sx n="112" d="100"/>
          <a:sy n="112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17B0B11-DE04-6D4E-98B7-BA5F1218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56502742-30A0-8243-9A96-4D65DE4C8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4A9E5400-398A-BF4C-80B6-773C1104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9E5A9C03-5957-434F-ABE4-BEBA1D8C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7D56237-7393-2A4E-9FF7-5AF4BB52FD2E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B51B80C-DE8E-FA45-B4D1-F9B57E1EB6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B70EE0-6BEA-FE45-A6A5-04E0504859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2591DD8-6DDF-7E4C-B101-7DA1597326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1109579F-380C-9746-AA0A-55A17664F9F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61DFADF-119D-6F4C-B6EC-0A3DE345CA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7CD04CC-E9A2-0E4D-B605-C0378FB39D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57A394F0-AF25-454F-A3FB-238E7AF84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E8091B-2E92-FA4D-AF1A-C8203932280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CBCE7D1-ED8F-1E46-AB5F-417D1B31C7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4856115-E597-354A-AF9C-B40A7DB8C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9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0655A44F-75AE-AA4C-A3AF-293BCAD66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FB13FC-115D-1546-B05A-EA475C1A07EF}" type="slidenum">
              <a:rPr lang="en-US" altLang="en-US" sz="1200" i="0"/>
              <a:pPr/>
              <a:t>11</a:t>
            </a:fld>
            <a:endParaRPr lang="en-US" altLang="en-US" sz="1200" i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FFDADBF-8458-ED4A-B6DA-E8BB8CCE4E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6B594B8-A042-0941-9D4B-703D921DD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84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EF50464-3307-E348-A425-CFBCC91DA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88C903-ED49-7541-8792-C9C769A35D11}" type="slidenum">
              <a:rPr lang="en-US" altLang="en-US" sz="1200" i="0"/>
              <a:pPr/>
              <a:t>12</a:t>
            </a:fld>
            <a:endParaRPr lang="en-US" altLang="en-US" sz="1200" i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C80603B-2235-5D46-866C-ED0E269A06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017D283-D4C8-3145-9DBA-CFC5FC2A7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1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D1363BDC-3660-4744-8646-3A176E407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447F1A-8C1D-7442-96AC-84B7D284521F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74BE6F5-A705-8A45-92F4-556BAB2ABF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ED9FDE-2B9D-5843-9667-AFE0BAD91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42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1875C10B-8C93-6249-84D9-AA7913DC8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CCF091-6ACE-D445-A715-4BE6A2F41DA7}" type="slidenum">
              <a:rPr lang="en-US" altLang="en-US" sz="1200" i="0"/>
              <a:pPr/>
              <a:t>14</a:t>
            </a:fld>
            <a:endParaRPr lang="en-US" altLang="en-US" sz="1200" i="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4CEB09C-9431-0043-918A-86EA3B4127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D87D9BF-AFDC-B946-B5D7-644208AC4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6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9037E264-2B2C-D14B-A8EA-829F43A83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32D2FC-6B73-8041-BD7C-92BDBD744DA6}" type="slidenum">
              <a:rPr lang="en-US" altLang="en-US" sz="1200" i="0"/>
              <a:pPr/>
              <a:t>15</a:t>
            </a:fld>
            <a:endParaRPr lang="en-US" altLang="en-US" sz="1200" i="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391049D-9CA8-2143-8B3E-899C9339F6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F3DEF55-89A6-7D48-81E9-9B39B241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82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BD3E9C81-1F36-3247-8FDE-15FF68B30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3CD6DD-EF2B-AA4D-9235-D255F6228149}" type="slidenum">
              <a:rPr lang="en-US" altLang="en-US" sz="1200" i="0"/>
              <a:pPr/>
              <a:t>16</a:t>
            </a:fld>
            <a:endParaRPr lang="en-US" altLang="en-US" sz="1200" i="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823F6A2-4D44-B045-B09E-AEDFA6A87C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FE8ADE7-F27C-A844-A209-9324D3BB7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40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2B710E0-AF9C-E647-80AD-59575660F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4CD10D-4110-9949-B4F0-3E9EF2EE953C}" type="slidenum">
              <a:rPr lang="en-US" altLang="en-US" sz="1200" i="0"/>
              <a:pPr/>
              <a:t>17</a:t>
            </a:fld>
            <a:endParaRPr lang="en-US" altLang="en-US" sz="1200" i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94D54AD1-FA6B-7544-B085-D54A5D059B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4B49E27-D364-A541-83A2-31C876745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26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9A1091A-1297-2B4A-B6E1-C8745CC4B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052FAB-5795-E041-8F61-21D5854C0E39}" type="slidenum">
              <a:rPr lang="en-US" altLang="en-US" sz="1200" i="0"/>
              <a:pPr/>
              <a:t>18</a:t>
            </a:fld>
            <a:endParaRPr lang="en-US" altLang="en-US" sz="1200" i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A8A2ED9-2896-B94B-B560-E2922C4F67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1DA750D-374C-3042-B29F-05323768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76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5397BCF1-7986-5E4F-A75F-BB091EA8F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B33DF5-8305-D44D-9DB4-B4856B3A5A37}" type="slidenum">
              <a:rPr lang="en-US" altLang="en-US" sz="1200" i="0"/>
              <a:pPr/>
              <a:t>19</a:t>
            </a:fld>
            <a:endParaRPr lang="en-US" altLang="en-US" sz="1200" i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1523F3F-C90E-B748-B91F-86B0B48907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948E841-D863-1843-BCE1-263DC6454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46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2F4CD877-DE14-BF4C-91DB-14924BEF5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3FB5C3-DCB7-6445-8574-187A2F870932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66A0375-0716-E347-AA30-95504C63E6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A2DA326-3E18-2747-A77B-634E47CFE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24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A374133-1107-7243-8B15-2DCA5DCA8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B096CE1-A972-1F43-B7FE-2308A111FEF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CB28721-01F3-C049-A913-3604794FBB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A49A107-6689-C14A-89F2-4A147AC4A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895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DEE4CE4-A111-404B-BD64-A0C0FF8F1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87E2ED6-DA8A-984E-8C97-69FB01E4B95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18355A5-0F18-8540-B97A-F2CEAAAEC7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E6869E-B399-4549-AA96-71A54933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612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81309576-2F91-DE46-AB29-616CFF555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5B3100-1FA1-464B-AC89-12EEF2B7FA1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9DDADD9-2A14-F54D-ABB6-9107092F27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A73548-15EA-B848-9E2C-2364EF45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754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215EF74-B04B-FF42-A26E-83AE75803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FF6F33-E691-2940-AA1C-0788BC5BF21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14F167C-FF27-804E-A218-4DC342887E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4E1B9C2-57B5-7D4E-A35A-A2A61DFC3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448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BE8AD62F-60DB-004D-B099-F5B81AD26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CFF6CF-EEDE-7C43-9904-1FC3E84BEDF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934D8E2-2021-2C42-8158-023B3E8AD9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2B4780D-F3BE-444E-95AD-D76B47AF2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28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D06A886-0723-9642-9524-38336DF19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477339-A995-2843-9F61-AC51BCFDDDA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EFF47B1-749C-824D-903B-6F0E3CA6BE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F41870D-38FB-6641-9BE7-CD1AE8A62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755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CFB30B4-82C2-3A44-BF07-8F487139B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513D5A-AECD-5A45-860C-AEE4DB20761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B24CDD7-1510-504E-AFC7-BEF34F1E3C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F80B03D-67AB-654D-A078-A4654A632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057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410AFC-8B63-2744-9351-737310C08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802D1C-E17F-784E-985B-0DDED4938FA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997ABE8-354B-C04A-B00F-09E2D610E3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337F6CB-6FDC-DD41-9E45-334D20EAB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264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A325191E-DE50-D344-A76E-6E2B05F14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02E98E4-E697-FE48-B624-70CAE29913A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B8BCE6A-BF4D-4643-9185-F9695C3968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127AE6C-1161-484D-BEE0-1B9FF30C3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845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5F55561-CB4B-6D4D-88FE-406182072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3076C0-2080-6F44-A23D-47E54FD3580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DB20EFB-27C6-E043-9D98-2BD0C737A0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F9417E1-2256-EF4C-9AA6-2F921EED6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653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29498C4-6CA7-324D-9C8F-DBB0FB483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A0F42F-718D-854E-840F-C5D43D455D0D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011830B-4C6B-5A43-9229-854E76D863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F5E7F71-3CE4-384C-B543-94DCC9498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45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83597382-96BA-9F40-8868-75CF6F23F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774A6D-2D4E-F84D-80F6-3A38A5F166DA}" type="slidenum">
              <a:rPr lang="en-US" altLang="en-US" sz="1200" i="0"/>
              <a:pPr/>
              <a:t>4</a:t>
            </a:fld>
            <a:endParaRPr lang="en-US" altLang="en-US" sz="1200" i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146D093-7991-3B49-AB3D-9BD7B991C1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AF1A59-3793-A849-B676-39EE67BEC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804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F1DBC49-EC82-2F4B-963E-287F1175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EA5EBB-5ED9-BC42-8AD6-635803CE24A2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7658B05-24DA-874B-9340-04FA4AC18F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372A30B-637D-5745-B85E-CEBCA7998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174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5FE5E66-E434-8A4A-95B6-423FCB059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1ADAF4A-F5E8-7C48-8448-DDA3276C24D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2E8687C-ACDC-8B42-89C0-05CA512C4D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3EB783B-EE7B-F743-B487-8A1E4E7D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241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83FA9A13-5E7F-8845-A815-81841CC18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071543B-B730-F24E-BA6E-65542BA6FE94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33888CD-1839-194D-80E6-36840E07047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192213" y="695325"/>
            <a:ext cx="4732337" cy="3549650"/>
          </a:xfrm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50BC42B-D6FB-294E-9CCE-88DDB2C64F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28688" y="4476750"/>
            <a:ext cx="5257800" cy="4243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85" tIns="46393" rIns="92785" bIns="46393"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Note: this  is the same image as in the text but rotated 90° to show the axis tilt relative to the ecliptic plane as the horizontal on the page. (The orientation in the book chosen for its more dramatic effect.)</a:t>
            </a:r>
          </a:p>
        </p:txBody>
      </p:sp>
    </p:spTree>
    <p:extLst>
      <p:ext uri="{BB962C8B-B14F-4D97-AF65-F5344CB8AC3E}">
        <p14:creationId xmlns:p14="http://schemas.microsoft.com/office/powerpoint/2010/main" val="1961112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93ACED4F-C367-DE4E-96E9-0987E2D1A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27696E-FD04-B74E-94CD-9F91D9570CF6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14CEFAA-2423-244D-BCFE-23317323A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0FC0A45-17F2-8647-92DB-2A2B31C08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342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4A554D0-7730-524B-96EB-A1E9B4BAF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24B982-185A-1640-BE32-74AC36DDA581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A5560E1-9F2D-AD44-A1FD-28C97A315B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2C83011-BAC5-974F-B13A-CD1068D96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642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3C48533F-6D87-B346-A3ED-39374DA25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FD89B3-8ECD-1D42-9B68-C3546C38DACF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D60DEA53-D8A8-144C-99D1-236CBC8E56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3DE2829-A597-8C4D-AF17-D0B91B833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301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81E3FF6-130D-D34F-8103-AA0BC5AE0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2F185E-18E2-C546-843A-FE725DCF2FD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2191E23-6E9F-9040-8E3D-90E78F3906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18D9CAD-723E-FD4F-B605-7990F815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134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B97EB27C-2E5A-2140-A941-AF4FFA09E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3584E5-67F0-6D44-B6D2-42686FADBCF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CB5951B-9EBD-214B-90C5-C743C1816C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27ED252-D809-F449-BE08-780893A1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474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D443302D-4A58-944D-970D-4D59F01E7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15CAFD-A1D5-0247-ADC0-83BC5D2BF286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84E386E-4BDD-0D46-84FD-E52574B1E3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F0A1647-DC95-6446-8AB5-F1D08AB67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752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532FB90-B58F-954B-9C7A-2360E5B31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48CB9D-3AC8-C247-863B-3826D4033E5A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858FC-7374-F54A-8A8F-F699D2B3D6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A57F7C1-E358-7247-AD22-6E95E6EF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81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A16F4403-B445-D34D-A14A-DC3E40809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E639B6-8782-F644-9BB9-2C28417FD37E}" type="slidenum">
              <a:rPr lang="en-US" altLang="en-US" sz="1200" i="0"/>
              <a:pPr/>
              <a:t>5</a:t>
            </a:fld>
            <a:endParaRPr lang="en-US" altLang="en-US" sz="1200" i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9CA8233-D21E-9846-9B81-F6B15506AE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4F11073-3CBD-1C44-9700-EC306DD9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896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A72A1E0-E07A-3645-9717-150D94715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23C5BC-C4E3-9240-939D-69F5816AC216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99E40C8-3C47-234F-AD7B-D0E49B2DA2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D4EA980-D247-6143-B231-6F73C5AC0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571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96E7D74-FC7A-6D4E-B288-09DD816B5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ED06ED-F30E-AE4D-92A7-28E22271F305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A55C58DB-BFF7-934B-AB0A-6EBB7303D6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327098F-958C-A643-A3DD-4060B51EE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994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84EE01C-50D9-FA47-B88B-FBC44673C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DAD9D-C1C7-8B4B-9E27-01A6FA137BB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9AB2FFA-6E24-D44E-A5EB-0C68800198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F591CD0-3313-C54E-B9CD-8DA780DAC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639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78F7E8D4-98B6-2B45-B493-000C8B315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6C9365-9ADA-D34C-BDF0-67060F18CCCF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466A2B20-FB0C-7142-9F06-6A6EC27C06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415FEE4-303B-6C46-BE08-FEFEA39FB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015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56FADA76-C8F6-3A42-AFA4-D18939F99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08051F-868E-544F-9569-7DA63315A5F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B947E12-B6F4-A94B-81B8-58C1D1CE98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4FAE4B8-021E-884B-8B44-E056878AD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939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8273D630-29F8-1845-9B66-AC9099825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1E41CC-FAA7-F14C-963D-46E8E4BCE6C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AEE1072-D8B1-1E43-83C0-C499AA29A6D2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EE1BBE7-A5D3-A24D-9F33-A40BF73869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Based on Galileo spacecraft measurements of the strength of gravity over different positions of Europa and theoretical modeling of the interior.</a:t>
            </a:r>
          </a:p>
        </p:txBody>
      </p:sp>
    </p:spTree>
    <p:extLst>
      <p:ext uri="{BB962C8B-B14F-4D97-AF65-F5344CB8AC3E}">
        <p14:creationId xmlns:p14="http://schemas.microsoft.com/office/powerpoint/2010/main" val="23521926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C4B319FA-61DB-9A48-B873-F2FE3B62D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2DFCF0C-2AFA-6F4F-A152-67650556B8A0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40E71DB2-D684-D14E-AEC3-8C07E98717F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DFC825D-E986-9549-99E8-EBBA5A8A37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Largest moon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Figure might work better if there were one with out the callouts.</a:t>
            </a:r>
          </a:p>
        </p:txBody>
      </p:sp>
    </p:spTree>
    <p:extLst>
      <p:ext uri="{BB962C8B-B14F-4D97-AF65-F5344CB8AC3E}">
        <p14:creationId xmlns:p14="http://schemas.microsoft.com/office/powerpoint/2010/main" val="2483403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F10FB26A-E350-C74A-8FBB-9C1C3C1B3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50EAC1-D821-6F47-90C7-BEC3D995418D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42B8AE7-45E9-A740-87C0-924F2630259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DAC3B27-466B-C242-BFC5-025830EF48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729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52401588-7808-5749-BC78-6F90CE8C5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06F627-9D46-2247-848E-E259A0BD399A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73085F0-2BB1-F244-9BF1-9BE7C3B06C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171CA3F-7C8F-D747-BE9B-E4A357EE1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8408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84DEA07E-0A4F-A245-B365-3DB7159C7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9E0DAF9-1960-AF46-B240-4A543B31826D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4F140F3-3011-3C4F-991B-2D703357D1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99F589B-8900-4547-A25D-7BCF0BF34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55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D711A2E-BD16-4C41-83DD-A6E3D4909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C798D6-16BA-5947-AB77-00A560C8C3CE}" type="slidenum">
              <a:rPr lang="en-US" altLang="en-US" sz="1200" i="0"/>
              <a:pPr/>
              <a:t>6</a:t>
            </a:fld>
            <a:endParaRPr lang="en-US" altLang="en-US" sz="1200" i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6E76784-32D7-F64E-A1C3-C62BAD6A1B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0AF2AA4-141F-4240-A54C-26E861E88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489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777194EF-A702-C94E-AD68-9CA38D952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99D9A2-8FFA-1446-9F10-69BA5D67FAD2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8940E533-4688-4A42-8D23-A198146F4356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AF37667-1561-964D-B4B4-CFD5AA1FB3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0439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2FA8D44E-7772-CE4F-9273-66BC00E5B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B26CF8-7570-634E-9877-19D6093BDD20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0A0297B0-D962-DC45-BEF8-752660B358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42D6E42-8A1B-9745-8348-C16836BD5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4267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6FB60298-A3B9-3442-B326-B281793B0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615AC8-E61E-B042-9F2C-D6328F9640F4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D59BA078-880E-1F46-9B13-212D6682E7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3976887-7BC7-CC4D-962A-B75E73F9C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010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F5678629-04D2-B943-A70C-E20682660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991983-7E3B-8541-B989-353CF30E82A0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9794CC74-72D5-F44B-9FE8-BFD3E970F6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6ECBE87-95E6-1049-B1EE-79361E62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0621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E481CF13-5533-0743-92BF-30B46B8E7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A9E7B4-67F9-9347-BD80-939252FF129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5DA966E-1EBB-964D-9A66-ED3310C16C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FA4946F-5150-224A-A5D3-6B298A55F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567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D8D3EBF1-ACA0-A941-BB66-A77C87DC4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3FB223-B5D1-7A4D-ADE8-120B09EF089A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109C327C-EDFD-8F42-A221-7DA0C1DC8A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1072549-3F6A-C74B-AFAF-D28352DE7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5980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263D5A61-B016-1A40-A61D-C472A64AC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E8E818C-9E7A-8B44-8BD4-D9EFFC0FAF8F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37117496-727E-5B40-B2FA-B7C29BF427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F65E52A-564C-8D4F-873A-DFBD8B0AC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Voyager</a:t>
            </a:r>
          </a:p>
        </p:txBody>
      </p:sp>
    </p:spTree>
    <p:extLst>
      <p:ext uri="{BB962C8B-B14F-4D97-AF65-F5344CB8AC3E}">
        <p14:creationId xmlns:p14="http://schemas.microsoft.com/office/powerpoint/2010/main" val="598974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E345BD0D-F102-2041-A761-654232630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2D0D5-209F-2A4D-8C62-73AA3E0B80B6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7D846CA1-1AAB-3744-BEC8-526BE02CB6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6713FF8-4E05-C34F-B8CA-6382AC4B8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6598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9132B0D4-0E3B-FD40-B9EC-3660B0EA3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B9CFDE-B2C2-F744-911D-596A764C0BEF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2DAD5C7B-E985-D845-92CE-53DEA28E3E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41C10BC-6F1A-8C46-92A8-0985715E9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4205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B0AFE06C-A1E9-CF4E-91DB-313841E16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CBB0784-F0B3-EA46-B131-964A9B8E6E72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2BF5E4F5-80D9-1E40-9E75-375E605CAF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01066A0-803B-A84E-BBC1-855E89498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56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DAB35860-F540-DA4F-B9F8-DE36356F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117208-0196-9940-9829-AFCD28041CD6}" type="slidenum">
              <a:rPr lang="en-US" altLang="en-US" sz="1200" i="0"/>
              <a:pPr/>
              <a:t>7</a:t>
            </a:fld>
            <a:endParaRPr lang="en-US" altLang="en-US" sz="1200" i="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CED0BBC-7D99-594C-BC5E-E4BA1A5706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8070FAC-5C1D-2245-B4BB-F1A0A1E1A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6001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A1B63709-0695-5541-B91C-35D561F90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43B394-746B-9D40-A44C-D820F70D8B9F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2B56D34F-71D7-D04B-957B-2B21D14F9F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2B14456-2C2E-8140-A2C4-6C09082C6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9627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E6CFFBC7-8AA1-AC46-8D90-6B5B23224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C8D8CC6-D115-6940-B6D4-9B3812B5CE49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1D40696-E6E6-3B4B-9E3A-F435170CB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FC688D5-CE7C-4041-94D2-14A2A99B1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1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9FB05A50-1168-7D4C-8F64-0C1BA6F4E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793C8A-E9AA-8B47-AFCA-43CCC3A1538C}" type="slidenum">
              <a:rPr lang="en-US" altLang="en-US" sz="1200" i="0"/>
              <a:pPr/>
              <a:t>8</a:t>
            </a:fld>
            <a:endParaRPr lang="en-US" altLang="en-US" sz="1200" i="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978D1B79-C85F-6A4E-A340-8CF8788B91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3D39093-57BA-5E47-B68A-B7F7A84A9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40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FB05EFA-E3FE-734B-80A9-A2435FE87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0AF427-2073-BA43-A155-C35C4F5DFEE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F74B595-8816-014F-BEF0-5F778F2A5F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44950FA-2F8B-5148-9056-DF0362A93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5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88FCC020-E843-AF4C-98D5-3A802D9D3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F4ACF80-B9FE-B64B-B39E-1498C552647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FE72E3A-F7F6-9842-AD26-6E90D628B2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78AC5FD-D75E-624A-9664-313977D6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64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73E5-7C25-9140-8143-AA18721B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A505A-2051-EA42-8884-9C519AF7B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D28B-95B3-7240-AE8B-0655F18B5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AE24-CD04-8846-8231-590F3FB058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4161-84F5-0546-979A-0635BC6AD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97EF9-6889-BF41-A83F-8BD34E6CCC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4DAD-E453-CF42-92C4-8BA1423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4E65-01BC-2247-BA48-3020087E4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FFC6-278F-264C-B79F-0BCCD3A0A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761A-055D-9C43-BC72-F2F9459A39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F563-20CB-8B47-999B-2D6476317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14C4EE-C446-4E42-8EF5-D9F39BD85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0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A20F-1CDE-554C-A491-3E2E8360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0563" y="258763"/>
            <a:ext cx="2184400" cy="5526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33DD-3028-A04C-9B39-0BADA412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2388" cy="5526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7837-CA08-1E45-8DEC-D032365865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D812-EA47-6B4D-819F-C6F95C9D30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06AC-686B-CC43-B449-0E4457272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21774F-9C89-6344-AEBD-9E48E59CA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04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20" y="576016"/>
            <a:ext cx="8262224" cy="1080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020" y="1872051"/>
            <a:ext cx="4050110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1133" y="1872051"/>
            <a:ext cx="4050110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A42AE-EFD0-CE4A-B1BA-932893B5C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0C381-466C-8E45-9E3E-1AD3E89F6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AAC9F-1452-C546-BEDC-342291E76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3C661-15FC-A34C-B871-85D2412B8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5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3E07-3A66-4B4C-A76D-45DA3FF2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2B7E-C5A2-FA4C-885B-E1252218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B1A6-FCF0-704C-A358-974ECF2F4A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CE90-E076-644A-8480-E3287E328B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1725-2A53-F841-81C3-4FD2D5409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0538F-0C48-344C-885A-3F622F206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2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E513-5125-6D43-9A52-60F8744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483F-2A42-664A-AFF7-970E82AC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D81E-A78B-464A-9730-A44A442812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CACE-470F-B546-A5CD-FEEB7E9AFC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501B-B4C5-5E48-8A18-0E4F2BDC0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7BA6C-D913-1945-8FBF-663477D9CC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E0F-572F-4042-BC0B-BEBECD81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E125-46DF-1745-803C-49242727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2600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CB78-4BE1-B74A-ADC8-8CC19F09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775" y="1516063"/>
            <a:ext cx="4294188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B2C-AFAF-7D44-BCCB-1E9DD34560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1CD5-512A-2241-9B50-3D9E98F9BD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42C2-744F-044D-B711-39EAF098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49FA2-B21E-C145-8E98-3FB81F415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B972-CC7A-5B46-99CB-6F7F184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FA3C-08F8-3946-AEA5-23958DB1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7A9C-C274-7249-A1C5-467FDA23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BBAB-D44A-464E-BD48-B6197870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1A33-4C5D-0A4D-9CF8-3E0190DE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C86-781D-F141-9AB2-2D6EF98347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42674-CD32-1546-9BE2-63D0B310EC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B9710-79EB-D145-978C-F9707F7DB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737B6E-D77D-DF42-8BD1-F72892E17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0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BDB-6EC0-5140-AFE6-4911FB8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A0050-EA32-9742-8660-B433200F0A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B7B04-52B2-0541-B107-081F887B3B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FC384-8C77-7C4C-862D-AC71FEB32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CA4F6-4357-E342-8B0A-F32562283B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4EEB-052E-3C4C-BF32-100619AFE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6C4A-6609-0340-B400-411BBE2136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B0B0-5A4C-064D-86CD-4FD2D8DFD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32-8D7A-5745-BFF7-4F8351EEC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6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BAB6-F68D-0C45-B071-2182F6E2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26F6-AC15-0542-B557-70D0A10F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7D433-5D94-0D40-8308-F7BB6DB2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42F2F-5EE1-D54C-901B-7BA1C0DAE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0A5-E721-7E42-8920-B01D907ED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7CFD-31C9-2C4C-BD84-CF46C2D8F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4B4C0-0646-1446-B9C5-4CE53AE1B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A670-7839-494D-9472-FC8A5A43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B65BF-44F9-574A-956F-D146758D1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5ECD-E616-AF4F-84F5-58EC698D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51EA-9647-2C4E-940F-92B5AA27E2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FD41F-A959-3E49-90AF-EC7598B19E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C3A57-7020-104A-81BC-F659465FA6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941E0-6CD5-6049-A796-2D814AB0FC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9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F3924E-01A9-0942-AB81-91286AF0E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91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1A1B9E3-0108-5943-BEBB-528047B24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9188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A9715C-F8E8-D24E-8438-A0DCD91578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F00814-6F6E-3141-A1E6-6C9D32F592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55F79C-DA13-DB48-94E6-DC43DFF642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AAF0A75-FB5B-8143-927D-36E0451A7C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IF_11_09-10_JupiterClouds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32" y="3403600"/>
            <a:ext cx="8153400" cy="2122487"/>
          </a:xfrm>
        </p:spPr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Ch. 10 from </a:t>
            </a:r>
            <a:r>
              <a:rPr lang="en-US" dirty="0" err="1"/>
              <a:t>Ryden</a:t>
            </a:r>
            <a:r>
              <a:rPr lang="en-US" dirty="0"/>
              <a:t> &amp; Peterson, The Planets</a:t>
            </a:r>
          </a:p>
          <a:p>
            <a:r>
              <a:rPr lang="en-US" dirty="0"/>
              <a:t>Terrestrial Planets, Jovian Planets, Moons, Rings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5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07_06_Figure">
            <a:extLst>
              <a:ext uri="{FF2B5EF4-FFF2-40B4-BE49-F238E27FC236}">
                <a16:creationId xmlns:a16="http://schemas.microsoft.com/office/drawing/2014/main" id="{2E148D7A-9256-924C-BA9E-1ABA6001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"/>
          <a:stretch>
            <a:fillRect/>
          </a:stretch>
        </p:blipFill>
        <p:spPr bwMode="auto">
          <a:xfrm>
            <a:off x="1531542" y="258007"/>
            <a:ext cx="6657180" cy="426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84D98DE0-B923-694D-AAE3-33A019A4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20" y="4750629"/>
            <a:ext cx="8352226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 dirty="0"/>
              <a:t>Giant volcanoes, a huge canyon, polar caps, more</a:t>
            </a:r>
          </a:p>
          <a:p>
            <a:pPr>
              <a:buFontTx/>
              <a:buChar char="•"/>
            </a:pPr>
            <a:r>
              <a:rPr lang="en-US" altLang="en-US" sz="2646" dirty="0"/>
              <a:t> Water flowed in distant past; could there have been life?</a:t>
            </a:r>
            <a:endParaRPr lang="en-US" altLang="en-US" sz="2268" b="1" i="1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A880DD8E-2CF0-5246-A63B-316C592813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8032" y="96002"/>
            <a:ext cx="4032109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Mars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657589"/>
      </p:ext>
    </p:extLst>
  </p:cSld>
  <p:clrMapOvr>
    <a:masterClrMapping/>
  </p:clrMapOvr>
  <p:transition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 descr="09_25_Figure">
            <a:extLst>
              <a:ext uri="{FF2B5EF4-FFF2-40B4-BE49-F238E27FC236}">
                <a16:creationId xmlns:a16="http://schemas.microsoft.com/office/drawing/2014/main" id="{16DF8D19-C2C2-5045-93DB-6C88C9D29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"/>
          <a:stretch>
            <a:fillRect/>
          </a:stretch>
        </p:blipFill>
        <p:spPr bwMode="auto">
          <a:xfrm>
            <a:off x="1401038" y="1551042"/>
            <a:ext cx="6915187" cy="46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923CC61D-4FDF-DC48-8FB7-91F44E76A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84010"/>
            <a:ext cx="7560204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are the major geological features of Mars?</a:t>
            </a:r>
          </a:p>
        </p:txBody>
      </p:sp>
    </p:spTree>
    <p:extLst>
      <p:ext uri="{BB962C8B-B14F-4D97-AF65-F5344CB8AC3E}">
        <p14:creationId xmlns:p14="http://schemas.microsoft.com/office/powerpoint/2010/main" val="361248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E16C0534-712F-A94D-9250-124F7F255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Volcanism on Mars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FACE9064-3C21-F742-AAF7-8B63E6ED1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0151" y="1512040"/>
            <a:ext cx="3312089" cy="43921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Mars has many large shield volcanoes.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Olympus Mons is largest volcano in solar system.</a:t>
            </a:r>
          </a:p>
        </p:txBody>
      </p:sp>
      <p:pic>
        <p:nvPicPr>
          <p:cNvPr id="39939" name="Picture 9" descr="09_26_Figure">
            <a:extLst>
              <a:ext uri="{FF2B5EF4-FFF2-40B4-BE49-F238E27FC236}">
                <a16:creationId xmlns:a16="http://schemas.microsoft.com/office/drawing/2014/main" id="{88B8C2C7-29FF-D145-88A8-9C3FABE1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"/>
          <a:stretch>
            <a:fillRect/>
          </a:stretch>
        </p:blipFill>
        <p:spPr bwMode="auto">
          <a:xfrm>
            <a:off x="828023" y="1152031"/>
            <a:ext cx="4461120" cy="44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DEA347C1-D597-E24C-890B-BE3F13BBC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531" y="384010"/>
            <a:ext cx="8839200" cy="108002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Geological evidence that water once flowed on Mars, for example:</a:t>
            </a:r>
          </a:p>
        </p:txBody>
      </p:sp>
      <p:pic>
        <p:nvPicPr>
          <p:cNvPr id="41986" name="Picture 10" descr="09_32_Figure">
            <a:extLst>
              <a:ext uri="{FF2B5EF4-FFF2-40B4-BE49-F238E27FC236}">
                <a16:creationId xmlns:a16="http://schemas.microsoft.com/office/drawing/2014/main" id="{82EDA512-68B1-A046-9AD3-5676F9F0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"/>
          <a:stretch>
            <a:fillRect/>
          </a:stretch>
        </p:blipFill>
        <p:spPr bwMode="auto">
          <a:xfrm>
            <a:off x="3202587" y="1567542"/>
            <a:ext cx="3360091" cy="47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5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5" descr="10_23_Figure-Unanno">
            <a:extLst>
              <a:ext uri="{FF2B5EF4-FFF2-40B4-BE49-F238E27FC236}">
                <a16:creationId xmlns:a16="http://schemas.microsoft.com/office/drawing/2014/main" id="{8BC0117C-9CA9-534E-A7D2-99896E2A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0"/>
          <a:stretch>
            <a:fillRect/>
          </a:stretch>
        </p:blipFill>
        <p:spPr bwMode="auto">
          <a:xfrm>
            <a:off x="1401038" y="1200032"/>
            <a:ext cx="6915187" cy="32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4DC4D7F5-96CC-7344-91DB-841054C87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Seasons on Mars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781B974-4351-B144-87AD-8C8A32FE0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028" y="4896132"/>
            <a:ext cx="7632206" cy="14400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The ellipticity of Mars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orbit makes seasons more extreme in the southern hemisphere.</a:t>
            </a:r>
            <a:endParaRPr lang="en-US" altLang="en-US" sz="2268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79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0" descr="MarsIceCaps">
            <a:extLst>
              <a:ext uri="{FF2B5EF4-FFF2-40B4-BE49-F238E27FC236}">
                <a16:creationId xmlns:a16="http://schemas.microsoft.com/office/drawing/2014/main" id="{7B9E96D3-58E6-E847-8D91-EE460DC6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43" y="1296035"/>
            <a:ext cx="6556678" cy="268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>
            <a:extLst>
              <a:ext uri="{FF2B5EF4-FFF2-40B4-BE49-F238E27FC236}">
                <a16:creationId xmlns:a16="http://schemas.microsoft.com/office/drawing/2014/main" id="{1DFAE756-3D18-874E-8EDA-041834155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Polar Ice Caps of Mars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97D193B-9A1C-9347-A9F2-5DAA217C4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028" y="4896132"/>
            <a:ext cx="7632206" cy="10800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Carbon dioxide ice of polar cap sublimates as summer approaches and condenses at opposite pole.</a:t>
            </a:r>
            <a:endParaRPr lang="en-US" altLang="en-US" sz="2268">
              <a:ea typeface="ＭＳ Ｐゴシック" panose="020B0600070205080204" pitchFamily="34" charset="-128"/>
            </a:endParaRPr>
          </a:p>
        </p:txBody>
      </p:sp>
      <p:sp>
        <p:nvSpPr>
          <p:cNvPr id="600071" name="Text Box 7">
            <a:extLst>
              <a:ext uri="{FF2B5EF4-FFF2-40B4-BE49-F238E27FC236}">
                <a16:creationId xmlns:a16="http://schemas.microsoft.com/office/drawing/2014/main" id="{9003550C-D0D5-AD42-8D0E-5D0C7656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53" y="4176113"/>
            <a:ext cx="1518364" cy="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68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 winter</a:t>
            </a:r>
          </a:p>
        </p:txBody>
      </p:sp>
      <p:sp>
        <p:nvSpPr>
          <p:cNvPr id="600072" name="Text Box 8">
            <a:extLst>
              <a:ext uri="{FF2B5EF4-FFF2-40B4-BE49-F238E27FC236}">
                <a16:creationId xmlns:a16="http://schemas.microsoft.com/office/drawing/2014/main" id="{06EED107-1340-7142-9068-1A91EADE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14" y="4176113"/>
            <a:ext cx="1494320" cy="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68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Mid-spring</a:t>
            </a:r>
          </a:p>
        </p:txBody>
      </p:sp>
      <p:sp>
        <p:nvSpPr>
          <p:cNvPr id="600073" name="Text Box 9">
            <a:extLst>
              <a:ext uri="{FF2B5EF4-FFF2-40B4-BE49-F238E27FC236}">
                <a16:creationId xmlns:a16="http://schemas.microsoft.com/office/drawing/2014/main" id="{0DC3179B-32A7-B94F-89D0-1433AA92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4" y="4176113"/>
            <a:ext cx="1827744" cy="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68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summer</a:t>
            </a:r>
          </a:p>
        </p:txBody>
      </p:sp>
    </p:spTree>
    <p:extLst>
      <p:ext uri="{BB962C8B-B14F-4D97-AF65-F5344CB8AC3E}">
        <p14:creationId xmlns:p14="http://schemas.microsoft.com/office/powerpoint/2010/main" val="259318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8" descr="10_24_Figure">
            <a:extLst>
              <a:ext uri="{FF2B5EF4-FFF2-40B4-BE49-F238E27FC236}">
                <a16:creationId xmlns:a16="http://schemas.microsoft.com/office/drawing/2014/main" id="{E4806B0E-B3B7-6443-BA60-26B05E3E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56020" y="1425038"/>
            <a:ext cx="5040136" cy="36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9275B023-8E6A-7043-8D73-93867BF1E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Polar Ice Caps of Mars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ED567A1E-A001-4648-A44A-71A74F8AB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6157" y="1512040"/>
            <a:ext cx="3312089" cy="43921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Residual ice of the polar cap remaining during summer is primarily water ice.</a:t>
            </a:r>
            <a:endParaRPr lang="en-US" altLang="en-US" sz="2268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70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5AF01831-CBD0-3C40-B2C6-B20EA5E79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Dust Storms on Mars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78295762-AD42-FC48-9B78-5A92C325B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028" y="4680126"/>
            <a:ext cx="7632206" cy="1512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Seasonal winds can drive dust storms on Mars.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Dust in the atmosphere absorbs blue light, sometimes making the sky look brownish-pink.</a:t>
            </a:r>
            <a:endParaRPr lang="en-US" altLang="en-US" sz="2268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90">
              <a:ea typeface="ＭＳ Ｐゴシック" panose="020B0600070205080204" pitchFamily="34" charset="-128"/>
            </a:endParaRPr>
          </a:p>
        </p:txBody>
      </p:sp>
      <p:pic>
        <p:nvPicPr>
          <p:cNvPr id="95235" name="Picture 10" descr="10_25_Figure-Unanno">
            <a:extLst>
              <a:ext uri="{FF2B5EF4-FFF2-40B4-BE49-F238E27FC236}">
                <a16:creationId xmlns:a16="http://schemas.microsoft.com/office/drawing/2014/main" id="{82748647-0CC8-8645-B292-9F8F2094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"/>
          <a:stretch>
            <a:fillRect/>
          </a:stretch>
        </p:blipFill>
        <p:spPr bwMode="auto">
          <a:xfrm>
            <a:off x="796522" y="1284035"/>
            <a:ext cx="4338117" cy="26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11" descr="10_26_Figure">
            <a:extLst>
              <a:ext uri="{FF2B5EF4-FFF2-40B4-BE49-F238E27FC236}">
                <a16:creationId xmlns:a16="http://schemas.microsoft.com/office/drawing/2014/main" id="{873FF67C-7C6A-1E48-B8CE-C1F7FF26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>
            <a:fillRect/>
          </a:stretch>
        </p:blipFill>
        <p:spPr bwMode="auto">
          <a:xfrm>
            <a:off x="5199141" y="1293035"/>
            <a:ext cx="3741101" cy="28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7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09_02_Figure">
            <a:extLst>
              <a:ext uri="{FF2B5EF4-FFF2-40B4-BE49-F238E27FC236}">
                <a16:creationId xmlns:a16="http://schemas.microsoft.com/office/drawing/2014/main" id="{3B07BD41-73A8-A240-BC53-798BAB22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"/>
          <a:stretch>
            <a:fillRect/>
          </a:stretch>
        </p:blipFill>
        <p:spPr bwMode="auto">
          <a:xfrm>
            <a:off x="820523" y="1512041"/>
            <a:ext cx="8077718" cy="27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BE8618F3-2B5D-4A4D-918D-A4970BB83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131" y="72002"/>
            <a:ext cx="8991600" cy="108002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Terrestrial Interiors, Role of Size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68A79E2-78AE-AD40-8516-F4C035E0B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82" y="4615923"/>
            <a:ext cx="8686800" cy="12240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Smaller worlds cool off faster and harden earlier.  Heat content is volume, cooling is surface area.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The Moon and (maybe) Mercury are now geologically </a:t>
            </a:r>
            <a:r>
              <a:rPr lang="ja-JP" altLang="en-US" sz="2646">
                <a:ea typeface="ＭＳ Ｐゴシック" panose="020B0600070205080204" pitchFamily="34" charset="-128"/>
              </a:rPr>
              <a:t>“</a:t>
            </a:r>
            <a:r>
              <a:rPr lang="en-US" altLang="ja-JP" sz="2646" dirty="0">
                <a:ea typeface="ＭＳ Ｐゴシック" panose="020B0600070205080204" pitchFamily="34" charset="-128"/>
              </a:rPr>
              <a:t>dead.</a:t>
            </a:r>
            <a:r>
              <a:rPr lang="ja-JP" altLang="en-US" sz="2646">
                <a:ea typeface="ＭＳ Ｐゴシック" panose="020B0600070205080204" pitchFamily="34" charset="-128"/>
              </a:rPr>
              <a:t>”</a:t>
            </a:r>
            <a:endParaRPr lang="en-US" altLang="en-US" sz="2268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31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BFCF5394-5BBF-2847-B902-CDFA3878F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84010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processes shape planetary surfaces?</a:t>
            </a:r>
          </a:p>
        </p:txBody>
      </p:sp>
      <p:pic>
        <p:nvPicPr>
          <p:cNvPr id="27650" name="Picture 12" descr="09_01_Figure">
            <a:extLst>
              <a:ext uri="{FF2B5EF4-FFF2-40B4-BE49-F238E27FC236}">
                <a16:creationId xmlns:a16="http://schemas.microsoft.com/office/drawing/2014/main" id="{48DC7780-A434-7A41-88F9-26DFA7E8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>
            <a:fillRect/>
          </a:stretch>
        </p:blipFill>
        <p:spPr bwMode="auto">
          <a:xfrm>
            <a:off x="821272" y="1563687"/>
            <a:ext cx="8077718" cy="31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408D19-3ABF-6146-A545-6EDCCD634378}"/>
              </a:ext>
            </a:extLst>
          </p:cNvPr>
          <p:cNvSpPr/>
          <p:nvPr/>
        </p:nvSpPr>
        <p:spPr>
          <a:xfrm>
            <a:off x="516602" y="4668771"/>
            <a:ext cx="86870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Impact cratering, Volcanism, Tectonics, Erosion</a:t>
            </a:r>
          </a:p>
        </p:txBody>
      </p:sp>
    </p:spTree>
    <p:extLst>
      <p:ext uri="{BB962C8B-B14F-4D97-AF65-F5344CB8AC3E}">
        <p14:creationId xmlns:p14="http://schemas.microsoft.com/office/powerpoint/2010/main" val="70823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C51DB8A1-1F9B-3645-9995-EF26796A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034" y="4822630"/>
            <a:ext cx="7632206" cy="12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 dirty="0"/>
              <a:t> Made of metal and rock; large iron core </a:t>
            </a:r>
          </a:p>
          <a:p>
            <a:pPr>
              <a:buFontTx/>
              <a:buChar char="•"/>
            </a:pPr>
            <a:r>
              <a:rPr lang="en-US" altLang="en-US" sz="2646" dirty="0"/>
              <a:t> Desolate, cratered; long, tall, steep cliffs</a:t>
            </a:r>
          </a:p>
          <a:p>
            <a:pPr>
              <a:buFontTx/>
              <a:buChar char="•"/>
            </a:pPr>
            <a:r>
              <a:rPr lang="en-US" altLang="en-US" sz="2646" b="1" i="1" dirty="0"/>
              <a:t> </a:t>
            </a:r>
            <a:r>
              <a:rPr lang="en-US" altLang="en-US" sz="2646" dirty="0"/>
              <a:t>Very hot and very cold: 425</a:t>
            </a:r>
            <a:r>
              <a:rPr lang="en-US" altLang="en-US" sz="2646" dirty="0">
                <a:sym typeface="Symbol" pitchFamily="2" charset="2"/>
              </a:rPr>
              <a:t></a:t>
            </a:r>
            <a:r>
              <a:rPr lang="en-US" altLang="en-US" sz="2646" dirty="0"/>
              <a:t>C (day) –170</a:t>
            </a:r>
            <a:r>
              <a:rPr lang="en-US" altLang="en-US" sz="2646" dirty="0">
                <a:sym typeface="Symbol" pitchFamily="2" charset="2"/>
              </a:rPr>
              <a:t></a:t>
            </a:r>
            <a:r>
              <a:rPr lang="en-US" altLang="en-US" sz="2646" dirty="0"/>
              <a:t>C (night)</a:t>
            </a:r>
          </a:p>
        </p:txBody>
      </p:sp>
      <p:sp>
        <p:nvSpPr>
          <p:cNvPr id="27650" name="Rectangle 6">
            <a:extLst>
              <a:ext uri="{FF2B5EF4-FFF2-40B4-BE49-F238E27FC236}">
                <a16:creationId xmlns:a16="http://schemas.microsoft.com/office/drawing/2014/main" id="{CE0A89C0-D31D-114D-9FA3-1BDE84CC8D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08100" y="204005"/>
            <a:ext cx="2088056" cy="864023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Mercury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5" descr="07_03_Figure">
            <a:extLst>
              <a:ext uri="{FF2B5EF4-FFF2-40B4-BE49-F238E27FC236}">
                <a16:creationId xmlns:a16="http://schemas.microsoft.com/office/drawing/2014/main" id="{55126D76-F120-E243-BED2-062F6E14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"/>
          <a:stretch>
            <a:fillRect/>
          </a:stretch>
        </p:blipFill>
        <p:spPr bwMode="auto">
          <a:xfrm>
            <a:off x="1977053" y="945025"/>
            <a:ext cx="5763156" cy="38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79964"/>
      </p:ext>
    </p:extLst>
  </p:cSld>
  <p:clrMapOvr>
    <a:masterClrMapping/>
  </p:clrMapOvr>
  <p:transition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11_01_Figure">
            <a:extLst>
              <a:ext uri="{FF2B5EF4-FFF2-40B4-BE49-F238E27FC236}">
                <a16:creationId xmlns:a16="http://schemas.microsoft.com/office/drawing/2014/main" id="{4DA19B1C-7D25-F84C-89C8-B4DCAAFE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"/>
          <a:stretch>
            <a:fillRect/>
          </a:stretch>
        </p:blipFill>
        <p:spPr bwMode="auto">
          <a:xfrm>
            <a:off x="820523" y="1540542"/>
            <a:ext cx="8077718" cy="32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ABB7CC3A-F2AA-404A-A7CC-585EE0DA0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58006"/>
            <a:ext cx="7344198" cy="64801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Jovian planets</a:t>
            </a:r>
          </a:p>
        </p:txBody>
      </p:sp>
    </p:spTree>
    <p:extLst>
      <p:ext uri="{BB962C8B-B14F-4D97-AF65-F5344CB8AC3E}">
        <p14:creationId xmlns:p14="http://schemas.microsoft.com/office/powerpoint/2010/main" val="3009677893"/>
      </p:ext>
    </p:extLst>
  </p:cSld>
  <p:clrMapOvr>
    <a:masterClrMapping/>
  </p:clrMapOvr>
  <p:transition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>
            <a:extLst>
              <a:ext uri="{FF2B5EF4-FFF2-40B4-BE49-F238E27FC236}">
                <a16:creationId xmlns:a16="http://schemas.microsoft.com/office/drawing/2014/main" id="{BE766C5F-D989-074A-AB74-43598F9D3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66" y="1584042"/>
            <a:ext cx="2664072" cy="46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Much farther from Sun than inner planets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46"/>
              <a:t>Mostly H/He; no solid surface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46"/>
              <a:t>300 times more massive than Earth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46"/>
              <a:t>Many moons, rings </a:t>
            </a:r>
          </a:p>
        </p:txBody>
      </p:sp>
      <p:sp>
        <p:nvSpPr>
          <p:cNvPr id="35842" name="Rectangle 5">
            <a:extLst>
              <a:ext uri="{FF2B5EF4-FFF2-40B4-BE49-F238E27FC236}">
                <a16:creationId xmlns:a16="http://schemas.microsoft.com/office/drawing/2014/main" id="{9333605B-D720-7340-8582-FE52E7A3E3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96156" y="96002"/>
            <a:ext cx="2952080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Jupiter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5843" name="Picture 5" descr="Jupiter">
            <a:extLst>
              <a:ext uri="{FF2B5EF4-FFF2-40B4-BE49-F238E27FC236}">
                <a16:creationId xmlns:a16="http://schemas.microsoft.com/office/drawing/2014/main" id="{1503FB3B-82A1-5E48-8CC0-A82ED68A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0" y="352509"/>
            <a:ext cx="4611125" cy="57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13292"/>
      </p:ext>
    </p:extLst>
  </p:cSld>
  <p:clrMapOvr>
    <a:masterClrMapping/>
  </p:clrMapOvr>
  <p:transition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CA68E17-A2B5-D14C-8C38-339C136D7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205506"/>
            <a:ext cx="7344198" cy="75602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Jupiter’</a:t>
            </a:r>
            <a:r>
              <a:rPr lang="en-US" altLang="ja-JP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 Atmosphere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1F1F87A-37FE-3D47-B7F2-912445241C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0"/>
            <a:ext cx="3312089" cy="4536123"/>
          </a:xfrm>
        </p:spPr>
        <p:txBody>
          <a:bodyPr/>
          <a:lstStyle/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Hydrogen compounds in Jupiter form clouds.</a:t>
            </a:r>
          </a:p>
          <a:p>
            <a:pPr eaLnBrk="1" hangingPunct="1"/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Different cloud layers correspond to freezing points of different hydrogen compounds.</a:t>
            </a:r>
            <a:endParaRPr lang="en-US" altLang="en-US" sz="1890">
              <a:ea typeface="ＭＳ Ｐゴシック" panose="020B0600070205080204" pitchFamily="34" charset="-128"/>
            </a:endParaRPr>
          </a:p>
        </p:txBody>
      </p:sp>
      <p:pic>
        <p:nvPicPr>
          <p:cNvPr id="45060" name="Picture 17" descr="TemperatureStruct">
            <a:extLst>
              <a:ext uri="{FF2B5EF4-FFF2-40B4-BE49-F238E27FC236}">
                <a16:creationId xmlns:a16="http://schemas.microsoft.com/office/drawing/2014/main" id="{7D589D18-9A36-8E4A-9808-32BF02B0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5" y="1069529"/>
            <a:ext cx="4239114" cy="47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79950"/>
      </p:ext>
    </p:extLst>
  </p:cSld>
  <p:clrMapOvr>
    <a:masterClrMapping/>
  </p:clrMapOvr>
  <p:transition>
    <p:sndAc>
      <p:endSnd/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B96DFB7-7DD1-ED41-8EE6-1E3FF7B47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205506"/>
            <a:ext cx="7344198" cy="75602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Jovian Planet Atmospheres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2971CE5-CF4F-664B-ACC0-5569FB27EF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0"/>
            <a:ext cx="3312089" cy="4536123"/>
          </a:xfrm>
        </p:spPr>
        <p:txBody>
          <a:bodyPr/>
          <a:lstStyle/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Other </a:t>
            </a:r>
            <a:r>
              <a:rPr lang="en-US" altLang="en-US" sz="2646" dirty="0" err="1">
                <a:ea typeface="ＭＳ Ｐゴシック" panose="020B0600070205080204" pitchFamily="34" charset="-128"/>
              </a:rPr>
              <a:t>jovian</a:t>
            </a:r>
            <a:r>
              <a:rPr lang="en-US" altLang="en-US" sz="2646" dirty="0">
                <a:ea typeface="ＭＳ Ｐゴシック" panose="020B0600070205080204" pitchFamily="34" charset="-128"/>
              </a:rPr>
              <a:t> planets have cloud layers similar to Jupiter’</a:t>
            </a:r>
            <a:r>
              <a:rPr lang="en-US" altLang="ja-JP" sz="2646" dirty="0">
                <a:ea typeface="ＭＳ Ｐゴシック" panose="020B0600070205080204" pitchFamily="34" charset="-128"/>
              </a:rPr>
              <a:t>s.</a:t>
            </a:r>
          </a:p>
          <a:p>
            <a:pPr eaLnBrk="1" hangingPunct="1"/>
            <a:endParaRPr lang="en-US" altLang="en-US" sz="2646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Different compounds make clouds of different colors.</a:t>
            </a:r>
            <a:endParaRPr lang="en-US" altLang="en-US" sz="1890" dirty="0">
              <a:ea typeface="ＭＳ Ｐゴシック" panose="020B0600070205080204" pitchFamily="34" charset="-128"/>
            </a:endParaRPr>
          </a:p>
        </p:txBody>
      </p:sp>
      <p:pic>
        <p:nvPicPr>
          <p:cNvPr id="47108" name="Picture 15" descr="11_07_Figure-Unanno">
            <a:extLst>
              <a:ext uri="{FF2B5EF4-FFF2-40B4-BE49-F238E27FC236}">
                <a16:creationId xmlns:a16="http://schemas.microsoft.com/office/drawing/2014/main" id="{1ED3A773-178C-7141-B0DB-077FE4AB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802523" y="1023027"/>
            <a:ext cx="4455120" cy="50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06669"/>
      </p:ext>
    </p:extLst>
  </p:cSld>
  <p:clrMapOvr>
    <a:masterClrMapping/>
  </p:clrMapOvr>
  <p:transition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1F9B8497-B101-9445-8520-801932BAE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2172" y="360009"/>
            <a:ext cx="2520068" cy="1080029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Jupiter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Colors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E38D3A0-C6F8-4A43-94BB-180F8F40A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5256142"/>
            <a:ext cx="8064218" cy="10080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Ammonium sulfide clouds (NH</a:t>
            </a:r>
            <a:r>
              <a:rPr lang="en-US" altLang="en-US" sz="2646" baseline="-25000">
                <a:ea typeface="ＭＳ Ｐゴシック" panose="020B0600070205080204" pitchFamily="34" charset="-128"/>
              </a:rPr>
              <a:t>4</a:t>
            </a:r>
            <a:r>
              <a:rPr lang="en-US" altLang="en-US" sz="2646">
                <a:ea typeface="ＭＳ Ｐゴシック" panose="020B0600070205080204" pitchFamily="34" charset="-128"/>
              </a:rPr>
              <a:t>SH) reflect red/brown.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Ammonia, the highest, coldest layer, reflects white.</a:t>
            </a:r>
          </a:p>
        </p:txBody>
      </p:sp>
      <p:pic>
        <p:nvPicPr>
          <p:cNvPr id="49155" name="Picture 9" descr="11_11_FigureA">
            <a:extLst>
              <a:ext uri="{FF2B5EF4-FFF2-40B4-BE49-F238E27FC236}">
                <a16:creationId xmlns:a16="http://schemas.microsoft.com/office/drawing/2014/main" id="{FBBC6239-5FC4-9044-81AD-879FC7B4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2"/>
          <a:stretch>
            <a:fillRect/>
          </a:stretch>
        </p:blipFill>
        <p:spPr bwMode="auto">
          <a:xfrm>
            <a:off x="1305035" y="498013"/>
            <a:ext cx="4320117" cy="45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83831"/>
      </p:ext>
    </p:extLst>
  </p:cSld>
  <p:clrMapOvr>
    <a:masterClrMapping/>
  </p:clrMapOvr>
  <p:transition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9" descr="11_10_Figure-Unanno">
            <a:extLst>
              <a:ext uri="{FF2B5EF4-FFF2-40B4-BE49-F238E27FC236}">
                <a16:creationId xmlns:a16="http://schemas.microsoft.com/office/drawing/2014/main" id="{3D98812F-823D-CF4E-B98D-5CAC7ADB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3132085" y="504014"/>
            <a:ext cx="5790156" cy="40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5BB77C81-F172-EC44-B2ED-F4DBB85A7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18" y="72001"/>
            <a:ext cx="2304062" cy="259207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Jupiter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Great Red Spot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D271CEB-1821-E246-87F9-C6B20B55C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040" y="4824130"/>
            <a:ext cx="7344198" cy="136803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a storm twice as wide as Earth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Has existed for at least three centuries</a:t>
            </a:r>
          </a:p>
        </p:txBody>
      </p:sp>
    </p:spTree>
    <p:extLst>
      <p:ext uri="{BB962C8B-B14F-4D97-AF65-F5344CB8AC3E}">
        <p14:creationId xmlns:p14="http://schemas.microsoft.com/office/powerpoint/2010/main" val="1889353361"/>
      </p:ext>
    </p:extLst>
  </p:cSld>
  <p:clrMapOvr>
    <a:masterClrMapping/>
  </p:clrMapOvr>
  <p:transition>
    <p:sndAc>
      <p:endSnd/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7B12669-CCCB-A044-A3DD-2C15C3646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Jupiter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Bands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5298" name="Picture 20" descr="JupiterClouds">
            <a:extLst>
              <a:ext uri="{FF2B5EF4-FFF2-40B4-BE49-F238E27FC236}">
                <a16:creationId xmlns:a16="http://schemas.microsoft.com/office/drawing/2014/main" id="{B6565386-498E-1749-9B3A-26E1F815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5" y="1074029"/>
            <a:ext cx="7881213" cy="453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1" descr="InteractiveFig">
            <a:hlinkClick r:id="rId4"/>
            <a:extLst>
              <a:ext uri="{FF2B5EF4-FFF2-40B4-BE49-F238E27FC236}">
                <a16:creationId xmlns:a16="http://schemas.microsoft.com/office/drawing/2014/main" id="{FF8ABA66-EF22-2A4C-BE26-C81251C5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12" y="5605652"/>
            <a:ext cx="1068029" cy="1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721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4" descr="11_12_Figure-Unanno">
            <a:extLst>
              <a:ext uri="{FF2B5EF4-FFF2-40B4-BE49-F238E27FC236}">
                <a16:creationId xmlns:a16="http://schemas.microsoft.com/office/drawing/2014/main" id="{44E4F750-45B8-A64F-99FF-85B3BAF2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>
            <a:fillRect/>
          </a:stretch>
        </p:blipFill>
        <p:spPr bwMode="auto">
          <a:xfrm>
            <a:off x="945026" y="972026"/>
            <a:ext cx="7827211" cy="37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49585FA4-33B6-7D4C-B8C0-7AF5398FC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Jupiter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Magnetosphere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5CE95F9-4F71-844D-9A49-F5095ABA4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4896132"/>
            <a:ext cx="7920214" cy="12960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Jupiter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strong magnetic field gives it an enormous magnetosphere.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Gases escaping Io feed the donut-shaped Io torus.</a:t>
            </a:r>
          </a:p>
        </p:txBody>
      </p:sp>
    </p:spTree>
    <p:extLst>
      <p:ext uri="{BB962C8B-B14F-4D97-AF65-F5344CB8AC3E}">
        <p14:creationId xmlns:p14="http://schemas.microsoft.com/office/powerpoint/2010/main" val="1951621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07_08_Figure">
            <a:extLst>
              <a:ext uri="{FF2B5EF4-FFF2-40B4-BE49-F238E27FC236}">
                <a16:creationId xmlns:a16="http://schemas.microsoft.com/office/drawing/2014/main" id="{47381EB2-32C8-274F-A66F-BCE39793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3" y="936025"/>
            <a:ext cx="8083718" cy="374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3DE597F2-3836-9941-BD5E-D7957DC585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6030" y="96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Saturn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AAB00065-5A89-C34A-BF65-EF5D1D07D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26" y="4752128"/>
            <a:ext cx="7992216" cy="14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Giant and gaseous like Jupiter</a:t>
            </a:r>
          </a:p>
          <a:p>
            <a:pPr>
              <a:buFontTx/>
              <a:buChar char="•"/>
            </a:pPr>
            <a:r>
              <a:rPr lang="en-US" altLang="en-US" sz="2646"/>
              <a:t>Spectacular rings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646"/>
              <a:t>Many moons, including cloudy Titan</a:t>
            </a:r>
          </a:p>
        </p:txBody>
      </p:sp>
    </p:spTree>
    <p:extLst>
      <p:ext uri="{BB962C8B-B14F-4D97-AF65-F5344CB8AC3E}">
        <p14:creationId xmlns:p14="http://schemas.microsoft.com/office/powerpoint/2010/main" val="3217301628"/>
      </p:ext>
    </p:extLst>
  </p:cSld>
  <p:clrMapOvr>
    <a:masterClrMapping/>
  </p:clrMapOvr>
  <p:transition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C0EFD93-6E61-6C47-AE64-1292D7012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9670" y="360009"/>
            <a:ext cx="2592070" cy="1080029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Saturn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Colors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039C0E2E-802C-234A-BB90-EC9D17ADA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731" y="5328144"/>
            <a:ext cx="8153399" cy="10080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Saturn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 dirty="0">
                <a:ea typeface="ＭＳ Ｐゴシック" panose="020B0600070205080204" pitchFamily="34" charset="-128"/>
              </a:rPr>
              <a:t>s layers are similar to Jupiter’s, but deeper in and farther from the Sun (more subdued).</a:t>
            </a:r>
            <a:endParaRPr lang="en-US" altLang="en-US" sz="2646" dirty="0">
              <a:ea typeface="ＭＳ Ｐゴシック" panose="020B0600070205080204" pitchFamily="34" charset="-128"/>
            </a:endParaRPr>
          </a:p>
        </p:txBody>
      </p:sp>
      <p:pic>
        <p:nvPicPr>
          <p:cNvPr id="51203" name="Picture 10" descr="11_11_FigureB">
            <a:extLst>
              <a:ext uri="{FF2B5EF4-FFF2-40B4-BE49-F238E27FC236}">
                <a16:creationId xmlns:a16="http://schemas.microsoft.com/office/drawing/2014/main" id="{69D055B9-CD13-024C-8D07-BBD2735D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5"/>
          <a:stretch>
            <a:fillRect/>
          </a:stretch>
        </p:blipFill>
        <p:spPr bwMode="auto">
          <a:xfrm>
            <a:off x="1291536" y="492013"/>
            <a:ext cx="4335117" cy="45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08815"/>
      </p:ext>
    </p:extLst>
  </p:cSld>
  <p:clrMapOvr>
    <a:masterClrMapping/>
  </p:clrMapOvr>
  <p:transition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07_04_Figure">
            <a:extLst>
              <a:ext uri="{FF2B5EF4-FFF2-40B4-BE49-F238E27FC236}">
                <a16:creationId xmlns:a16="http://schemas.microsoft.com/office/drawing/2014/main" id="{AF062D65-A263-4E4F-B2E8-C4AFD203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>
            <a:fillRect/>
          </a:stretch>
        </p:blipFill>
        <p:spPr bwMode="auto">
          <a:xfrm>
            <a:off x="2008555" y="528014"/>
            <a:ext cx="6276169" cy="38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65F99695-D175-DF4C-ADC4-84FCDAA7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22" y="4534623"/>
            <a:ext cx="8280224" cy="12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 Nearly identical in size to Earth; surface hidden by clouds </a:t>
            </a:r>
          </a:p>
          <a:p>
            <a:pPr>
              <a:buFontTx/>
              <a:buChar char="•"/>
            </a:pPr>
            <a:r>
              <a:rPr lang="en-US" altLang="en-US" sz="2646"/>
              <a:t> Hellish conditions due to an extreme </a:t>
            </a:r>
            <a:r>
              <a:rPr lang="en-US" altLang="en-US" sz="2646" b="1"/>
              <a:t>greenhouse effect</a:t>
            </a:r>
            <a:endParaRPr lang="en-US" altLang="en-US" sz="2646"/>
          </a:p>
          <a:p>
            <a:pPr>
              <a:buFontTx/>
              <a:buChar char="•"/>
            </a:pPr>
            <a:r>
              <a:rPr lang="en-US" altLang="en-US" sz="2646"/>
              <a:t> Even hotter than Mercury: 470</a:t>
            </a:r>
            <a:r>
              <a:rPr lang="en-US" altLang="en-US" sz="2646">
                <a:sym typeface="Symbol" pitchFamily="2" charset="2"/>
              </a:rPr>
              <a:t></a:t>
            </a:r>
            <a:r>
              <a:rPr lang="en-US" altLang="en-US" sz="2646"/>
              <a:t>C, day and night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2280F0F2-F991-054B-A8E6-B818EBF3E1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0053" y="96002"/>
            <a:ext cx="1512041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Venus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660218"/>
      </p:ext>
    </p:extLst>
  </p:cSld>
  <p:clrMapOvr>
    <a:masterClrMapping/>
  </p:clrMapOvr>
  <p:transition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3007FBD-C4E5-6243-873F-0565841D2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Rotation and Shape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1E358E6-2ECE-EF41-AA71-5BD93A8D2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0151" y="1512040"/>
            <a:ext cx="3384091" cy="43921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Jovian planets are not quite spherical because of their rapid rotation.</a:t>
            </a:r>
            <a:endParaRPr lang="en-US" altLang="en-US" sz="2268">
              <a:ea typeface="ＭＳ Ｐゴシック" panose="020B0600070205080204" pitchFamily="34" charset="-128"/>
            </a:endParaRPr>
          </a:p>
        </p:txBody>
      </p:sp>
      <p:pic>
        <p:nvPicPr>
          <p:cNvPr id="30723" name="Picture 9" descr="11_03_Figure-Unanno">
            <a:extLst>
              <a:ext uri="{FF2B5EF4-FFF2-40B4-BE49-F238E27FC236}">
                <a16:creationId xmlns:a16="http://schemas.microsoft.com/office/drawing/2014/main" id="{C09210F8-0D64-3042-AE40-87BC0AA7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b="5603"/>
          <a:stretch>
            <a:fillRect/>
          </a:stretch>
        </p:blipFill>
        <p:spPr bwMode="auto">
          <a:xfrm>
            <a:off x="834022" y="1284034"/>
            <a:ext cx="4674126" cy="433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2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>
            <a:extLst>
              <a:ext uri="{FF2B5EF4-FFF2-40B4-BE49-F238E27FC236}">
                <a16:creationId xmlns:a16="http://schemas.microsoft.com/office/drawing/2014/main" id="{2C1DC1EB-4C88-074E-99D8-604087D0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26" y="1296034"/>
            <a:ext cx="2175059" cy="35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46"/>
              <a:t>Rings are NOT solid; they are made of countless small chunks of ice and rock, each orbiting like a tiny moon. </a:t>
            </a:r>
            <a:endParaRPr lang="en-US" altLang="en-US" sz="2646" b="1" i="1"/>
          </a:p>
        </p:txBody>
      </p:sp>
      <p:sp>
        <p:nvSpPr>
          <p:cNvPr id="41986" name="Text Box 4">
            <a:extLst>
              <a:ext uri="{FF2B5EF4-FFF2-40B4-BE49-F238E27FC236}">
                <a16:creationId xmlns:a16="http://schemas.microsoft.com/office/drawing/2014/main" id="{684507CD-9268-EF4E-97FD-9F9C4EA0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78" y="5400146"/>
            <a:ext cx="2456122" cy="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68"/>
              <a:t>Artist</a:t>
            </a:r>
            <a:r>
              <a:rPr lang="ja-JP" altLang="en-US" sz="2268"/>
              <a:t>’</a:t>
            </a:r>
            <a:r>
              <a:rPr lang="en-US" altLang="ja-JP" sz="2268"/>
              <a:t>s conception</a:t>
            </a:r>
            <a:endParaRPr lang="en-US" altLang="en-US" sz="2268"/>
          </a:p>
        </p:txBody>
      </p:sp>
      <p:pic>
        <p:nvPicPr>
          <p:cNvPr id="41987" name="Picture 5" descr="11_33_FigureC">
            <a:extLst>
              <a:ext uri="{FF2B5EF4-FFF2-40B4-BE49-F238E27FC236}">
                <a16:creationId xmlns:a16="http://schemas.microsoft.com/office/drawing/2014/main" id="{5B243B36-FF53-9646-A389-63A4E977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1"/>
          <a:stretch>
            <a:fillRect/>
          </a:stretch>
        </p:blipFill>
        <p:spPr bwMode="auto">
          <a:xfrm>
            <a:off x="3852104" y="1912552"/>
            <a:ext cx="5040136" cy="28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57647"/>
      </p:ext>
    </p:extLst>
  </p:cSld>
  <p:clrMapOvr>
    <a:masterClrMapping/>
  </p:clrMapOvr>
  <p:transition>
    <p:sndAc>
      <p:endSnd/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07_09_Figure">
            <a:extLst>
              <a:ext uri="{FF2B5EF4-FFF2-40B4-BE49-F238E27FC236}">
                <a16:creationId xmlns:a16="http://schemas.microsoft.com/office/drawing/2014/main" id="{DB365974-630C-B14D-B998-7656B05C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687019" y="1326035"/>
            <a:ext cx="5037136" cy="38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4">
            <a:extLst>
              <a:ext uri="{FF2B5EF4-FFF2-40B4-BE49-F238E27FC236}">
                <a16:creationId xmlns:a16="http://schemas.microsoft.com/office/drawing/2014/main" id="{92363B5E-4883-BF49-9992-07E21A23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2" y="1368037"/>
            <a:ext cx="3076584" cy="46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Smaller than Jupiter/Saturn; much larger than Earth</a:t>
            </a:r>
          </a:p>
          <a:p>
            <a:pPr>
              <a:buFontTx/>
              <a:buChar char="•"/>
            </a:pPr>
            <a:r>
              <a:rPr lang="en-US" altLang="en-US" sz="2646"/>
              <a:t>Made of H/He gas and  </a:t>
            </a:r>
            <a:r>
              <a:rPr lang="en-US" altLang="en-US" sz="2646" b="1"/>
              <a:t>hydrogen compounds</a:t>
            </a:r>
            <a:r>
              <a:rPr lang="en-US" altLang="en-US" sz="2646"/>
              <a:t>  (H</a:t>
            </a:r>
            <a:r>
              <a:rPr lang="en-US" altLang="en-US" sz="2646" baseline="-25000"/>
              <a:t>2</a:t>
            </a:r>
            <a:r>
              <a:rPr lang="en-US" altLang="en-US" sz="2646"/>
              <a:t>O, NH</a:t>
            </a:r>
            <a:r>
              <a:rPr lang="en-US" altLang="en-US" sz="2646" baseline="-25000"/>
              <a:t>3</a:t>
            </a:r>
            <a:r>
              <a:rPr lang="en-US" altLang="en-US" sz="2646"/>
              <a:t>, CH</a:t>
            </a:r>
            <a:r>
              <a:rPr lang="en-US" altLang="en-US" sz="2646" baseline="-25000"/>
              <a:t>4</a:t>
            </a:r>
            <a:r>
              <a:rPr lang="en-US" altLang="en-US" sz="2646"/>
              <a:t>) </a:t>
            </a:r>
          </a:p>
          <a:p>
            <a:pPr>
              <a:buFontTx/>
              <a:buChar char="•"/>
            </a:pPr>
            <a:r>
              <a:rPr lang="en-US" altLang="en-US" sz="2646"/>
              <a:t>Extreme axis tilt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46"/>
              <a:t>Moons and rings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B911CA4B-500F-B44E-8A8D-ED86C37B9B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52153" y="96002"/>
            <a:ext cx="3312089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Uranus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555483"/>
      </p:ext>
    </p:extLst>
  </p:cSld>
  <p:clrMapOvr>
    <a:masterClrMapping/>
  </p:clrMapOvr>
  <p:transition>
    <p:sndAc>
      <p:endSnd/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>
            <a:extLst>
              <a:ext uri="{FF2B5EF4-FFF2-40B4-BE49-F238E27FC236}">
                <a16:creationId xmlns:a16="http://schemas.microsoft.com/office/drawing/2014/main" id="{0EDA5FF8-3CA4-F440-8545-9BF21925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2" y="1800048"/>
            <a:ext cx="2952080" cy="288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Similar to Uranus (except for axis tilt)</a:t>
            </a:r>
          </a:p>
          <a:p>
            <a:pPr>
              <a:buFontTx/>
              <a:buChar char="•"/>
            </a:pPr>
            <a:endParaRPr lang="en-US" altLang="en-US" sz="2646"/>
          </a:p>
          <a:p>
            <a:pPr>
              <a:buFontTx/>
              <a:buChar char="•"/>
            </a:pPr>
            <a:r>
              <a:rPr lang="en-US" altLang="en-US" sz="2646"/>
              <a:t>Many moons (including Triton)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646"/>
          </a:p>
        </p:txBody>
      </p:sp>
      <p:sp>
        <p:nvSpPr>
          <p:cNvPr id="48130" name="Rectangle 6">
            <a:extLst>
              <a:ext uri="{FF2B5EF4-FFF2-40B4-BE49-F238E27FC236}">
                <a16:creationId xmlns:a16="http://schemas.microsoft.com/office/drawing/2014/main" id="{A419E9F4-2D41-424B-8D21-501684D99D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8158" y="96002"/>
            <a:ext cx="3240088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Neptune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8131" name="Picture 5" descr="07_10_Figure">
            <a:extLst>
              <a:ext uri="{FF2B5EF4-FFF2-40B4-BE49-F238E27FC236}">
                <a16:creationId xmlns:a16="http://schemas.microsoft.com/office/drawing/2014/main" id="{438798F8-D7DC-184C-BDE7-5416BA82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"/>
          <a:stretch>
            <a:fillRect/>
          </a:stretch>
        </p:blipFill>
        <p:spPr bwMode="auto">
          <a:xfrm>
            <a:off x="828022" y="873023"/>
            <a:ext cx="5040136" cy="50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88800"/>
      </p:ext>
    </p:extLst>
  </p:cSld>
  <p:clrMapOvr>
    <a:masterClrMapping/>
  </p:clrMapOvr>
  <p:transition>
    <p:sndAc>
      <p:endSnd/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 descr="11_01_Figure">
            <a:extLst>
              <a:ext uri="{FF2B5EF4-FFF2-40B4-BE49-F238E27FC236}">
                <a16:creationId xmlns:a16="http://schemas.microsoft.com/office/drawing/2014/main" id="{E08654AF-85AE-C44C-87AB-3659B305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"/>
          <a:stretch>
            <a:fillRect/>
          </a:stretch>
        </p:blipFill>
        <p:spPr bwMode="auto">
          <a:xfrm>
            <a:off x="888024" y="2941580"/>
            <a:ext cx="8077719" cy="32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>
            <a:extLst>
              <a:ext uri="{FF2B5EF4-FFF2-40B4-BE49-F238E27FC236}">
                <a16:creationId xmlns:a16="http://schemas.microsoft.com/office/drawing/2014/main" id="{F1221C0B-5647-184B-B14C-2F4FE84FF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931" y="199506"/>
            <a:ext cx="9372600" cy="75602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Methane on Uranus and Neptune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1CE3CB1-872A-F44E-BDBB-9ABE74EA2E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1080028"/>
            <a:ext cx="8208222" cy="1800049"/>
          </a:xfrm>
        </p:spPr>
        <p:txBody>
          <a:bodyPr/>
          <a:lstStyle/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Methane gas of Neptune and Uranus absorbs red light but transmits blue light.</a:t>
            </a:r>
          </a:p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Blue light reflects off methane clouds, making those planets look blue.</a:t>
            </a:r>
            <a:endParaRPr lang="en-US" altLang="en-US" sz="189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62385"/>
      </p:ext>
    </p:extLst>
  </p:cSld>
  <p:clrMapOvr>
    <a:masterClrMapping/>
  </p:clrMapOvr>
  <p:transition>
    <p:sndAc>
      <p:endSnd/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" descr="11_05_Figure">
            <a:extLst>
              <a:ext uri="{FF2B5EF4-FFF2-40B4-BE49-F238E27FC236}">
                <a16:creationId xmlns:a16="http://schemas.microsoft.com/office/drawing/2014/main" id="{BFA9D39C-5559-6348-9A94-AA16123A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>
            <a:fillRect/>
          </a:stretch>
        </p:blipFill>
        <p:spPr bwMode="auto">
          <a:xfrm>
            <a:off x="820523" y="1296035"/>
            <a:ext cx="8077718" cy="24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2117FD02-1D06-2241-A74B-FA55FCEF6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Comparing Jovian Interiors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DD65FEF-901D-EA41-90CB-83239FE7D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4032108"/>
            <a:ext cx="7920214" cy="17280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Models suggest cores of jovian planets have similar composition.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Lower pressures inside Uranus and Neptune mean no metallic hydrogen.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954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0" descr="11_16_Figure">
            <a:extLst>
              <a:ext uri="{FF2B5EF4-FFF2-40B4-BE49-F238E27FC236}">
                <a16:creationId xmlns:a16="http://schemas.microsoft.com/office/drawing/2014/main" id="{32A13F47-5BAF-1B43-AF5D-06829083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3" y="1834550"/>
            <a:ext cx="8077718" cy="29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>
            <a:extLst>
              <a:ext uri="{FF2B5EF4-FFF2-40B4-BE49-F238E27FC236}">
                <a16:creationId xmlns:a16="http://schemas.microsoft.com/office/drawing/2014/main" id="{64E52C88-3626-A049-BB86-243083DDC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60009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kinds of moons orbit the jovian planets?</a:t>
            </a:r>
          </a:p>
        </p:txBody>
      </p:sp>
    </p:spTree>
    <p:extLst>
      <p:ext uri="{BB962C8B-B14F-4D97-AF65-F5344CB8AC3E}">
        <p14:creationId xmlns:p14="http://schemas.microsoft.com/office/powerpoint/2010/main" val="750757316"/>
      </p:ext>
    </p:extLst>
  </p:cSld>
  <p:clrMapOvr>
    <a:masterClrMapping/>
  </p:clrMapOvr>
  <p:transition>
    <p:sndAc>
      <p:endSnd/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5D688962-7FBD-7F4C-9082-8625B93C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Sizes of Moons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03B502ED-07D8-594E-B857-D028A2C9E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 moons (&lt; 300 km)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geological activity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Medium-sized moons (300–1500 km)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Geological activity in past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Large moons (&gt; 1500 km)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Ongoing geological activity</a:t>
            </a:r>
          </a:p>
        </p:txBody>
      </p:sp>
    </p:spTree>
    <p:extLst>
      <p:ext uri="{BB962C8B-B14F-4D97-AF65-F5344CB8AC3E}">
        <p14:creationId xmlns:p14="http://schemas.microsoft.com/office/powerpoint/2010/main" val="4133368832"/>
      </p:ext>
    </p:extLst>
  </p:cSld>
  <p:clrMapOvr>
    <a:masterClrMapping/>
  </p:clrMapOvr>
  <p:transition>
    <p:sndAc>
      <p:endSnd/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8D435249-F684-8648-B40F-80B0A06C9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4135" y="432011"/>
            <a:ext cx="3528095" cy="936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Medium and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Large Moons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ADC0BB5C-2AD4-7044-AB0E-D437C7824D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32133" y="1872050"/>
            <a:ext cx="3600097" cy="4392119"/>
          </a:xfrm>
        </p:spPr>
        <p:txBody>
          <a:bodyPr/>
          <a:lstStyle/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Enough self-gravity to be spherical</a:t>
            </a: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Have substantial amounts of ice</a:t>
            </a: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Formed in orbit around jovian planets</a:t>
            </a: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Circular orbits in same direction as planet rotation</a:t>
            </a:r>
          </a:p>
        </p:txBody>
      </p:sp>
      <p:pic>
        <p:nvPicPr>
          <p:cNvPr id="69635" name="Picture 12" descr="11_14_Figure">
            <a:extLst>
              <a:ext uri="{FF2B5EF4-FFF2-40B4-BE49-F238E27FC236}">
                <a16:creationId xmlns:a16="http://schemas.microsoft.com/office/drawing/2014/main" id="{D8E94B88-0DFB-884D-91BE-6B0FDC7B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886524" y="249006"/>
            <a:ext cx="3678099" cy="58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72854"/>
      </p:ext>
    </p:extLst>
  </p:cSld>
  <p:clrMapOvr>
    <a:masterClrMapping/>
  </p:clrMapOvr>
  <p:transition>
    <p:sndAc>
      <p:endSnd/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9" descr="11_15_Figure">
            <a:extLst>
              <a:ext uri="{FF2B5EF4-FFF2-40B4-BE49-F238E27FC236}">
                <a16:creationId xmlns:a16="http://schemas.microsoft.com/office/drawing/2014/main" id="{D5B563A9-1837-E94B-B80D-83B3C73F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"/>
          <a:stretch>
            <a:fillRect/>
          </a:stretch>
        </p:blipFill>
        <p:spPr bwMode="auto">
          <a:xfrm>
            <a:off x="4065110" y="256507"/>
            <a:ext cx="4323117" cy="42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id="{383F528D-CA13-ED46-A69E-967907C01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022" y="720019"/>
            <a:ext cx="1872051" cy="936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 Moons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EAF9DBB-B337-9F4C-AB2C-9E3E3BBC05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9131" y="4536122"/>
            <a:ext cx="7863099" cy="1728047"/>
          </a:xfrm>
        </p:spPr>
        <p:txBody>
          <a:bodyPr/>
          <a:lstStyle/>
          <a:p>
            <a:pPr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These are far more numerous than the medium and large moons.  They do not have enough gravity to be spherical: Most are </a:t>
            </a:r>
            <a:r>
              <a:rPr lang="ja-JP" altLang="en-US" sz="2646">
                <a:ea typeface="ＭＳ Ｐゴシック" panose="020B0600070205080204" pitchFamily="34" charset="-128"/>
              </a:rPr>
              <a:t>“</a:t>
            </a:r>
            <a:r>
              <a:rPr lang="en-US" altLang="ja-JP" sz="2646" dirty="0">
                <a:ea typeface="ＭＳ Ｐゴシック" panose="020B0600070205080204" pitchFamily="34" charset="-128"/>
              </a:rPr>
              <a:t>potato-shaped.</a:t>
            </a:r>
            <a:r>
              <a:rPr lang="ja-JP" altLang="en-US" sz="2646">
                <a:ea typeface="ＭＳ Ｐゴシック" panose="020B0600070205080204" pitchFamily="34" charset="-128"/>
              </a:rPr>
              <a:t>”</a:t>
            </a:r>
            <a:r>
              <a:rPr lang="en-US" altLang="ja-JP" sz="2646" dirty="0">
                <a:ea typeface="ＭＳ Ｐゴシック" panose="020B0600070205080204" pitchFamily="34" charset="-128"/>
              </a:rPr>
              <a:t> </a:t>
            </a:r>
            <a:r>
              <a:rPr lang="en-US" altLang="en-US" sz="2646" dirty="0">
                <a:ea typeface="ＭＳ Ｐゴシック" panose="020B0600070205080204" pitchFamily="34" charset="-128"/>
              </a:rPr>
              <a:t>They are captured asteroids or comets, so their orbits do not follow usual patterns.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46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740288"/>
      </p:ext>
    </p:extLst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9" descr="09_33_Figure-Unanno">
            <a:extLst>
              <a:ext uri="{FF2B5EF4-FFF2-40B4-BE49-F238E27FC236}">
                <a16:creationId xmlns:a16="http://schemas.microsoft.com/office/drawing/2014/main" id="{DB02F3B8-F3AE-874E-AF8C-47A6A8D7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3"/>
          <a:stretch>
            <a:fillRect/>
          </a:stretch>
        </p:blipFill>
        <p:spPr bwMode="auto">
          <a:xfrm>
            <a:off x="1689046" y="1080029"/>
            <a:ext cx="6339171" cy="39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D08DF17B-B5FF-B74E-85AE-3F5042BDB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Radar Mapping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B8ACF53-3515-EB47-A2A1-311423FA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0034" y="5184140"/>
            <a:ext cx="7632206" cy="8640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Its thick atmosphere forces us to explore Venus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surface through radar mapping.</a:t>
            </a: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628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3A80FE15-DD37-9845-B2CC-208FC385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181" y="576015"/>
            <a:ext cx="2463067" cy="31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46" dirty="0"/>
              <a:t>Jupiter’</a:t>
            </a:r>
            <a:r>
              <a:rPr lang="en-US" altLang="ja-JP" sz="2646" dirty="0"/>
              <a:t>s moons can be as interesting as planets themselves, especially Jupiter’s four </a:t>
            </a:r>
            <a:r>
              <a:rPr lang="en-US" altLang="ja-JP" sz="2646" i="1" dirty="0"/>
              <a:t>Galilean moons</a:t>
            </a:r>
            <a:r>
              <a:rPr lang="en-US" altLang="ja-JP" sz="2646" dirty="0"/>
              <a:t>.</a:t>
            </a:r>
            <a:endParaRPr lang="en-US" altLang="en-US" sz="2268" b="1" i="1" dirty="0"/>
          </a:p>
        </p:txBody>
      </p:sp>
      <p:sp>
        <p:nvSpPr>
          <p:cNvPr id="37890" name="Text Box 4">
            <a:extLst>
              <a:ext uri="{FF2B5EF4-FFF2-40B4-BE49-F238E27FC236}">
                <a16:creationId xmlns:a16="http://schemas.microsoft.com/office/drawing/2014/main" id="{FE04B193-DEB8-E84C-B630-DC534D44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23" y="4536123"/>
            <a:ext cx="6080511" cy="16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 Io (shown here): active volcanoes all over</a:t>
            </a:r>
          </a:p>
          <a:p>
            <a:pPr>
              <a:buFontTx/>
              <a:buChar char="•"/>
            </a:pPr>
            <a:r>
              <a:rPr lang="en-US" altLang="en-US" sz="2646"/>
              <a:t> Europa: possible subsurface ocean</a:t>
            </a:r>
          </a:p>
          <a:p>
            <a:pPr>
              <a:buFontTx/>
              <a:buChar char="•"/>
            </a:pPr>
            <a:r>
              <a:rPr lang="en-US" altLang="en-US" sz="2646"/>
              <a:t> Ganymede: largest moon in solar system</a:t>
            </a:r>
          </a:p>
          <a:p>
            <a:pPr>
              <a:buFontTx/>
              <a:buChar char="•"/>
            </a:pPr>
            <a:r>
              <a:rPr lang="en-US" altLang="en-US" sz="2646"/>
              <a:t> Callisto: a large, cratered </a:t>
            </a:r>
            <a:r>
              <a:rPr lang="ja-JP" altLang="en-US" sz="2646"/>
              <a:t>“</a:t>
            </a:r>
            <a:r>
              <a:rPr lang="en-US" altLang="ja-JP" sz="2646"/>
              <a:t>ice ball</a:t>
            </a:r>
            <a:r>
              <a:rPr lang="ja-JP" altLang="en-US" sz="2646"/>
              <a:t>”</a:t>
            </a:r>
            <a:endParaRPr lang="en-US" altLang="en-US" sz="2268"/>
          </a:p>
        </p:txBody>
      </p:sp>
      <p:pic>
        <p:nvPicPr>
          <p:cNvPr id="37891" name="Picture 5" descr="07_07_Figure">
            <a:extLst>
              <a:ext uri="{FF2B5EF4-FFF2-40B4-BE49-F238E27FC236}">
                <a16:creationId xmlns:a16="http://schemas.microsoft.com/office/drawing/2014/main" id="{6A7CE8E8-4844-274C-BE5B-97007842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"/>
          <a:stretch>
            <a:fillRect/>
          </a:stretch>
        </p:blipFill>
        <p:spPr bwMode="auto">
          <a:xfrm>
            <a:off x="828022" y="421512"/>
            <a:ext cx="5619152" cy="40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53951"/>
      </p:ext>
    </p:extLst>
  </p:cSld>
  <p:clrMapOvr>
    <a:masterClrMapping/>
  </p:clrMapOvr>
  <p:transition>
    <p:sndAc>
      <p:endSnd/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6" descr="11_17_Figure-Unanno">
            <a:extLst>
              <a:ext uri="{FF2B5EF4-FFF2-40B4-BE49-F238E27FC236}">
                <a16:creationId xmlns:a16="http://schemas.microsoft.com/office/drawing/2014/main" id="{E9B3A95E-1D10-7C48-8988-15C99CA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"/>
          <a:stretch>
            <a:fillRect/>
          </a:stretch>
        </p:blipFill>
        <p:spPr bwMode="auto">
          <a:xfrm>
            <a:off x="820523" y="1008027"/>
            <a:ext cx="8077718" cy="34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30BC89B6-9784-B04A-B048-4508E5114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Io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Volcanic Activity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C9D4DB2-FB85-7E42-9705-273080349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4824130"/>
            <a:ext cx="7920214" cy="1512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Io is the most volcanically active body in the solar system, but why?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410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8" descr="11_18_Figure-Unanno">
            <a:extLst>
              <a:ext uri="{FF2B5EF4-FFF2-40B4-BE49-F238E27FC236}">
                <a16:creationId xmlns:a16="http://schemas.microsoft.com/office/drawing/2014/main" id="{3E7DE2D7-14B4-1D43-9AF0-D8F15E89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9"/>
          <a:stretch>
            <a:fillRect/>
          </a:stretch>
        </p:blipFill>
        <p:spPr bwMode="auto">
          <a:xfrm>
            <a:off x="1044028" y="978026"/>
            <a:ext cx="7632206" cy="39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557B7005-99BF-BF43-8DCC-9AAECF5B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56507"/>
            <a:ext cx="7344198" cy="64801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Io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Volcanoes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5182E25-8A84-8947-B509-0612A36FE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032" y="5184140"/>
            <a:ext cx="7704208" cy="8640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Volcanic eruptions continue to change Io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surface.</a:t>
            </a: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352858"/>
      </p:ext>
    </p:extLst>
  </p:cSld>
  <p:clrMapOvr>
    <a:masterClrMapping/>
  </p:clrMapOvr>
  <p:transition>
    <p:sndAc>
      <p:endSnd/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B7EB5124-5067-B54E-81D8-AC04CD3EC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14" y="72002"/>
            <a:ext cx="3960107" cy="100802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Tidal Heating</a:t>
            </a:r>
          </a:p>
        </p:txBody>
      </p:sp>
      <p:sp>
        <p:nvSpPr>
          <p:cNvPr id="81923" name="Text Box 4">
            <a:extLst>
              <a:ext uri="{FF2B5EF4-FFF2-40B4-BE49-F238E27FC236}">
                <a16:creationId xmlns:a16="http://schemas.microsoft.com/office/drawing/2014/main" id="{39D846FF-E945-7449-B61A-B466782D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20" y="4579624"/>
            <a:ext cx="4104111" cy="13907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24"/>
              <a:t>Io is squished and stretched as it orbits Jupiter.</a:t>
            </a: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DAF931BC-DAAA-D542-819F-36860F165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60" y="4579624"/>
            <a:ext cx="2736074" cy="13907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24" dirty="0"/>
              <a:t>Phase-locked with elliptical orbit.</a:t>
            </a:r>
          </a:p>
        </p:txBody>
      </p:sp>
      <p:pic>
        <p:nvPicPr>
          <p:cNvPr id="81925" name="Picture 10" descr="11_19_FigureA-Unanno">
            <a:extLst>
              <a:ext uri="{FF2B5EF4-FFF2-40B4-BE49-F238E27FC236}">
                <a16:creationId xmlns:a16="http://schemas.microsoft.com/office/drawing/2014/main" id="{55DABF6D-DCD4-8846-8971-27CAF69B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b="18237"/>
          <a:stretch>
            <a:fillRect/>
          </a:stretch>
        </p:blipFill>
        <p:spPr bwMode="auto">
          <a:xfrm>
            <a:off x="4140112" y="360010"/>
            <a:ext cx="4812130" cy="35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6234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9" descr="Europa">
            <a:extLst>
              <a:ext uri="{FF2B5EF4-FFF2-40B4-BE49-F238E27FC236}">
                <a16:creationId xmlns:a16="http://schemas.microsoft.com/office/drawing/2014/main" id="{8485F7AA-31A3-6246-B7FF-193AE421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61" y="999027"/>
            <a:ext cx="5187140" cy="51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B38C9F1F-1A9E-D742-ACC0-3B5A8AB29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31" y="235507"/>
            <a:ext cx="8610600" cy="68401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Europa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Ocean: </a:t>
            </a:r>
            <a:r>
              <a:rPr lang="en-US" altLang="ja-JP" dirty="0" err="1">
                <a:ea typeface="ＭＳ Ｐゴシック" panose="020B0600070205080204" pitchFamily="34" charset="-128"/>
              </a:rPr>
              <a:t>Waterworld</a:t>
            </a:r>
            <a:r>
              <a:rPr lang="en-US" altLang="ja-JP" dirty="0">
                <a:ea typeface="ＭＳ Ｐゴシック" panose="020B0600070205080204" pitchFamily="34" charset="-128"/>
              </a:rPr>
              <a:t>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336837"/>
      </p:ext>
    </p:extLst>
  </p:cSld>
  <p:clrMapOvr>
    <a:masterClrMapping/>
  </p:clrMapOvr>
  <p:transition>
    <p:sndAc>
      <p:endSnd/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8" descr="11_20_Figure-Anno">
            <a:extLst>
              <a:ext uri="{FF2B5EF4-FFF2-40B4-BE49-F238E27FC236}">
                <a16:creationId xmlns:a16="http://schemas.microsoft.com/office/drawing/2014/main" id="{CEE7898B-A116-5540-85E0-81AAD5D6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"/>
          <a:stretch>
            <a:fillRect/>
          </a:stretch>
        </p:blipFill>
        <p:spPr bwMode="auto">
          <a:xfrm>
            <a:off x="820523" y="2076055"/>
            <a:ext cx="8077718" cy="24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D2C430AD-83FE-7D4B-B8ED-D659A6583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60009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Tidal stresses crack Europa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surface ice.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837775"/>
      </p:ext>
    </p:extLst>
  </p:cSld>
  <p:clrMapOvr>
    <a:masterClrMapping/>
  </p:clrMapOvr>
  <p:transition>
    <p:sndAc>
      <p:endSnd/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>
            <a:extLst>
              <a:ext uri="{FF2B5EF4-FFF2-40B4-BE49-F238E27FC236}">
                <a16:creationId xmlns:a16="http://schemas.microsoft.com/office/drawing/2014/main" id="{4ED01EEE-EE4B-6E42-BD3B-3AAADF120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4028" y="235507"/>
            <a:ext cx="7560204" cy="792021"/>
          </a:xfrm>
        </p:spPr>
        <p:txBody>
          <a:bodyPr/>
          <a:lstStyle/>
          <a:p>
            <a:pPr eaLnBrk="1" hangingPunct="1"/>
            <a:r>
              <a:rPr lang="en-US" altLang="en-US" sz="3024" dirty="0">
                <a:ea typeface="ＭＳ Ｐゴシック" panose="020B0600070205080204" pitchFamily="34" charset="-128"/>
              </a:rPr>
              <a:t>Europa’</a:t>
            </a:r>
            <a:r>
              <a:rPr lang="en-US" altLang="ja-JP" sz="3024" dirty="0">
                <a:ea typeface="ＭＳ Ｐゴシック" panose="020B0600070205080204" pitchFamily="34" charset="-128"/>
              </a:rPr>
              <a:t>s interior also warmed by tidal heating.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8066" name="Picture 7" descr="11_21_Figure">
            <a:extLst>
              <a:ext uri="{FF2B5EF4-FFF2-40B4-BE49-F238E27FC236}">
                <a16:creationId xmlns:a16="http://schemas.microsoft.com/office/drawing/2014/main" id="{4EB563CE-C3DE-554C-A864-38CDC7E0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>
            <a:fillRect/>
          </a:stretch>
        </p:blipFill>
        <p:spPr bwMode="auto">
          <a:xfrm>
            <a:off x="1473040" y="984026"/>
            <a:ext cx="6771183" cy="49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79178"/>
      </p:ext>
    </p:extLst>
  </p:cSld>
  <p:clrMapOvr>
    <a:masterClrMapping/>
  </p:clrMapOvr>
  <p:transition>
    <p:sndAc>
      <p:endSnd/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0" descr="11_23_Figure">
            <a:extLst>
              <a:ext uri="{FF2B5EF4-FFF2-40B4-BE49-F238E27FC236}">
                <a16:creationId xmlns:a16="http://schemas.microsoft.com/office/drawing/2014/main" id="{E393B532-C934-7842-B54D-6C362B53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0"/>
          <a:stretch>
            <a:fillRect/>
          </a:stretch>
        </p:blipFill>
        <p:spPr bwMode="auto">
          <a:xfrm>
            <a:off x="793522" y="1078529"/>
            <a:ext cx="5064137" cy="50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1719C7D8-816F-BB48-8090-6D75E8224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0083" y="186005"/>
            <a:ext cx="3600097" cy="79202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Ganymede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5538178-B910-D943-AF75-3218D13B0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2153" y="1296034"/>
            <a:ext cx="3456093" cy="396010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Largest moon in the solar system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Clear evidence of geological activity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Tidal heating plus heat from radio-active decay?</a:t>
            </a:r>
          </a:p>
        </p:txBody>
      </p:sp>
    </p:spTree>
    <p:extLst>
      <p:ext uri="{BB962C8B-B14F-4D97-AF65-F5344CB8AC3E}">
        <p14:creationId xmlns:p14="http://schemas.microsoft.com/office/powerpoint/2010/main" val="4065256144"/>
      </p:ext>
    </p:extLst>
  </p:cSld>
  <p:clrMapOvr>
    <a:masterClrMapping/>
  </p:clrMapOvr>
  <p:transition>
    <p:sndAc>
      <p:endSnd/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E2CF2DC7-E82E-A846-9221-8B0ABA98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0083" y="40501"/>
            <a:ext cx="3600097" cy="1080029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Callisto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DB663862-CE3B-3647-8EFE-F10F77ABD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6157" y="1368036"/>
            <a:ext cx="3312089" cy="3816103"/>
          </a:xfrm>
        </p:spPr>
        <p:txBody>
          <a:bodyPr/>
          <a:lstStyle/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Classic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cratered iceball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 tidal heating, no orbital resonances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But it has a magnetic field!?</a:t>
            </a:r>
          </a:p>
        </p:txBody>
      </p:sp>
      <p:pic>
        <p:nvPicPr>
          <p:cNvPr id="92163" name="Picture 12" descr="11_24_Figure">
            <a:extLst>
              <a:ext uri="{FF2B5EF4-FFF2-40B4-BE49-F238E27FC236}">
                <a16:creationId xmlns:a16="http://schemas.microsoft.com/office/drawing/2014/main" id="{75B11013-9DF2-1042-9168-7B3BB33B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7"/>
          <a:stretch>
            <a:fillRect/>
          </a:stretch>
        </p:blipFill>
        <p:spPr bwMode="auto">
          <a:xfrm>
            <a:off x="891024" y="1314035"/>
            <a:ext cx="4833131" cy="44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77682"/>
      </p:ext>
    </p:extLst>
  </p:cSld>
  <p:clrMapOvr>
    <a:masterClrMapping/>
  </p:clrMapOvr>
  <p:transition>
    <p:sndAc>
      <p:endSnd/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1" descr="11_25_Figure">
            <a:extLst>
              <a:ext uri="{FF2B5EF4-FFF2-40B4-BE49-F238E27FC236}">
                <a16:creationId xmlns:a16="http://schemas.microsoft.com/office/drawing/2014/main" id="{0B5037D0-3638-CA44-950F-4B0C4970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>
            <a:fillRect/>
          </a:stretch>
        </p:blipFill>
        <p:spPr bwMode="auto">
          <a:xfrm>
            <a:off x="745521" y="1227033"/>
            <a:ext cx="5037136" cy="41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>
            <a:extLst>
              <a:ext uri="{FF2B5EF4-FFF2-40B4-BE49-F238E27FC236}">
                <a16:creationId xmlns:a16="http://schemas.microsoft.com/office/drawing/2014/main" id="{09BA90DD-0ADC-E347-AF42-0F0F96CC8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256507"/>
            <a:ext cx="7344198" cy="648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Titan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Atmosphere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500C7EA-2EB4-2E44-9289-794FF11611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6157" y="1512040"/>
            <a:ext cx="3312089" cy="4536123"/>
          </a:xfrm>
        </p:spPr>
        <p:txBody>
          <a:bodyPr/>
          <a:lstStyle/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Titan is the only moon in the solar system to have a thick atmosphere.</a:t>
            </a:r>
          </a:p>
          <a:p>
            <a:pPr eaLnBrk="1" hangingPunct="1"/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It consists mostly of nitrogen with some argon, methane, and ethane.</a:t>
            </a:r>
            <a:endParaRPr lang="en-US" altLang="en-US" sz="189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233994"/>
      </p:ext>
    </p:extLst>
  </p:cSld>
  <p:clrMapOvr>
    <a:masterClrMapping/>
  </p:clrMapOvr>
  <p:transition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9" descr="09_34_Figure">
            <a:extLst>
              <a:ext uri="{FF2B5EF4-FFF2-40B4-BE49-F238E27FC236}">
                <a16:creationId xmlns:a16="http://schemas.microsoft.com/office/drawing/2014/main" id="{8AD7BA6A-B047-5B4A-B5BF-42257E0F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164031" y="936025"/>
            <a:ext cx="4488121" cy="52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7CFD04A7-5DAF-E44B-9A0A-019150F5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Erosion on Venus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1E69713-5125-FA46-A508-EB192DD54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6166" y="1512040"/>
            <a:ext cx="2880078" cy="37441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Photos of rocks taken by Soviet Venera landers show little erosion.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86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0" descr="11_26_Figure">
            <a:extLst>
              <a:ext uri="{FF2B5EF4-FFF2-40B4-BE49-F238E27FC236}">
                <a16:creationId xmlns:a16="http://schemas.microsoft.com/office/drawing/2014/main" id="{65A1E0D1-C955-6F4F-90B4-274C9C60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"/>
          <a:stretch>
            <a:fillRect/>
          </a:stretch>
        </p:blipFill>
        <p:spPr bwMode="auto">
          <a:xfrm>
            <a:off x="820523" y="1080029"/>
            <a:ext cx="8077718" cy="31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5C365A74-86AE-8F49-A371-BA6854CAB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Titan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Surface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411B355-9FEB-8741-ABDB-49ACB2FA7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4824130"/>
            <a:ext cx="7920214" cy="1512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i="1">
                <a:ea typeface="ＭＳ Ｐゴシック" panose="020B0600070205080204" pitchFamily="34" charset="-128"/>
              </a:rPr>
              <a:t>Huygens</a:t>
            </a:r>
            <a:r>
              <a:rPr lang="en-US" altLang="en-US" sz="2646">
                <a:ea typeface="ＭＳ Ｐゴシック" panose="020B0600070205080204" pitchFamily="34" charset="-128"/>
              </a:rPr>
              <a:t> probe provided first look at Titan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surface in early 2005.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It found liquid methane and </a:t>
            </a:r>
            <a:r>
              <a:rPr lang="ja-JP" altLang="en-US" sz="2646">
                <a:ea typeface="ＭＳ Ｐゴシック" panose="020B0600070205080204" pitchFamily="34" charset="-128"/>
              </a:rPr>
              <a:t>“</a:t>
            </a:r>
            <a:r>
              <a:rPr lang="en-US" altLang="ja-JP" sz="2646">
                <a:ea typeface="ＭＳ Ｐゴシック" panose="020B0600070205080204" pitchFamily="34" charset="-128"/>
              </a:rPr>
              <a:t>rocks</a:t>
            </a:r>
            <a:r>
              <a:rPr lang="ja-JP" altLang="en-US" sz="2646">
                <a:ea typeface="ＭＳ Ｐゴシック" panose="020B0600070205080204" pitchFamily="34" charset="-128"/>
              </a:rPr>
              <a:t>”</a:t>
            </a:r>
            <a:r>
              <a:rPr lang="en-US" altLang="ja-JP" sz="2646">
                <a:ea typeface="ＭＳ Ｐゴシック" panose="020B0600070205080204" pitchFamily="34" charset="-128"/>
              </a:rPr>
              <a:t> made of 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167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 descr="11_28_Figure">
            <a:extLst>
              <a:ext uri="{FF2B5EF4-FFF2-40B4-BE49-F238E27FC236}">
                <a16:creationId xmlns:a16="http://schemas.microsoft.com/office/drawing/2014/main" id="{EF4B32F4-3FEE-2F4C-A6E9-94DC65EF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>
            <a:fillRect/>
          </a:stretch>
        </p:blipFill>
        <p:spPr bwMode="auto">
          <a:xfrm>
            <a:off x="820523" y="1656044"/>
            <a:ext cx="8077718" cy="18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>
            <a:extLst>
              <a:ext uri="{FF2B5EF4-FFF2-40B4-BE49-F238E27FC236}">
                <a16:creationId xmlns:a16="http://schemas.microsoft.com/office/drawing/2014/main" id="{8855C42A-C46A-4C43-96BE-54BA4CB3E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7006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Medium Moons of Saturn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5455A0B-C4D6-8A43-93FC-F3C7E9E35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24" y="4752128"/>
            <a:ext cx="7920214" cy="11520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Almost all of them show evidence of past volcanism and/or tectonics.</a:t>
            </a:r>
          </a:p>
        </p:txBody>
      </p:sp>
    </p:spTree>
    <p:extLst>
      <p:ext uri="{BB962C8B-B14F-4D97-AF65-F5344CB8AC3E}">
        <p14:creationId xmlns:p14="http://schemas.microsoft.com/office/powerpoint/2010/main" val="67024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9" descr="11_29_Figure">
            <a:extLst>
              <a:ext uri="{FF2B5EF4-FFF2-40B4-BE49-F238E27FC236}">
                <a16:creationId xmlns:a16="http://schemas.microsoft.com/office/drawing/2014/main" id="{BF3F0F17-C011-0446-950F-9916FC7D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"/>
          <a:stretch>
            <a:fillRect/>
          </a:stretch>
        </p:blipFill>
        <p:spPr bwMode="auto">
          <a:xfrm>
            <a:off x="4296116" y="943526"/>
            <a:ext cx="4650126" cy="50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>
            <a:extLst>
              <a:ext uri="{FF2B5EF4-FFF2-40B4-BE49-F238E27FC236}">
                <a16:creationId xmlns:a16="http://schemas.microsoft.com/office/drawing/2014/main" id="{B33BF671-EECC-1243-A65A-AFE0D16CD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35507"/>
            <a:ext cx="7344198" cy="68401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Medium Moons of Saturn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06B6BB7-6D41-C047-ACD9-6B7B4CF28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028" y="4824130"/>
            <a:ext cx="5400146" cy="14400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Ice fountains of             Enceladus suggest it may have a subsurface ocean.</a:t>
            </a:r>
          </a:p>
        </p:txBody>
      </p:sp>
    </p:spTree>
    <p:extLst>
      <p:ext uri="{BB962C8B-B14F-4D97-AF65-F5344CB8AC3E}">
        <p14:creationId xmlns:p14="http://schemas.microsoft.com/office/powerpoint/2010/main" val="2354028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 descr="11_30_Figure">
            <a:extLst>
              <a:ext uri="{FF2B5EF4-FFF2-40B4-BE49-F238E27FC236}">
                <a16:creationId xmlns:a16="http://schemas.microsoft.com/office/drawing/2014/main" id="{F9AD39DF-1F3C-0E4B-92C3-E846E77D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>
            <a:fillRect/>
          </a:stretch>
        </p:blipFill>
        <p:spPr bwMode="auto">
          <a:xfrm>
            <a:off x="684018" y="1212032"/>
            <a:ext cx="5010135" cy="42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>
            <a:extLst>
              <a:ext uri="{FF2B5EF4-FFF2-40B4-BE49-F238E27FC236}">
                <a16:creationId xmlns:a16="http://schemas.microsoft.com/office/drawing/2014/main" id="{D18BE249-6B26-AA47-A8BA-C67AF012A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05506"/>
            <a:ext cx="7344198" cy="75602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Medium Moons of Uranus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F6027FBC-AA4E-994E-A7C1-6A26FB85CD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6157" y="1512040"/>
            <a:ext cx="3312089" cy="4536123"/>
          </a:xfrm>
        </p:spPr>
        <p:txBody>
          <a:bodyPr/>
          <a:lstStyle/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They have varying amounts of geological activity.</a:t>
            </a:r>
          </a:p>
          <a:p>
            <a:pPr eaLnBrk="1" hangingPunct="1"/>
            <a:endParaRPr lang="en-US" altLang="en-US" sz="2646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46" dirty="0">
                <a:ea typeface="ＭＳ Ｐゴシック" panose="020B0600070205080204" pitchFamily="34" charset="-128"/>
              </a:rPr>
              <a:t>Miranda has large tectonic features and few craters (possibly indicating an episode of tidal heating in past).</a:t>
            </a:r>
          </a:p>
        </p:txBody>
      </p:sp>
    </p:spTree>
    <p:extLst>
      <p:ext uri="{BB962C8B-B14F-4D97-AF65-F5344CB8AC3E}">
        <p14:creationId xmlns:p14="http://schemas.microsoft.com/office/powerpoint/2010/main" val="731921361"/>
      </p:ext>
    </p:extLst>
  </p:cSld>
  <p:clrMapOvr>
    <a:masterClrMapping/>
  </p:clrMapOvr>
  <p:transition>
    <p:sndAc>
      <p:endSnd/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" descr="11_31_Figure">
            <a:extLst>
              <a:ext uri="{FF2B5EF4-FFF2-40B4-BE49-F238E27FC236}">
                <a16:creationId xmlns:a16="http://schemas.microsoft.com/office/drawing/2014/main" id="{481497A0-2ABF-5840-8EB4-5C07B792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9"/>
          <a:stretch>
            <a:fillRect/>
          </a:stretch>
        </p:blipFill>
        <p:spPr bwMode="auto">
          <a:xfrm>
            <a:off x="1473040" y="1056028"/>
            <a:ext cx="6771183" cy="403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>
            <a:extLst>
              <a:ext uri="{FF2B5EF4-FFF2-40B4-BE49-F238E27FC236}">
                <a16:creationId xmlns:a16="http://schemas.microsoft.com/office/drawing/2014/main" id="{D0ED1F5F-A8C2-A049-B29D-971E301C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05506"/>
            <a:ext cx="7344198" cy="75602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Neptune</a:t>
            </a:r>
            <a:r>
              <a:rPr lang="ja-JP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s Moon Triton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65E98E41-290A-C34E-A441-A9D5E61600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88032" y="5227641"/>
            <a:ext cx="6624179" cy="9540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Similar to Pluto, but larger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Evidence of past geological activity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263962"/>
      </p:ext>
    </p:extLst>
  </p:cSld>
  <p:clrMapOvr>
    <a:masterClrMapping/>
  </p:clrMapOvr>
  <p:transition>
    <p:sndAc>
      <p:endSnd/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2B077E72-D827-5141-AEEC-8B9464DC0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16006"/>
            <a:ext cx="7344198" cy="72001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are Saturn</a:t>
            </a:r>
            <a:r>
              <a:rPr lang="ja-JP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panose="020B0600070205080204" pitchFamily="34" charset="-128"/>
              </a:rPr>
              <a:t>s rings like?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8546" name="Picture 8" descr="11_33_FigureA">
            <a:extLst>
              <a:ext uri="{FF2B5EF4-FFF2-40B4-BE49-F238E27FC236}">
                <a16:creationId xmlns:a16="http://schemas.microsoft.com/office/drawing/2014/main" id="{EAB64C17-25C1-8742-99C4-80067AE5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0"/>
          <a:stretch>
            <a:fillRect/>
          </a:stretch>
        </p:blipFill>
        <p:spPr bwMode="auto">
          <a:xfrm>
            <a:off x="1053028" y="1198533"/>
            <a:ext cx="7614206" cy="43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27463"/>
      </p:ext>
    </p:extLst>
  </p:cSld>
  <p:clrMapOvr>
    <a:masterClrMapping/>
  </p:clrMapOvr>
  <p:transition>
    <p:sndAc>
      <p:endSnd/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C7C5BA88-5B15-4C44-9368-8DE505956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Saturn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rings like?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DCECA539-DAF4-FF42-8E7C-D95D50621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They are made up of numerous, tiny individual particles.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They orbit around Saturn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equator.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They are very thin.</a:t>
            </a:r>
          </a:p>
        </p:txBody>
      </p:sp>
    </p:spTree>
    <p:extLst>
      <p:ext uri="{BB962C8B-B14F-4D97-AF65-F5344CB8AC3E}">
        <p14:creationId xmlns:p14="http://schemas.microsoft.com/office/powerpoint/2010/main" val="3803940907"/>
      </p:ext>
    </p:extLst>
  </p:cSld>
  <p:clrMapOvr>
    <a:masterClrMapping/>
  </p:clrMapOvr>
  <p:transition>
    <p:sndAc>
      <p:endSnd/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2B72F5E5-E873-BD4C-B639-EA29CCF4D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531" y="277507"/>
            <a:ext cx="8686800" cy="61201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Spacecraft View of Ring Gaps</a:t>
            </a:r>
          </a:p>
        </p:txBody>
      </p:sp>
      <p:pic>
        <p:nvPicPr>
          <p:cNvPr id="112642" name="Picture 8" descr="11_33_FigureB">
            <a:extLst>
              <a:ext uri="{FF2B5EF4-FFF2-40B4-BE49-F238E27FC236}">
                <a16:creationId xmlns:a16="http://schemas.microsoft.com/office/drawing/2014/main" id="{FEFBD8F6-FFD1-1E48-A341-F01CB7A7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1125030" y="1299034"/>
            <a:ext cx="7470202" cy="4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71544"/>
      </p:ext>
    </p:extLst>
  </p:cSld>
  <p:clrMapOvr>
    <a:masterClrMapping/>
  </p:clrMapOvr>
  <p:transition>
    <p:sndAc>
      <p:endSnd/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8" descr="11_33_FigureC">
            <a:extLst>
              <a:ext uri="{FF2B5EF4-FFF2-40B4-BE49-F238E27FC236}">
                <a16:creationId xmlns:a16="http://schemas.microsoft.com/office/drawing/2014/main" id="{45065F52-7F7D-9C4F-BF44-E6400FDF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3"/>
          <a:stretch>
            <a:fillRect/>
          </a:stretch>
        </p:blipFill>
        <p:spPr bwMode="auto">
          <a:xfrm>
            <a:off x="1125030" y="1320036"/>
            <a:ext cx="7470202" cy="41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>
            <a:extLst>
              <a:ext uri="{FF2B5EF4-FFF2-40B4-BE49-F238E27FC236}">
                <a16:creationId xmlns:a16="http://schemas.microsoft.com/office/drawing/2014/main" id="{E8DB0BA8-BC93-9942-92A3-5B377C174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5331" y="268287"/>
            <a:ext cx="8581005" cy="720019"/>
          </a:xfrm>
        </p:spPr>
        <p:txBody>
          <a:bodyPr/>
          <a:lstStyle/>
          <a:p>
            <a:pPr eaLnBrk="1" hangingPunct="1"/>
            <a:r>
              <a:rPr lang="en-US" altLang="en-US" sz="3780" dirty="0">
                <a:ea typeface="ＭＳ Ｐゴシック" panose="020B0600070205080204" pitchFamily="34" charset="-128"/>
              </a:rPr>
              <a:t>Artist’</a:t>
            </a:r>
            <a:r>
              <a:rPr lang="en-US" altLang="ja-JP" sz="3780" dirty="0">
                <a:ea typeface="ＭＳ Ｐゴシック" panose="020B0600070205080204" pitchFamily="34" charset="-128"/>
              </a:rPr>
              <a:t>s Conception of Rings Close-Up</a:t>
            </a:r>
            <a:endParaRPr lang="en-US" altLang="en-US" sz="378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826690"/>
      </p:ext>
    </p:extLst>
  </p:cSld>
  <p:clrMapOvr>
    <a:masterClrMapping/>
  </p:clrMapOvr>
  <p:transition>
    <p:sndAc>
      <p:endSnd/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8" descr="11_36_Figure">
            <a:extLst>
              <a:ext uri="{FF2B5EF4-FFF2-40B4-BE49-F238E27FC236}">
                <a16:creationId xmlns:a16="http://schemas.microsoft.com/office/drawing/2014/main" id="{091F18AC-647A-F345-9ED3-1CB39C2F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5"/>
          <a:stretch>
            <a:fillRect/>
          </a:stretch>
        </p:blipFill>
        <p:spPr bwMode="auto">
          <a:xfrm>
            <a:off x="1482040" y="1656045"/>
            <a:ext cx="6762183" cy="40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>
            <a:extLst>
              <a:ext uri="{FF2B5EF4-FFF2-40B4-BE49-F238E27FC236}">
                <a16:creationId xmlns:a16="http://schemas.microsoft.com/office/drawing/2014/main" id="{35802E04-0871-7443-8199-0C42634FC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60009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How do other jovian ring systems compare to Saturn</a:t>
            </a:r>
            <a:r>
              <a:rPr lang="ja-JP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panose="020B0600070205080204" pitchFamily="34" charset="-128"/>
              </a:rPr>
              <a:t>s?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912157"/>
      </p:ext>
    </p:extLst>
  </p:cSld>
  <p:clrMapOvr>
    <a:masterClrMapping/>
  </p:clrMapOvr>
  <p:transition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57E20DE-B249-5345-9E66-729057663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Cratering on Venus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8AA6E71B-E6B5-5E4D-9A6C-6A3BB1F0B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149" y="1512040"/>
            <a:ext cx="3384091" cy="417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Venus has impact craters, but fewer than the Moon, Mercury, or Mars.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54275" name="Picture 9" descr="09_33lowerleft_Figure">
            <a:extLst>
              <a:ext uri="{FF2B5EF4-FFF2-40B4-BE49-F238E27FC236}">
                <a16:creationId xmlns:a16="http://schemas.microsoft.com/office/drawing/2014/main" id="{D9324C08-F7BD-CB4A-93C7-D90DB9B8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2" y="1044028"/>
            <a:ext cx="4557123" cy="42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68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7" descr="PlanetRings">
            <a:extLst>
              <a:ext uri="{FF2B5EF4-FFF2-40B4-BE49-F238E27FC236}">
                <a16:creationId xmlns:a16="http://schemas.microsoft.com/office/drawing/2014/main" id="{176BE67E-8255-794E-A933-CD67F352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30" y="1008027"/>
            <a:ext cx="7543703" cy="40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2">
            <a:extLst>
              <a:ext uri="{FF2B5EF4-FFF2-40B4-BE49-F238E27FC236}">
                <a16:creationId xmlns:a16="http://schemas.microsoft.com/office/drawing/2014/main" id="{86B138B7-D99E-3A4A-AF74-066B70113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205506"/>
            <a:ext cx="7344198" cy="75602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Jovian Ring Systems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A308BF6-83D6-554D-9023-41251FD932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72026" y="5166139"/>
            <a:ext cx="7848212" cy="1080029"/>
          </a:xfrm>
        </p:spPr>
        <p:txBody>
          <a:bodyPr/>
          <a:lstStyle/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All four jovian planets have ring systems.</a:t>
            </a: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Others have smaller, darker ring particles than Saturn.</a:t>
            </a:r>
            <a:endParaRPr lang="en-US" altLang="en-US" sz="189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21475"/>
      </p:ext>
    </p:extLst>
  </p:cSld>
  <p:clrMapOvr>
    <a:masterClrMapping/>
  </p:clrMapOvr>
  <p:transition>
    <p:sndAc>
      <p:endSnd/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825079AE-2162-6E49-86E6-F25312006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60009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Why do the jovian planets have rings?</a:t>
            </a:r>
          </a:p>
        </p:txBody>
      </p:sp>
      <p:pic>
        <p:nvPicPr>
          <p:cNvPr id="120834" name="Picture 8" descr="11_36_Figure">
            <a:extLst>
              <a:ext uri="{FF2B5EF4-FFF2-40B4-BE49-F238E27FC236}">
                <a16:creationId xmlns:a16="http://schemas.microsoft.com/office/drawing/2014/main" id="{A07164B2-AFCD-204B-A6B9-23FB4A68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50699"/>
          <a:stretch>
            <a:fillRect/>
          </a:stretch>
        </p:blipFill>
        <p:spPr bwMode="auto">
          <a:xfrm>
            <a:off x="1497040" y="1728046"/>
            <a:ext cx="6726182" cy="39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05553"/>
      </p:ext>
    </p:extLst>
  </p:cSld>
  <p:clrMapOvr>
    <a:masterClrMapping/>
  </p:clrMapOvr>
  <p:transition>
    <p:sndAc>
      <p:endSnd/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0" descr="11_37_Figure-Unanno">
            <a:extLst>
              <a:ext uri="{FF2B5EF4-FFF2-40B4-BE49-F238E27FC236}">
                <a16:creationId xmlns:a16="http://schemas.microsoft.com/office/drawing/2014/main" id="{776C44FF-763B-F346-A975-FBE9F005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>
            <a:fillRect/>
          </a:stretch>
        </p:blipFill>
        <p:spPr bwMode="auto">
          <a:xfrm>
            <a:off x="820523" y="1224032"/>
            <a:ext cx="8077718" cy="19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6AC7F75A-6E71-E345-9516-D71622CA9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144004"/>
            <a:ext cx="7344198" cy="86402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Ring Formation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5357422-742A-4C45-BB6B-F3A2E4FC7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2026" y="3600097"/>
            <a:ext cx="7776210" cy="266407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Jovian planets all have rings because they possess many small moons close in.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Impacts on these moons are random.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Saturn’</a:t>
            </a:r>
            <a:r>
              <a:rPr lang="en-US" altLang="ja-JP" dirty="0">
                <a:ea typeface="ＭＳ Ｐゴシック" panose="020B0600070205080204" pitchFamily="34" charset="-128"/>
              </a:rPr>
              <a:t>s incredible rings may be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accident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of our time.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504817"/>
      </p:ext>
    </p:extLst>
  </p:cSld>
  <p:clrMapOvr>
    <a:masterClrMapping/>
  </p:clrMapOvr>
  <p:transition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6D10B5B9-B3AB-E746-93E1-C222EDE42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Volcanoes on Venus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14347073-A841-A341-9C27-A8F3C9CD1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149" y="1512040"/>
            <a:ext cx="3456093" cy="37441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It has many volcanoes, including both shield volcanoes and stratovolcanoes.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56323" name="Picture 9" descr="09_33upperleft_Figure">
            <a:extLst>
              <a:ext uri="{FF2B5EF4-FFF2-40B4-BE49-F238E27FC236}">
                <a16:creationId xmlns:a16="http://schemas.microsoft.com/office/drawing/2014/main" id="{C394C805-68C6-B041-8ADA-353705BF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7" y="1077028"/>
            <a:ext cx="4251115" cy="42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2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026">
            <a:extLst>
              <a:ext uri="{FF2B5EF4-FFF2-40B4-BE49-F238E27FC236}">
                <a16:creationId xmlns:a16="http://schemas.microsoft.com/office/drawing/2014/main" id="{CE6A7CCB-EB43-1F47-954F-ABE5311D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Runaway Greenhouse Effect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1378" name="Rectangle 1035">
            <a:extLst>
              <a:ext uri="{FF2B5EF4-FFF2-40B4-BE49-F238E27FC236}">
                <a16:creationId xmlns:a16="http://schemas.microsoft.com/office/drawing/2014/main" id="{68F9EE0F-61DD-5244-A07E-EDCE91A6A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028" y="5112138"/>
            <a:ext cx="7632206" cy="122403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A runaway greenhouse effect would account for why Venus has so little water.</a:t>
            </a:r>
            <a:endParaRPr lang="en-US" altLang="en-US" sz="2268">
              <a:ea typeface="ＭＳ Ｐゴシック" panose="020B0600070205080204" pitchFamily="34" charset="-128"/>
            </a:endParaRPr>
          </a:p>
        </p:txBody>
      </p:sp>
      <p:pic>
        <p:nvPicPr>
          <p:cNvPr id="101379" name="Picture 5" descr="10_31_Figure-Anno">
            <a:extLst>
              <a:ext uri="{FF2B5EF4-FFF2-40B4-BE49-F238E27FC236}">
                <a16:creationId xmlns:a16="http://schemas.microsoft.com/office/drawing/2014/main" id="{139A3DB4-4D9E-D94B-A494-59D0AF64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 bwMode="auto">
          <a:xfrm>
            <a:off x="1116031" y="1212032"/>
            <a:ext cx="7491202" cy="36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2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1" descr="07_05_Figure">
            <a:extLst>
              <a:ext uri="{FF2B5EF4-FFF2-40B4-BE49-F238E27FC236}">
                <a16:creationId xmlns:a16="http://schemas.microsoft.com/office/drawing/2014/main" id="{9B71EF09-87D3-9441-9A2A-5AA20A1D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2" t="50287" r="3531" b="20978"/>
          <a:stretch>
            <a:fillRect/>
          </a:stretch>
        </p:blipFill>
        <p:spPr bwMode="auto">
          <a:xfrm>
            <a:off x="6084164" y="2664072"/>
            <a:ext cx="2808076" cy="15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9" descr="07_05_Figure">
            <a:extLst>
              <a:ext uri="{FF2B5EF4-FFF2-40B4-BE49-F238E27FC236}">
                <a16:creationId xmlns:a16="http://schemas.microsoft.com/office/drawing/2014/main" id="{F27CB510-4B45-E547-985F-2CCF94D9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1" b="3151"/>
          <a:stretch>
            <a:fillRect/>
          </a:stretch>
        </p:blipFill>
        <p:spPr bwMode="auto">
          <a:xfrm>
            <a:off x="1218033" y="312008"/>
            <a:ext cx="4140112" cy="45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>
            <a:extLst>
              <a:ext uri="{FF2B5EF4-FFF2-40B4-BE49-F238E27FC236}">
                <a16:creationId xmlns:a16="http://schemas.microsoft.com/office/drawing/2014/main" id="{6CB62C4A-F83C-D045-824E-898AD928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039" y="4896132"/>
            <a:ext cx="6984189" cy="12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646"/>
              <a:t> An oasis of life</a:t>
            </a:r>
          </a:p>
          <a:p>
            <a:pPr>
              <a:buFontTx/>
              <a:buChar char="•"/>
            </a:pPr>
            <a:r>
              <a:rPr lang="en-US" altLang="en-US" sz="2646"/>
              <a:t> The only surface liquid water in the solar system</a:t>
            </a:r>
          </a:p>
          <a:p>
            <a:pPr>
              <a:buFontTx/>
              <a:buChar char="•"/>
            </a:pPr>
            <a:r>
              <a:rPr lang="en-US" altLang="en-US" sz="2646"/>
              <a:t> A surprisingly large moon</a:t>
            </a:r>
            <a:endParaRPr lang="en-US" altLang="en-US" sz="2268" b="1" i="1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A5A0085-628E-A543-A01C-6CD4E59D7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68" y="4320116"/>
            <a:ext cx="2736074" cy="7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68"/>
              <a:t>Earth and Moon with sizes shown to scale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3A7F33F-489E-7A4B-9814-064EE8F6DA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2162" y="96002"/>
            <a:ext cx="2952080" cy="1080029"/>
          </a:xfrm>
        </p:spPr>
        <p:txBody>
          <a:bodyPr/>
          <a:lstStyle/>
          <a:p>
            <a:pPr eaLnBrk="1" hangingPunct="1"/>
            <a:r>
              <a:rPr lang="en-US" altLang="en-US" sz="3024" b="1">
                <a:ea typeface="ＭＳ Ｐゴシック" panose="020B0600070205080204" pitchFamily="34" charset="-128"/>
              </a:rPr>
              <a:t>Earth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524103"/>
      </p:ext>
    </p:extLst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58947</TotalTime>
  <Words>1456</Words>
  <Application>Microsoft Macintosh PowerPoint</Application>
  <PresentationFormat>Custom</PresentationFormat>
  <Paragraphs>240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Times New Roman</vt:lpstr>
      <vt:lpstr>Arial</vt:lpstr>
      <vt:lpstr>Arial Unicode MS</vt:lpstr>
      <vt:lpstr>Wingdings</vt:lpstr>
      <vt:lpstr>Office Theme</vt:lpstr>
      <vt:lpstr>ASTR 2310  General Astronomy I</vt:lpstr>
      <vt:lpstr>Mercury</vt:lpstr>
      <vt:lpstr>Venus</vt:lpstr>
      <vt:lpstr>Radar Mapping</vt:lpstr>
      <vt:lpstr>Erosion on Venus</vt:lpstr>
      <vt:lpstr>Cratering on Venus</vt:lpstr>
      <vt:lpstr>Volcanoes on Venus</vt:lpstr>
      <vt:lpstr>Runaway Greenhouse Effect</vt:lpstr>
      <vt:lpstr>Earth</vt:lpstr>
      <vt:lpstr>Mars</vt:lpstr>
      <vt:lpstr>What are the major geological features of Mars?</vt:lpstr>
      <vt:lpstr>Volcanism on Mars</vt:lpstr>
      <vt:lpstr>Geological evidence that water once flowed on Mars, for example:</vt:lpstr>
      <vt:lpstr>Seasons on Mars</vt:lpstr>
      <vt:lpstr>Polar Ice Caps of Mars</vt:lpstr>
      <vt:lpstr>Polar Ice Caps of Mars</vt:lpstr>
      <vt:lpstr>Dust Storms on Mars</vt:lpstr>
      <vt:lpstr>Terrestrial Interiors, Role of Size</vt:lpstr>
      <vt:lpstr>What processes shape planetary surfaces?</vt:lpstr>
      <vt:lpstr>Jovian planets</vt:lpstr>
      <vt:lpstr>Jupiter</vt:lpstr>
      <vt:lpstr>Jupiter’s Atmosphere</vt:lpstr>
      <vt:lpstr>Jovian Planet Atmospheres</vt:lpstr>
      <vt:lpstr>Jupiter’s Colors</vt:lpstr>
      <vt:lpstr>Jupiter’s Great Red Spot</vt:lpstr>
      <vt:lpstr>Jupiter’s Bands</vt:lpstr>
      <vt:lpstr>Jupiter’s Magnetosphere</vt:lpstr>
      <vt:lpstr>Saturn</vt:lpstr>
      <vt:lpstr>Saturn’s Colors</vt:lpstr>
      <vt:lpstr>Rotation and Shape</vt:lpstr>
      <vt:lpstr>PowerPoint Presentation</vt:lpstr>
      <vt:lpstr>Uranus</vt:lpstr>
      <vt:lpstr>Neptune</vt:lpstr>
      <vt:lpstr>Methane on Uranus and Neptune</vt:lpstr>
      <vt:lpstr>Comparing Jovian Interiors</vt:lpstr>
      <vt:lpstr>What kinds of moons orbit the jovian planets?</vt:lpstr>
      <vt:lpstr>Sizes of Moons</vt:lpstr>
      <vt:lpstr>Medium and  Large Moons</vt:lpstr>
      <vt:lpstr>Small Moons</vt:lpstr>
      <vt:lpstr>PowerPoint Presentation</vt:lpstr>
      <vt:lpstr>Io’s Volcanic Activity</vt:lpstr>
      <vt:lpstr>Io’s Volcanoes</vt:lpstr>
      <vt:lpstr>Tidal Heating</vt:lpstr>
      <vt:lpstr>Europa’s Ocean: Waterworld?</vt:lpstr>
      <vt:lpstr>Tidal stresses crack Europa’s surface ice.</vt:lpstr>
      <vt:lpstr>Europa’s interior also warmed by tidal heating.</vt:lpstr>
      <vt:lpstr>Ganymede</vt:lpstr>
      <vt:lpstr>Callisto</vt:lpstr>
      <vt:lpstr>Titan’s Atmosphere</vt:lpstr>
      <vt:lpstr>Titan’s Surface</vt:lpstr>
      <vt:lpstr>Medium Moons of Saturn</vt:lpstr>
      <vt:lpstr>Medium Moons of Saturn</vt:lpstr>
      <vt:lpstr>Medium Moons of Uranus</vt:lpstr>
      <vt:lpstr>Neptune’s Moon Triton</vt:lpstr>
      <vt:lpstr>What are Saturn’s rings like?</vt:lpstr>
      <vt:lpstr>What are Saturn’s rings like?</vt:lpstr>
      <vt:lpstr>Spacecraft View of Ring Gaps</vt:lpstr>
      <vt:lpstr>Artist’s Conception of Rings Close-Up</vt:lpstr>
      <vt:lpstr>How do other jovian ring systems compare to Saturn’s?</vt:lpstr>
      <vt:lpstr>Jovian Ring Systems</vt:lpstr>
      <vt:lpstr>Why do the jovian planets have rings?</vt:lpstr>
      <vt:lpstr>Ring 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2310: Chapter 8</dc:title>
  <dc:creator>Michael Brotherton</dc:creator>
  <cp:lastModifiedBy>Michael S. Brotherton</cp:lastModifiedBy>
  <cp:revision>58</cp:revision>
  <cp:lastPrinted>1601-01-01T00:00:00Z</cp:lastPrinted>
  <dcterms:created xsi:type="dcterms:W3CDTF">1601-01-01T00:00:00Z</dcterms:created>
  <dcterms:modified xsi:type="dcterms:W3CDTF">2022-04-21T09:07:45Z</dcterms:modified>
</cp:coreProperties>
</file>