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3.bin" ContentType="application/vnd.openxmlformats-officedocument.oleObject"/>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28" r:id="rId1"/>
  </p:sldMasterIdLst>
  <p:notesMasterIdLst>
    <p:notesMasterId r:id="rId32"/>
  </p:notesMasterIdLst>
  <p:sldIdLst>
    <p:sldId id="256" r:id="rId2"/>
    <p:sldId id="258" r:id="rId3"/>
    <p:sldId id="295" r:id="rId4"/>
    <p:sldId id="296" r:id="rId5"/>
    <p:sldId id="294" r:id="rId6"/>
    <p:sldId id="259" r:id="rId7"/>
    <p:sldId id="257" r:id="rId8"/>
    <p:sldId id="263" r:id="rId9"/>
    <p:sldId id="265" r:id="rId10"/>
    <p:sldId id="266" r:id="rId11"/>
    <p:sldId id="268" r:id="rId12"/>
    <p:sldId id="269" r:id="rId13"/>
    <p:sldId id="292" r:id="rId14"/>
    <p:sldId id="267" r:id="rId15"/>
    <p:sldId id="308" r:id="rId16"/>
    <p:sldId id="283" r:id="rId17"/>
    <p:sldId id="300" r:id="rId18"/>
    <p:sldId id="299" r:id="rId19"/>
    <p:sldId id="301" r:id="rId20"/>
    <p:sldId id="305" r:id="rId21"/>
    <p:sldId id="309" r:id="rId22"/>
    <p:sldId id="302" r:id="rId23"/>
    <p:sldId id="307" r:id="rId24"/>
    <p:sldId id="310" r:id="rId25"/>
    <p:sldId id="306" r:id="rId26"/>
    <p:sldId id="303" r:id="rId27"/>
    <p:sldId id="304" r:id="rId28"/>
    <p:sldId id="298" r:id="rId29"/>
    <p:sldId id="293" r:id="rId30"/>
    <p:sldId id="29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420" autoAdjust="0"/>
  </p:normalViewPr>
  <p:slideViewPr>
    <p:cSldViewPr snapToGrid="0" snapToObjects="1">
      <p:cViewPr>
        <p:scale>
          <a:sx n="100" d="100"/>
          <a:sy n="100" d="100"/>
        </p:scale>
        <p:origin x="-1176" y="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16DAF-B558-2745-855E-1C6CDC35EED8}" type="datetimeFigureOut">
              <a:rPr lang="en-US" smtClean="0"/>
              <a:t>2/28/18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7DB0AB-B179-A442-B4E7-0EB194443DF7}" type="slidenum">
              <a:rPr lang="en-US" smtClean="0"/>
              <a:t>‹#›</a:t>
            </a:fld>
            <a:endParaRPr lang="en-US"/>
          </a:p>
        </p:txBody>
      </p:sp>
    </p:spTree>
    <p:extLst>
      <p:ext uri="{BB962C8B-B14F-4D97-AF65-F5344CB8AC3E}">
        <p14:creationId xmlns:p14="http://schemas.microsoft.com/office/powerpoint/2010/main" val="15579287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4</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F045C61D-319B-684A-91C2-0BF5121F2E58}"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EE3BD-B7DA-4F4D-B99B-7D93F7242C81}" type="slidenum">
              <a:rPr lang="en-US"/>
              <a:pPr>
                <a:defRPr/>
              </a:pPr>
              <a:t>9</a:t>
            </a:fld>
            <a:endParaRPr lang="en-US"/>
          </a:p>
        </p:txBody>
      </p:sp>
      <p:sp>
        <p:nvSpPr>
          <p:cNvPr id="41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5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0FB5B7-05DB-934F-AF56-0C04AF790E6A}" type="slidenum">
              <a:rPr lang="en-US"/>
              <a:pPr>
                <a:defRPr/>
              </a:pPr>
              <a:t>10</a:t>
            </a:fld>
            <a:endParaRPr lang="en-US"/>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6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F871B1-9F96-F14E-A115-CECA1039200B}" type="slidenum">
              <a:rPr lang="en-US"/>
              <a:pPr>
                <a:defRPr/>
              </a:pPr>
              <a:t>11</a:t>
            </a:fld>
            <a:endParaRPr lang="en-US"/>
          </a:p>
        </p:txBody>
      </p:sp>
      <p:sp>
        <p:nvSpPr>
          <p:cNvPr id="41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8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14BC51-D849-6843-9C7F-B93DB4BFB353}" type="slidenum">
              <a:rPr lang="en-US"/>
              <a:pPr>
                <a:defRPr/>
              </a:pPr>
              <a:t>12</a:t>
            </a:fld>
            <a:endParaRPr lang="en-US"/>
          </a:p>
        </p:txBody>
      </p:sp>
      <p:sp>
        <p:nvSpPr>
          <p:cNvPr id="419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13</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4050C2-8D74-CE48-971B-FD4E0385183A}" type="slidenum">
              <a:rPr lang="en-US"/>
              <a:pPr>
                <a:defRPr/>
              </a:pPr>
              <a:t>14</a:t>
            </a:fld>
            <a:endParaRPr lang="en-US"/>
          </a:p>
        </p:txBody>
      </p:sp>
      <p:sp>
        <p:nvSpPr>
          <p:cNvPr id="417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7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Another important parameter in AGN is the black hole mass, which isn’t necessarily a typical SED project but I can really get at this with my quasi-simultaneous spectra.</a:t>
            </a:r>
          </a:p>
          <a:p>
            <a:endParaRPr lang="en-US">
              <a:latin typeface="Calibri" charset="0"/>
            </a:endParaRPr>
          </a:p>
          <a:p>
            <a:r>
              <a:rPr lang="en-US">
                <a:latin typeface="Calibri" charset="0"/>
              </a:rPr>
              <a:t>How do you measure M in AGN?</a:t>
            </a:r>
          </a:p>
          <a:p>
            <a:endParaRPr lang="en-US">
              <a:latin typeface="Calibri" charset="0"/>
            </a:endParaRPr>
          </a:p>
          <a:p>
            <a:r>
              <a:rPr lang="en-US">
                <a:latin typeface="Calibri" charset="0"/>
              </a:rPr>
              <a:t>Spectrum, CIV at high redshift and H</a:t>
            </a:r>
            <a:r>
              <a:rPr lang="el-GR">
                <a:latin typeface="Calibri" charset="0"/>
              </a:rPr>
              <a:t>β</a:t>
            </a:r>
            <a:r>
              <a:rPr lang="en-US">
                <a:latin typeface="Calibri" charset="0"/>
              </a:rPr>
              <a:t> at low.</a:t>
            </a:r>
          </a:p>
          <a:p>
            <a:endParaRPr lang="en-US">
              <a:latin typeface="Calibri" charset="0"/>
            </a:endParaRPr>
          </a:p>
          <a:p>
            <a:r>
              <a:rPr lang="en-US">
                <a:latin typeface="Calibri" charset="0"/>
              </a:rPr>
              <a:t>Ideally measurements using these lines in the same object would agree, but there’s scatter of a factor of a few between them.</a:t>
            </a:r>
          </a:p>
          <a:p>
            <a:endParaRPr lang="en-US">
              <a:latin typeface="Calibri" charset="0"/>
            </a:endParaRPr>
          </a:p>
          <a:p>
            <a:r>
              <a:rPr lang="en-US">
                <a:latin typeface="Calibri" charset="0"/>
              </a:rPr>
              <a:t>I’m interested in understanding this scatter so that I can reduce it.  </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7C41B5F-0076-1047-BAD0-9CA7C5949977}" type="slidenum">
              <a:rPr lang="en-US" sz="1200"/>
              <a:pPr/>
              <a:t>21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pPr/>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pPr/>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2/28/18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2/28/18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2/28/18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2/28/18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2/28/18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2/28/18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2/28/18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2/28/18</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5.png"/><Relationship Id="rId5" Type="http://schemas.openxmlformats.org/officeDocument/2006/relationships/oleObject" Target="../embeddings/oleObject2.bin"/><Relationship Id="rId6"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3.bin"/><Relationship Id="rId5" Type="http://schemas.openxmlformats.org/officeDocument/2006/relationships/image" Target="../media/image1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32100" y="3886200"/>
            <a:ext cx="3479800" cy="882645"/>
          </a:xfrm>
        </p:spPr>
        <p:txBody>
          <a:bodyPr>
            <a:noAutofit/>
          </a:bodyPr>
          <a:lstStyle/>
          <a:p>
            <a:r>
              <a:rPr lang="en-US" sz="3200" dirty="0" smtClean="0"/>
              <a:t>Michael Brotherton</a:t>
            </a:r>
          </a:p>
        </p:txBody>
      </p:sp>
      <p:sp>
        <p:nvSpPr>
          <p:cNvPr id="3" name="Title 2"/>
          <p:cNvSpPr>
            <a:spLocks noGrp="1"/>
          </p:cNvSpPr>
          <p:nvPr>
            <p:ph type="ctrTitle"/>
          </p:nvPr>
        </p:nvSpPr>
        <p:spPr>
          <a:xfrm>
            <a:off x="266700" y="1291167"/>
            <a:ext cx="8644467" cy="2186747"/>
          </a:xfrm>
        </p:spPr>
        <p:txBody>
          <a:bodyPr/>
          <a:lstStyle/>
          <a:p>
            <a:r>
              <a:rPr lang="en-US" sz="4400" dirty="0" smtClean="0"/>
              <a:t>Reverberation Mapping of </a:t>
            </a:r>
            <a:br>
              <a:rPr lang="en-US" sz="4400" dirty="0" smtClean="0"/>
            </a:br>
            <a:r>
              <a:rPr lang="en-US" sz="4400" dirty="0" smtClean="0"/>
              <a:t>Active Galactic Nuclei</a:t>
            </a:r>
            <a:endParaRPr lang="en-US" sz="4400" dirty="0"/>
          </a:p>
        </p:txBody>
      </p:sp>
      <p:pic>
        <p:nvPicPr>
          <p:cNvPr id="4" name="Picture 3" descr="University_of_Wyoming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039" y="4495800"/>
            <a:ext cx="6473219" cy="1650999"/>
          </a:xfrm>
          <a:prstGeom prst="rect">
            <a:avLst/>
          </a:prstGeom>
          <a:effectLst>
            <a:glow rad="12700">
              <a:srgbClr val="FFFF00">
                <a:alpha val="75000"/>
              </a:srgbClr>
            </a:glow>
          </a:effectLst>
        </p:spPr>
      </p:pic>
    </p:spTree>
    <p:extLst>
      <p:ext uri="{BB962C8B-B14F-4D97-AF65-F5344CB8AC3E}">
        <p14:creationId xmlns:p14="http://schemas.microsoft.com/office/powerpoint/2010/main" val="39735824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Does the BLR obey the </a:t>
            </a:r>
            <a:r>
              <a:rPr lang="en-US" sz="3200" dirty="0" err="1" smtClean="0">
                <a:cs typeface="+mj-cs"/>
              </a:rPr>
              <a:t>Virial</a:t>
            </a:r>
            <a:r>
              <a:rPr lang="en-US" sz="3200" dirty="0" smtClean="0">
                <a:cs typeface="+mj-cs"/>
              </a:rPr>
              <a:t> Theorem?</a:t>
            </a:r>
          </a:p>
        </p:txBody>
      </p:sp>
      <p:sp>
        <p:nvSpPr>
          <p:cNvPr id="313347" name="Rectangle 3"/>
          <p:cNvSpPr>
            <a:spLocks noGrp="1" noChangeArrowheads="1"/>
          </p:cNvSpPr>
          <p:nvPr>
            <p:ph type="body" idx="4294967295"/>
          </p:nvPr>
        </p:nvSpPr>
        <p:spPr>
          <a:xfrm>
            <a:off x="5105400" y="1143000"/>
            <a:ext cx="3886200" cy="5562600"/>
          </a:xfrm>
          <a:prstGeom prst="rect">
            <a:avLst/>
          </a:prstGeom>
        </p:spPr>
        <p:txBody>
          <a:bodyPr/>
          <a:lstStyle/>
          <a:p>
            <a:pPr eaLnBrk="1" hangingPunct="1">
              <a:defRPr/>
            </a:pPr>
            <a:r>
              <a:rPr lang="en-US" sz="2400" dirty="0" smtClean="0">
                <a:cs typeface="+mn-cs"/>
              </a:rPr>
              <a:t>Four well studied AGNs, RM of multiple emission lines shows the expected relationship (slope = -2) between time lags and velocities (note each of the three will have different central black hole masses).</a:t>
            </a:r>
          </a:p>
          <a:p>
            <a:pPr eaLnBrk="1" hangingPunct="1">
              <a:defRPr/>
            </a:pPr>
            <a:r>
              <a:rPr lang="en-US" sz="2400" dirty="0" smtClean="0">
                <a:cs typeface="+mn-cs"/>
              </a:rPr>
              <a:t>NGC7469: 8.4x10</a:t>
            </a:r>
            <a:r>
              <a:rPr lang="en-US" sz="2400" baseline="30000" dirty="0" smtClean="0">
                <a:cs typeface="+mn-cs"/>
              </a:rPr>
              <a:t>6</a:t>
            </a:r>
            <a:r>
              <a:rPr lang="en-US" sz="2400" dirty="0" smtClean="0">
                <a:cs typeface="+mn-cs"/>
              </a:rPr>
              <a:t> M</a:t>
            </a:r>
            <a:r>
              <a:rPr lang="en-US" sz="2400" baseline="-25000" dirty="0" smtClean="0">
                <a:cs typeface="Arial" charset="0"/>
              </a:rPr>
              <a:t>☼</a:t>
            </a:r>
          </a:p>
          <a:p>
            <a:pPr eaLnBrk="1" hangingPunct="1">
              <a:defRPr/>
            </a:pPr>
            <a:r>
              <a:rPr lang="en-US" sz="2400" dirty="0" smtClean="0">
                <a:cs typeface="+mn-cs"/>
              </a:rPr>
              <a:t>NGC3783: 8.7x10</a:t>
            </a:r>
            <a:r>
              <a:rPr lang="en-US" sz="2400" baseline="30000" dirty="0" smtClean="0">
                <a:cs typeface="+mn-cs"/>
              </a:rPr>
              <a:t>6</a:t>
            </a:r>
            <a:r>
              <a:rPr lang="en-US" sz="2400" dirty="0" smtClean="0">
                <a:cs typeface="+mn-cs"/>
              </a:rPr>
              <a:t> M</a:t>
            </a:r>
            <a:r>
              <a:rPr lang="en-US" sz="2400" baseline="-25000" dirty="0" smtClean="0">
                <a:cs typeface="Arial" charset="0"/>
              </a:rPr>
              <a:t>☼</a:t>
            </a:r>
            <a:endParaRPr lang="en-US" sz="2400" dirty="0" smtClean="0">
              <a:cs typeface="+mn-cs"/>
            </a:endParaRPr>
          </a:p>
          <a:p>
            <a:pPr eaLnBrk="1" hangingPunct="1">
              <a:defRPr/>
            </a:pPr>
            <a:r>
              <a:rPr lang="en-US" sz="2400" dirty="0" smtClean="0">
                <a:cs typeface="+mn-cs"/>
              </a:rPr>
              <a:t>NGC5548: 5.9x10</a:t>
            </a:r>
            <a:r>
              <a:rPr lang="en-US" sz="2400" baseline="30000" dirty="0" smtClean="0">
                <a:cs typeface="+mn-cs"/>
              </a:rPr>
              <a:t>7</a:t>
            </a:r>
            <a:r>
              <a:rPr lang="en-US" sz="2400" dirty="0" smtClean="0">
                <a:cs typeface="+mn-cs"/>
              </a:rPr>
              <a:t> M</a:t>
            </a:r>
            <a:r>
              <a:rPr lang="en-US" sz="2400" baseline="-25000" dirty="0" smtClean="0">
                <a:cs typeface="Arial" charset="0"/>
              </a:rPr>
              <a:t>☼</a:t>
            </a:r>
            <a:endParaRPr lang="en-US" sz="2400" dirty="0" smtClean="0">
              <a:cs typeface="+mn-cs"/>
            </a:endParaRPr>
          </a:p>
          <a:p>
            <a:pPr eaLnBrk="1" hangingPunct="1">
              <a:defRPr/>
            </a:pPr>
            <a:r>
              <a:rPr lang="en-US" sz="2400" dirty="0" smtClean="0">
                <a:cs typeface="+mn-cs"/>
              </a:rPr>
              <a:t>3C 390.3:  3.2x10</a:t>
            </a:r>
            <a:r>
              <a:rPr lang="en-US" sz="2400" baseline="30000" dirty="0" smtClean="0">
                <a:cs typeface="+mn-cs"/>
              </a:rPr>
              <a:t>8</a:t>
            </a:r>
            <a:r>
              <a:rPr lang="en-US" sz="2400" dirty="0" smtClean="0">
                <a:cs typeface="+mn-cs"/>
              </a:rPr>
              <a:t> M</a:t>
            </a:r>
            <a:r>
              <a:rPr lang="en-US" sz="2400" baseline="-25000" dirty="0" smtClean="0">
                <a:cs typeface="Arial" charset="0"/>
              </a:rPr>
              <a:t>☼</a:t>
            </a:r>
          </a:p>
        </p:txBody>
      </p:sp>
      <p:sp>
        <p:nvSpPr>
          <p:cNvPr id="313348" name="Text Box 4"/>
          <p:cNvSpPr txBox="1">
            <a:spLocks noChangeArrowheads="1"/>
          </p:cNvSpPr>
          <p:nvPr/>
        </p:nvSpPr>
        <p:spPr bwMode="auto">
          <a:xfrm>
            <a:off x="1384300" y="6049962"/>
            <a:ext cx="2717800" cy="3968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2000" dirty="0" smtClean="0">
                <a:cs typeface="+mn-cs"/>
              </a:rPr>
              <a:t>Peterson </a:t>
            </a:r>
            <a:r>
              <a:rPr lang="en-US" sz="2000" dirty="0">
                <a:cs typeface="+mn-cs"/>
              </a:rPr>
              <a:t>(</a:t>
            </a:r>
            <a:r>
              <a:rPr lang="en-US" sz="2000" dirty="0" smtClean="0">
                <a:cs typeface="+mn-cs"/>
              </a:rPr>
              <a:t>2011)</a:t>
            </a:r>
            <a:endParaRPr lang="el-GR" sz="2000" dirty="0">
              <a:cs typeface="+mn-cs"/>
            </a:endParaRPr>
          </a:p>
        </p:txBody>
      </p:sp>
      <p:pic>
        <p:nvPicPr>
          <p:cNvPr id="101380" name="Picture 5" descr="onkenpeterson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441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6757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Expect that BLR Scales With Luminosity</a:t>
            </a:r>
          </a:p>
        </p:txBody>
      </p:sp>
      <p:sp>
        <p:nvSpPr>
          <p:cNvPr id="315395" name="Rectangle 3"/>
          <p:cNvSpPr>
            <a:spLocks noGrp="1" noChangeArrowheads="1"/>
          </p:cNvSpPr>
          <p:nvPr>
            <p:ph type="body" idx="4294967295"/>
          </p:nvPr>
        </p:nvSpPr>
        <p:spPr>
          <a:xfrm>
            <a:off x="609600" y="1143000"/>
            <a:ext cx="8382000" cy="5562600"/>
          </a:xfrm>
          <a:prstGeom prst="rect">
            <a:avLst/>
          </a:prstGeom>
          <a:extLst>
            <a:ext uri="{909E8E84-426E-40dd-AFC4-6F175D3DCCD1}">
              <a14:hiddenFill xmlns:a14="http://schemas.microsoft.com/office/drawing/2010/main">
                <a:solidFill>
                  <a:schemeClr val="bg2"/>
                </a:solidFill>
              </a14:hiddenFill>
            </a:ext>
          </a:extLst>
        </p:spPr>
        <p:txBody>
          <a:bodyPr>
            <a:normAutofit/>
          </a:bodyPr>
          <a:lstStyle/>
          <a:p>
            <a:pPr eaLnBrk="1" hangingPunct="1">
              <a:defRPr/>
            </a:pPr>
            <a:r>
              <a:rPr lang="en-US" sz="2800" dirty="0" smtClean="0">
                <a:cs typeface="Arial" charset="0"/>
              </a:rPr>
              <a:t>Photoionization Models (Baldwin et al. 1996) suggest that strong selection effects make line emission come from gas with the same physical conditions (same U, n)</a:t>
            </a:r>
          </a:p>
          <a:p>
            <a:pPr eaLnBrk="1" hangingPunct="1">
              <a:defRPr/>
            </a:pPr>
            <a:endParaRPr lang="en-US" sz="2800" dirty="0" smtClean="0">
              <a:cs typeface="Arial" charset="0"/>
            </a:endParaRPr>
          </a:p>
          <a:p>
            <a:pPr eaLnBrk="1" hangingPunct="1">
              <a:defRPr/>
            </a:pPr>
            <a:r>
              <a:rPr lang="en-US" sz="2800" dirty="0" smtClean="0">
                <a:cs typeface="Arial" charset="0"/>
              </a:rPr>
              <a:t>U = Q(H)/4</a:t>
            </a:r>
            <a:r>
              <a:rPr lang="el-GR" sz="2800" dirty="0" smtClean="0">
                <a:cs typeface="Arial" charset="0"/>
              </a:rPr>
              <a:t>π</a:t>
            </a:r>
            <a:r>
              <a:rPr lang="en-US" sz="2800" dirty="0" smtClean="0">
                <a:cs typeface="Arial" charset="0"/>
              </a:rPr>
              <a:t>R</a:t>
            </a:r>
            <a:r>
              <a:rPr lang="en-US" sz="2800" baseline="30000" dirty="0" smtClean="0">
                <a:cs typeface="Arial" charset="0"/>
              </a:rPr>
              <a:t>2</a:t>
            </a:r>
            <a:r>
              <a:rPr lang="en-US" sz="2800" dirty="0" smtClean="0">
                <a:cs typeface="Arial" charset="0"/>
              </a:rPr>
              <a:t>n</a:t>
            </a:r>
            <a:r>
              <a:rPr lang="en-US" sz="2800" baseline="-25000" dirty="0" smtClean="0">
                <a:cs typeface="Arial" charset="0"/>
              </a:rPr>
              <a:t>H</a:t>
            </a:r>
            <a:r>
              <a:rPr lang="en-US" sz="2800" dirty="0" smtClean="0">
                <a:cs typeface="Arial" charset="0"/>
              </a:rPr>
              <a:t>c ~ L/n</a:t>
            </a:r>
            <a:r>
              <a:rPr lang="en-US" sz="2800" baseline="-25000" dirty="0" smtClean="0">
                <a:cs typeface="Arial" charset="0"/>
              </a:rPr>
              <a:t>H</a:t>
            </a:r>
            <a:r>
              <a:rPr lang="en-US" sz="2800" dirty="0" smtClean="0">
                <a:cs typeface="Arial" charset="0"/>
              </a:rPr>
              <a:t>R</a:t>
            </a:r>
            <a:r>
              <a:rPr lang="en-US" sz="2800" baseline="30000" dirty="0" smtClean="0">
                <a:cs typeface="Arial" charset="0"/>
              </a:rPr>
              <a:t>2</a:t>
            </a:r>
          </a:p>
          <a:p>
            <a:pPr lvl="1" eaLnBrk="1" hangingPunct="1">
              <a:defRPr/>
            </a:pPr>
            <a:r>
              <a:rPr lang="en-US" sz="2800" dirty="0" smtClean="0">
                <a:cs typeface="Arial" charset="0"/>
              </a:rPr>
              <a:t>So, for same U, </a:t>
            </a:r>
            <a:r>
              <a:rPr lang="en-US" sz="2800" dirty="0" err="1" smtClean="0">
                <a:cs typeface="Arial" charset="0"/>
              </a:rPr>
              <a:t>n</a:t>
            </a:r>
            <a:r>
              <a:rPr lang="en-US" sz="2800" baseline="-25000" dirty="0" err="1" smtClean="0">
                <a:cs typeface="Arial" charset="0"/>
              </a:rPr>
              <a:t>H</a:t>
            </a:r>
            <a:r>
              <a:rPr lang="en-US" sz="2800" dirty="0" smtClean="0">
                <a:cs typeface="Arial" charset="0"/>
              </a:rPr>
              <a:t>, then expect that…</a:t>
            </a:r>
          </a:p>
          <a:p>
            <a:pPr lvl="1" eaLnBrk="1" hangingPunct="1">
              <a:defRPr/>
            </a:pPr>
            <a:r>
              <a:rPr lang="en-US" sz="2800" dirty="0" smtClean="0">
                <a:cs typeface="Arial" charset="0"/>
              </a:rPr>
              <a:t> </a:t>
            </a:r>
            <a:r>
              <a:rPr lang="en-US" sz="2800" b="1" i="1" u="sng" dirty="0" smtClean="0">
                <a:cs typeface="Arial" charset="0"/>
              </a:rPr>
              <a:t>R ~ L</a:t>
            </a:r>
            <a:r>
              <a:rPr lang="en-US" sz="2800" b="1" i="1" u="sng" baseline="30000" dirty="0" smtClean="0">
                <a:cs typeface="Arial" charset="0"/>
              </a:rPr>
              <a:t>0.5</a:t>
            </a:r>
          </a:p>
          <a:p>
            <a:pPr lvl="1" eaLnBrk="1" hangingPunct="1">
              <a:defRPr/>
            </a:pPr>
            <a:endParaRPr lang="en-US" sz="2800" b="1" i="1" u="sng" baseline="30000" dirty="0" smtClean="0">
              <a:cs typeface="Arial" charset="0"/>
            </a:endParaRPr>
          </a:p>
          <a:p>
            <a:pPr eaLnBrk="1" hangingPunct="1">
              <a:defRPr/>
            </a:pPr>
            <a:r>
              <a:rPr lang="en-US" sz="2800" dirty="0" smtClean="0">
                <a:cs typeface="Arial" charset="0"/>
              </a:rPr>
              <a:t>If it works empirically, single epoch (SE) masses viable.</a:t>
            </a:r>
          </a:p>
        </p:txBody>
      </p:sp>
    </p:spTree>
    <p:extLst>
      <p:ext uri="{BB962C8B-B14F-4D97-AF65-F5344CB8AC3E}">
        <p14:creationId xmlns:p14="http://schemas.microsoft.com/office/powerpoint/2010/main" val="40541265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Empirically BLR Scales With Luminosity</a:t>
            </a:r>
          </a:p>
        </p:txBody>
      </p:sp>
      <p:sp>
        <p:nvSpPr>
          <p:cNvPr id="316419" name="Rectangle 3"/>
          <p:cNvSpPr>
            <a:spLocks noGrp="1" noChangeArrowheads="1"/>
          </p:cNvSpPr>
          <p:nvPr>
            <p:ph type="body" idx="4294967295"/>
          </p:nvPr>
        </p:nvSpPr>
        <p:spPr>
          <a:xfrm>
            <a:off x="2209799" y="6057900"/>
            <a:ext cx="4767263" cy="317500"/>
          </a:xfrm>
          <a:prstGeom prst="rect">
            <a:avLst/>
          </a:prstGeom>
        </p:spPr>
        <p:txBody>
          <a:bodyPr>
            <a:normAutofit lnSpcReduction="10000"/>
          </a:bodyPr>
          <a:lstStyle/>
          <a:p>
            <a:pPr algn="ctr" eaLnBrk="1" hangingPunct="1">
              <a:lnSpc>
                <a:spcPct val="80000"/>
              </a:lnSpc>
              <a:defRPr/>
            </a:pPr>
            <a:r>
              <a:rPr lang="en-US" sz="2000" dirty="0" err="1" smtClean="0">
                <a:cs typeface="Arial" charset="0"/>
              </a:rPr>
              <a:t>Bentz</a:t>
            </a:r>
            <a:r>
              <a:rPr lang="en-US" sz="2000" dirty="0" smtClean="0">
                <a:cs typeface="Arial" charset="0"/>
              </a:rPr>
              <a:t> et al. (2013): R ~ L</a:t>
            </a:r>
            <a:r>
              <a:rPr lang="en-US" sz="2000" baseline="30000" dirty="0" smtClean="0">
                <a:cs typeface="Arial" charset="0"/>
              </a:rPr>
              <a:t>0.5</a:t>
            </a:r>
            <a:r>
              <a:rPr lang="en-US" sz="2000" dirty="0" smtClean="0">
                <a:cs typeface="Arial" charset="0"/>
              </a:rPr>
              <a:t> </a:t>
            </a:r>
            <a:endParaRPr lang="en-US" sz="2000" baseline="30000" dirty="0" smtClean="0">
              <a:cs typeface="Arial" charset="0"/>
            </a:endParaRPr>
          </a:p>
        </p:txBody>
      </p:sp>
      <p:pic>
        <p:nvPicPr>
          <p:cNvPr id="2" name="Picture 1" descr="f11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99" y="1142999"/>
            <a:ext cx="4767263" cy="4767263"/>
          </a:xfrm>
          <a:prstGeom prst="rect">
            <a:avLst/>
          </a:prstGeom>
        </p:spPr>
      </p:pic>
    </p:spTree>
    <p:extLst>
      <p:ext uri="{BB962C8B-B14F-4D97-AF65-F5344CB8AC3E}">
        <p14:creationId xmlns:p14="http://schemas.microsoft.com/office/powerpoint/2010/main" val="36269108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4">
            <a:extLst>
              <a:ext uri="{28A0092B-C50C-407E-A947-70E740481C1C}">
                <a14:useLocalDpi xmlns:a14="http://schemas.microsoft.com/office/drawing/2010/main" val="0"/>
              </a:ext>
            </a:extLst>
          </a:blip>
          <a:srcRect l="3036" t="66383" r="2779" b="5647"/>
          <a:stretch>
            <a:fillRect/>
          </a:stretch>
        </p:blipFill>
        <p:spPr bwMode="auto">
          <a:xfrm>
            <a:off x="517526" y="3584575"/>
            <a:ext cx="8312812" cy="262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Box 70"/>
          <p:cNvSpPr txBox="1">
            <a:spLocks noChangeArrowheads="1"/>
          </p:cNvSpPr>
          <p:nvPr/>
        </p:nvSpPr>
        <p:spPr bwMode="auto">
          <a:xfrm>
            <a:off x="4343400" y="3244850"/>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2165064685"/>
              </p:ext>
            </p:extLst>
          </p:nvPr>
        </p:nvGraphicFramePr>
        <p:xfrm>
          <a:off x="1527175" y="1981200"/>
          <a:ext cx="6146800" cy="1277938"/>
        </p:xfrm>
        <a:graphic>
          <a:graphicData uri="http://schemas.openxmlformats.org/presentationml/2006/ole">
            <mc:AlternateContent xmlns:mc="http://schemas.openxmlformats.org/markup-compatibility/2006">
              <mc:Choice xmlns:v="urn:schemas-microsoft-com:vml" Requires="v">
                <p:oleObj spid="_x0000_s1061" name="Equation" r:id="rId5" imgW="1892300" imgH="393700" progId="Equation.3">
                  <p:embed/>
                </p:oleObj>
              </mc:Choice>
              <mc:Fallback>
                <p:oleObj name="Equation" r:id="rId5" imgW="1892300" imgH="393700" progId="Equation.3">
                  <p:embed/>
                  <p:pic>
                    <p:nvPicPr>
                      <p:cNvPr id="0" name=""/>
                      <p:cNvPicPr>
                        <a:picLocks noChangeAspect="1" noChangeArrowheads="1"/>
                      </p:cNvPicPr>
                      <p:nvPr/>
                    </p:nvPicPr>
                    <p:blipFill>
                      <a:blip r:embed="rId6"/>
                      <a:srcRect/>
                      <a:stretch>
                        <a:fillRect/>
                      </a:stretch>
                    </p:blipFill>
                    <p:spPr bwMode="auto">
                      <a:xfrm>
                        <a:off x="1527175" y="1981200"/>
                        <a:ext cx="6146800" cy="1277938"/>
                      </a:xfrm>
                      <a:prstGeom prst="rect">
                        <a:avLst/>
                      </a:prstGeom>
                      <a:solidFill>
                        <a:schemeClr val="tx1"/>
                      </a:solidFill>
                      <a:ln>
                        <a:noFill/>
                      </a:ln>
                    </p:spPr>
                  </p:pic>
                </p:oleObj>
              </mc:Fallback>
            </mc:AlternateContent>
          </a:graphicData>
        </a:graphic>
      </p:graphicFrame>
      <p:sp>
        <p:nvSpPr>
          <p:cNvPr id="1031" name="TextBox 33"/>
          <p:cNvSpPr txBox="1">
            <a:spLocks noChangeArrowheads="1"/>
          </p:cNvSpPr>
          <p:nvPr/>
        </p:nvSpPr>
        <p:spPr bwMode="auto">
          <a:xfrm>
            <a:off x="3276600" y="6214269"/>
            <a:ext cx="2895600" cy="461962"/>
          </a:xfrm>
          <a:prstGeom prst="rect">
            <a:avLst/>
          </a:prstGeom>
          <a:solidFill>
            <a:schemeClr val="tx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5400000">
            <a:off x="-271462" y="4590256"/>
            <a:ext cx="1116013" cy="461963"/>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5400000">
            <a:off x="1104900" y="4973638"/>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5400000">
            <a:off x="2528888" y="5038724"/>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5400000">
            <a:off x="5463381" y="4381498"/>
            <a:ext cx="54451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5400000">
            <a:off x="7485458" y="4213720"/>
            <a:ext cx="10310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762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Black Hole Mass from Quasar Spectra</a:t>
            </a:r>
            <a:endParaRPr lang="en-US" dirty="0"/>
          </a:p>
        </p:txBody>
      </p:sp>
    </p:spTree>
    <p:extLst>
      <p:ext uri="{BB962C8B-B14F-4D97-AF65-F5344CB8AC3E}">
        <p14:creationId xmlns:p14="http://schemas.microsoft.com/office/powerpoint/2010/main" val="24789236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0" y="0"/>
            <a:ext cx="9144000" cy="1143000"/>
          </a:xfrm>
        </p:spPr>
        <p:txBody>
          <a:bodyPr/>
          <a:lstStyle/>
          <a:p>
            <a:pPr algn="ctr" eaLnBrk="1" hangingPunct="1">
              <a:defRPr/>
            </a:pPr>
            <a:r>
              <a:rPr lang="en-US" sz="3200" dirty="0" smtClean="0">
                <a:cs typeface="+mj-cs"/>
              </a:rPr>
              <a:t>How to calibrate the (average) f factor?</a:t>
            </a:r>
          </a:p>
        </p:txBody>
      </p:sp>
      <p:sp>
        <p:nvSpPr>
          <p:cNvPr id="314371" name="Rectangle 3"/>
          <p:cNvSpPr>
            <a:spLocks noGrp="1" noChangeArrowheads="1"/>
          </p:cNvSpPr>
          <p:nvPr>
            <p:ph type="body" idx="4294967295"/>
          </p:nvPr>
        </p:nvSpPr>
        <p:spPr>
          <a:xfrm>
            <a:off x="5105400" y="1143000"/>
            <a:ext cx="3886200" cy="5562600"/>
          </a:xfrm>
          <a:prstGeom prst="rect">
            <a:avLst/>
          </a:prstGeom>
        </p:spPr>
        <p:txBody>
          <a:bodyPr>
            <a:normAutofit/>
          </a:bodyPr>
          <a:lstStyle/>
          <a:p>
            <a:pPr eaLnBrk="1" hangingPunct="1">
              <a:defRPr/>
            </a:pPr>
            <a:r>
              <a:rPr lang="en-US" sz="2400" dirty="0" smtClean="0">
                <a:cs typeface="+mn-cs"/>
              </a:rPr>
              <a:t>RM-derived masses follow the </a:t>
            </a:r>
            <a:r>
              <a:rPr lang="en-US" sz="2400" i="1" dirty="0" smtClean="0">
                <a:cs typeface="+mn-cs"/>
              </a:rPr>
              <a:t>same</a:t>
            </a:r>
            <a:r>
              <a:rPr lang="en-US" sz="2400" dirty="0" smtClean="0">
                <a:cs typeface="+mn-cs"/>
              </a:rPr>
              <a:t> M-sigma relationship (fitting f) as seen for normal galaxies that have black hole masses measured from HST spatially resolved gas or stellar dynamics.</a:t>
            </a:r>
          </a:p>
          <a:p>
            <a:pPr eaLnBrk="1" hangingPunct="1">
              <a:defRPr/>
            </a:pPr>
            <a:r>
              <a:rPr lang="en-US" sz="2400" dirty="0" smtClean="0">
                <a:cs typeface="+mn-cs"/>
              </a:rPr>
              <a:t>Good to 0.5 </a:t>
            </a:r>
            <a:r>
              <a:rPr lang="en-US" sz="2400" dirty="0" err="1" smtClean="0">
                <a:cs typeface="+mn-cs"/>
              </a:rPr>
              <a:t>dex</a:t>
            </a:r>
            <a:r>
              <a:rPr lang="en-US" sz="2400" dirty="0" smtClean="0">
                <a:cs typeface="+mn-cs"/>
              </a:rPr>
              <a:t> in plot, 0.3 </a:t>
            </a:r>
            <a:r>
              <a:rPr lang="en-US" sz="2400" dirty="0" err="1" smtClean="0">
                <a:cs typeface="+mn-cs"/>
              </a:rPr>
              <a:t>dex</a:t>
            </a:r>
            <a:r>
              <a:rPr lang="en-US" sz="2400" dirty="0" smtClean="0">
                <a:cs typeface="+mn-cs"/>
              </a:rPr>
              <a:t> in more recent work.</a:t>
            </a:r>
          </a:p>
          <a:p>
            <a:pPr eaLnBrk="1" hangingPunct="1">
              <a:defRPr/>
            </a:pPr>
            <a:endParaRPr lang="en-US" sz="2400" baseline="-25000" dirty="0" smtClean="0">
              <a:cs typeface="Arial" charset="0"/>
            </a:endParaRPr>
          </a:p>
        </p:txBody>
      </p:sp>
      <p:sp>
        <p:nvSpPr>
          <p:cNvPr id="314372" name="Text Box 4"/>
          <p:cNvSpPr txBox="1">
            <a:spLocks noChangeArrowheads="1"/>
          </p:cNvSpPr>
          <p:nvPr/>
        </p:nvSpPr>
        <p:spPr bwMode="auto">
          <a:xfrm>
            <a:off x="1079500" y="6330950"/>
            <a:ext cx="2667000" cy="3968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000" dirty="0" err="1">
                <a:cs typeface="+mn-cs"/>
              </a:rPr>
              <a:t>Ferrarese</a:t>
            </a:r>
            <a:r>
              <a:rPr lang="en-US" sz="2000" dirty="0">
                <a:cs typeface="+mn-cs"/>
              </a:rPr>
              <a:t> et al.  (2001)</a:t>
            </a:r>
            <a:endParaRPr lang="el-GR" sz="2000" dirty="0">
              <a:cs typeface="+mn-cs"/>
            </a:endParaRPr>
          </a:p>
        </p:txBody>
      </p:sp>
      <p:pic>
        <p:nvPicPr>
          <p:cNvPr id="103428" name="Picture 5" descr="ferretal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31900"/>
            <a:ext cx="46291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7335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600" y="584200"/>
            <a:ext cx="9042400" cy="1092200"/>
          </a:xfrm>
          <a:prstGeom prst="rect">
            <a:avLst/>
          </a:prstGeom>
        </p:spPr>
        <p:txBody>
          <a:bodyPr anchor="ctr">
            <a:normAutofit fontScale="85000" lnSpcReduction="1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Reverberation Mapping Theory: </a:t>
            </a:r>
          </a:p>
          <a:p>
            <a:pPr algn="ctr">
              <a:defRPr/>
            </a:pPr>
            <a:r>
              <a:rPr lang="en-US" sz="3600" dirty="0" smtClean="0">
                <a:ln>
                  <a:solidFill>
                    <a:schemeClr val="accent6"/>
                  </a:solidFill>
                </a:ln>
                <a:solidFill>
                  <a:schemeClr val="tx1"/>
                </a:solidFill>
              </a:rPr>
              <a:t>Transfer Functions &amp; Velocity-Resolved Time Lags</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smtClean="0">
                <a:solidFill>
                  <a:schemeClr val="tx1"/>
                </a:solidFill>
                <a:ea typeface="+mn-ea"/>
                <a:cs typeface="+mn-cs"/>
              </a:rPr>
              <a:t>Stuff here</a:t>
            </a:r>
            <a:endParaRPr lang="en-US" sz="2400" dirty="0" smtClean="0">
              <a:solidFill>
                <a:schemeClr val="tx1"/>
              </a:solidFill>
              <a:ea typeface="+mn-ea"/>
              <a:cs typeface="+mn-cs"/>
            </a:endParaRP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smtClean="0">
                <a:solidFill>
                  <a:schemeClr val="tx1"/>
                </a:solidFill>
                <a:ea typeface="+mn-ea"/>
                <a:cs typeface="+mn-cs"/>
              </a:rPr>
              <a:t>More Stuff here.</a:t>
            </a:r>
            <a:endParaRPr lang="en-US" sz="2400" dirty="0">
              <a:solidFill>
                <a:schemeClr val="tx1"/>
              </a:solidFill>
              <a:ea typeface="+mn-ea"/>
              <a:cs typeface="+mn-cs"/>
            </a:endParaRPr>
          </a:p>
        </p:txBody>
      </p:sp>
      <p:sp>
        <p:nvSpPr>
          <p:cNvPr id="5" name="TextBox 4"/>
          <p:cNvSpPr txBox="1"/>
          <p:nvPr/>
        </p:nvSpPr>
        <p:spPr>
          <a:xfrm>
            <a:off x="3695700" y="6146800"/>
            <a:ext cx="1752600" cy="369332"/>
          </a:xfrm>
          <a:prstGeom prst="rect">
            <a:avLst/>
          </a:prstGeom>
          <a:noFill/>
        </p:spPr>
        <p:txBody>
          <a:bodyPr wrap="square" rtlCol="0">
            <a:spAutoFit/>
          </a:bodyPr>
          <a:lstStyle/>
          <a:p>
            <a:r>
              <a:rPr lang="en-US" dirty="0" smtClean="0"/>
              <a:t>Grier et al. 2012</a:t>
            </a:r>
            <a:endParaRPr lang="en-US" dirty="0"/>
          </a:p>
        </p:txBody>
      </p:sp>
      <p:pic>
        <p:nvPicPr>
          <p:cNvPr id="4" name="Picture 3" descr="Screen Shot 2018-03-02 at 3.37.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508" y="1676400"/>
            <a:ext cx="6512213" cy="4470400"/>
          </a:xfrm>
          <a:prstGeom prst="rect">
            <a:avLst/>
          </a:prstGeom>
        </p:spPr>
      </p:pic>
    </p:spTree>
    <p:extLst>
      <p:ext uri="{BB962C8B-B14F-4D97-AF65-F5344CB8AC3E}">
        <p14:creationId xmlns:p14="http://schemas.microsoft.com/office/powerpoint/2010/main" val="2751381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01600" y="584200"/>
            <a:ext cx="9042400" cy="1092200"/>
          </a:xfrm>
          <a:prstGeom prst="rect">
            <a:avLst/>
          </a:prstGeom>
        </p:spPr>
        <p:txBody>
          <a:bodyPr anchor="ctr">
            <a:normAutofit fontScale="85000" lnSpcReduction="100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Recent Developments: </a:t>
            </a:r>
          </a:p>
          <a:p>
            <a:pPr algn="ctr">
              <a:defRPr/>
            </a:pPr>
            <a:r>
              <a:rPr lang="en-US" sz="3600" dirty="0" smtClean="0">
                <a:ln>
                  <a:solidFill>
                    <a:schemeClr val="accent6"/>
                  </a:solidFill>
                </a:ln>
                <a:solidFill>
                  <a:schemeClr val="tx1"/>
                </a:solidFill>
              </a:rPr>
              <a:t>Transfer Functions &amp; Velocity-Resolved Time Lags</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smtClean="0">
                <a:solidFill>
                  <a:schemeClr val="tx1"/>
                </a:solidFill>
                <a:ea typeface="+mn-ea"/>
                <a:cs typeface="+mn-cs"/>
              </a:rPr>
              <a:t>Stuff here</a:t>
            </a:r>
            <a:endParaRPr lang="en-US" sz="2400" dirty="0" smtClean="0">
              <a:solidFill>
                <a:schemeClr val="tx1"/>
              </a:solidFill>
              <a:ea typeface="+mn-ea"/>
              <a:cs typeface="+mn-cs"/>
            </a:endParaRP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smtClean="0">
                <a:solidFill>
                  <a:schemeClr val="tx1"/>
                </a:solidFill>
                <a:ea typeface="+mn-ea"/>
                <a:cs typeface="+mn-cs"/>
              </a:rPr>
              <a:t>More Stuff here.</a:t>
            </a:r>
            <a:endParaRPr lang="en-US" sz="2400" dirty="0">
              <a:solidFill>
                <a:schemeClr val="tx1"/>
              </a:solidFill>
              <a:ea typeface="+mn-ea"/>
              <a:cs typeface="+mn-cs"/>
            </a:endParaRPr>
          </a:p>
        </p:txBody>
      </p:sp>
      <p:pic>
        <p:nvPicPr>
          <p:cNvPr id="3" name="Picture 2" descr="Screen Shot 2018-03-02 at 1.28.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76400"/>
            <a:ext cx="8001000" cy="4200758"/>
          </a:xfrm>
          <a:prstGeom prst="rect">
            <a:avLst/>
          </a:prstGeom>
        </p:spPr>
      </p:pic>
      <p:sp>
        <p:nvSpPr>
          <p:cNvPr id="5" name="TextBox 4"/>
          <p:cNvSpPr txBox="1"/>
          <p:nvPr/>
        </p:nvSpPr>
        <p:spPr>
          <a:xfrm>
            <a:off x="3695700" y="6146800"/>
            <a:ext cx="1752600" cy="369332"/>
          </a:xfrm>
          <a:prstGeom prst="rect">
            <a:avLst/>
          </a:prstGeom>
          <a:noFill/>
        </p:spPr>
        <p:txBody>
          <a:bodyPr wrap="square" rtlCol="0">
            <a:spAutoFit/>
          </a:bodyPr>
          <a:lstStyle/>
          <a:p>
            <a:r>
              <a:rPr lang="en-US" dirty="0" smtClean="0"/>
              <a:t>Grier et al. 2017a</a:t>
            </a:r>
            <a:endParaRPr lang="en-US" dirty="0"/>
          </a:p>
        </p:txBody>
      </p:sp>
    </p:spTree>
    <p:extLst>
      <p:ext uri="{BB962C8B-B14F-4D97-AF65-F5344CB8AC3E}">
        <p14:creationId xmlns:p14="http://schemas.microsoft.com/office/powerpoint/2010/main" val="3068721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7112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Recent Developments: Dynamical Modeling</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smtClean="0">
                <a:solidFill>
                  <a:schemeClr val="tx1"/>
                </a:solidFill>
                <a:ea typeface="+mn-ea"/>
                <a:cs typeface="+mn-cs"/>
              </a:rPr>
              <a:t>Stuff here</a:t>
            </a:r>
            <a:endParaRPr lang="en-US" sz="2400" dirty="0" smtClean="0">
              <a:solidFill>
                <a:schemeClr val="tx1"/>
              </a:solidFill>
              <a:ea typeface="+mn-ea"/>
              <a:cs typeface="+mn-cs"/>
            </a:endParaRP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smtClean="0">
                <a:solidFill>
                  <a:schemeClr val="tx1"/>
                </a:solidFill>
                <a:ea typeface="+mn-ea"/>
                <a:cs typeface="+mn-cs"/>
              </a:rPr>
              <a:t>More Stuff here.</a:t>
            </a:r>
            <a:endParaRPr lang="en-US" sz="2400" dirty="0">
              <a:solidFill>
                <a:schemeClr val="tx1"/>
              </a:solidFill>
              <a:ea typeface="+mn-ea"/>
              <a:cs typeface="+mn-cs"/>
            </a:endParaRPr>
          </a:p>
        </p:txBody>
      </p:sp>
      <p:pic>
        <p:nvPicPr>
          <p:cNvPr id="3" name="Picture 2" descr="Screen Shot 2018-03-02 at 1.26.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146" y="1473200"/>
            <a:ext cx="3440351" cy="5232400"/>
          </a:xfrm>
          <a:prstGeom prst="rect">
            <a:avLst/>
          </a:prstGeom>
        </p:spPr>
      </p:pic>
      <p:sp>
        <p:nvSpPr>
          <p:cNvPr id="4" name="TextBox 3"/>
          <p:cNvSpPr txBox="1"/>
          <p:nvPr/>
        </p:nvSpPr>
        <p:spPr>
          <a:xfrm>
            <a:off x="6680200" y="1676400"/>
            <a:ext cx="2070100" cy="369332"/>
          </a:xfrm>
          <a:prstGeom prst="rect">
            <a:avLst/>
          </a:prstGeom>
          <a:noFill/>
        </p:spPr>
        <p:txBody>
          <a:bodyPr wrap="square" rtlCol="0">
            <a:spAutoFit/>
          </a:bodyPr>
          <a:lstStyle/>
          <a:p>
            <a:r>
              <a:rPr lang="en-US" dirty="0" smtClean="0"/>
              <a:t>Grier et al. 2017a</a:t>
            </a:r>
            <a:endParaRPr lang="en-US" dirty="0"/>
          </a:p>
        </p:txBody>
      </p:sp>
    </p:spTree>
    <p:extLst>
      <p:ext uri="{BB962C8B-B14F-4D97-AF65-F5344CB8AC3E}">
        <p14:creationId xmlns:p14="http://schemas.microsoft.com/office/powerpoint/2010/main" val="3551867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Recent Developments: The R-L Relationship</a:t>
            </a:r>
            <a:endParaRPr lang="en-US" sz="3600" dirty="0">
              <a:ln>
                <a:solidFill>
                  <a:schemeClr val="accent6"/>
                </a:solidFill>
              </a:ln>
              <a:solidFill>
                <a:schemeClr val="tx1"/>
              </a:solidFill>
            </a:endParaRPr>
          </a:p>
        </p:txBody>
      </p:sp>
      <p:pic>
        <p:nvPicPr>
          <p:cNvPr id="3" name="Picture 2" descr="Screen Shot 2018-03-02 at 2.19.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676400"/>
            <a:ext cx="6705600" cy="4165600"/>
          </a:xfrm>
          <a:prstGeom prst="rect">
            <a:avLst/>
          </a:prstGeom>
        </p:spPr>
      </p:pic>
      <p:sp>
        <p:nvSpPr>
          <p:cNvPr id="5" name="Subtitle 4"/>
          <p:cNvSpPr txBox="1">
            <a:spLocks noGrp="1"/>
          </p:cNvSpPr>
          <p:nvPr>
            <p:ph type="subTitle" idx="1"/>
          </p:nvPr>
        </p:nvSpPr>
        <p:spPr>
          <a:xfrm>
            <a:off x="3619500" y="6083300"/>
            <a:ext cx="1905000" cy="353943"/>
          </a:xfrm>
          <a:prstGeom prst="rect">
            <a:avLst/>
          </a:prstGeom>
          <a:noFill/>
        </p:spPr>
        <p:txBody>
          <a:bodyPr wrap="square" rtlCol="0">
            <a:spAutoFit/>
          </a:bodyPr>
          <a:lstStyle/>
          <a:p>
            <a:r>
              <a:rPr lang="en-US" dirty="0" smtClean="0">
                <a:solidFill>
                  <a:srgbClr val="FFFFFF"/>
                </a:solidFill>
              </a:rPr>
              <a:t>Grier et al. 2017a</a:t>
            </a:r>
            <a:endParaRPr lang="en-US" dirty="0">
              <a:solidFill>
                <a:srgbClr val="FFFFFF"/>
              </a:solidFill>
            </a:endParaRPr>
          </a:p>
        </p:txBody>
      </p:sp>
    </p:spTree>
    <p:extLst>
      <p:ext uri="{BB962C8B-B14F-4D97-AF65-F5344CB8AC3E}">
        <p14:creationId xmlns:p14="http://schemas.microsoft.com/office/powerpoint/2010/main" val="1481807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Recent Developments: The R-L Relationship</a:t>
            </a:r>
            <a:endParaRPr lang="en-US" sz="3600" dirty="0">
              <a:ln>
                <a:solidFill>
                  <a:schemeClr val="accent6"/>
                </a:solidFill>
              </a:ln>
              <a:solidFill>
                <a:schemeClr val="tx1"/>
              </a:solidFill>
            </a:endParaRPr>
          </a:p>
        </p:txBody>
      </p:sp>
      <p:pic>
        <p:nvPicPr>
          <p:cNvPr id="4" name="Picture 3" descr="Screen Shot 2018-03-02 at 2.38.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670" y="1473200"/>
            <a:ext cx="4831329" cy="4876800"/>
          </a:xfrm>
          <a:prstGeom prst="rect">
            <a:avLst/>
          </a:prstGeom>
        </p:spPr>
      </p:pic>
      <p:sp>
        <p:nvSpPr>
          <p:cNvPr id="6" name="Subtitle 4"/>
          <p:cNvSpPr txBox="1">
            <a:spLocks noGrp="1"/>
          </p:cNvSpPr>
          <p:nvPr>
            <p:ph type="subTitle" idx="1"/>
          </p:nvPr>
        </p:nvSpPr>
        <p:spPr>
          <a:xfrm>
            <a:off x="533400" y="1676400"/>
            <a:ext cx="8077200" cy="5029200"/>
          </a:xfrm>
          <a:prstGeom prst="rect">
            <a:avLst/>
          </a:prstGeom>
          <a:noFill/>
        </p:spPr>
        <p:txBody>
          <a:bodyPr wrap="square" rtlCol="0">
            <a:spAutoFit/>
          </a:bodyPr>
          <a:lstStyle/>
          <a:p>
            <a:r>
              <a:rPr lang="en-US" dirty="0" smtClean="0">
                <a:solidFill>
                  <a:srgbClr val="FFFFFF"/>
                </a:solidFill>
              </a:rPr>
              <a:t>Grier et al. 2017a</a:t>
            </a:r>
            <a:endParaRPr lang="en-US" dirty="0">
              <a:solidFill>
                <a:srgbClr val="FFFFFF"/>
              </a:solidFill>
            </a:endParaRPr>
          </a:p>
        </p:txBody>
      </p:sp>
      <p:sp>
        <p:nvSpPr>
          <p:cNvPr id="7" name="Subtitle 4"/>
          <p:cNvSpPr txBox="1">
            <a:spLocks/>
          </p:cNvSpPr>
          <p:nvPr/>
        </p:nvSpPr>
        <p:spPr>
          <a:xfrm>
            <a:off x="3619500" y="6350000"/>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rgbClr val="FFFFFF"/>
                </a:solidFill>
              </a:rPr>
              <a:t>Du et al. 2018</a:t>
            </a:r>
            <a:endParaRPr lang="en-US" dirty="0">
              <a:solidFill>
                <a:srgbClr val="FFFFFF"/>
              </a:solidFill>
            </a:endParaRPr>
          </a:p>
        </p:txBody>
      </p:sp>
    </p:spTree>
    <p:extLst>
      <p:ext uri="{BB962C8B-B14F-4D97-AF65-F5344CB8AC3E}">
        <p14:creationId xmlns:p14="http://schemas.microsoft.com/office/powerpoint/2010/main" val="1453360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74638"/>
            <a:ext cx="8356600" cy="5351462"/>
          </a:xfrm>
        </p:spPr>
        <p:txBody>
          <a:bodyPr/>
          <a:lstStyle/>
          <a:p>
            <a:pPr algn="ctr"/>
            <a:r>
              <a:rPr lang="en-US" dirty="0" smtClean="0"/>
              <a:t>What Are active galactic nuclei?</a:t>
            </a:r>
            <a:br>
              <a:rPr lang="en-US" dirty="0" smtClean="0"/>
            </a:br>
            <a:r>
              <a:rPr lang="en-US" dirty="0" smtClean="0"/>
              <a:t/>
            </a:r>
            <a:br>
              <a:rPr lang="en-US" dirty="0" smtClean="0"/>
            </a:br>
            <a:r>
              <a:rPr lang="en-US" dirty="0" smtClean="0"/>
              <a:t>How </a:t>
            </a:r>
            <a:r>
              <a:rPr lang="en-US" dirty="0" smtClean="0"/>
              <a:t>Can We Measure </a:t>
            </a:r>
            <a:r>
              <a:rPr lang="en-US" dirty="0" smtClean="0"/>
              <a:t>their Black Hole masses with reverberation mapping?</a:t>
            </a:r>
            <a:br>
              <a:rPr lang="en-US" dirty="0" smtClean="0"/>
            </a:br>
            <a:r>
              <a:rPr lang="en-US" dirty="0"/>
              <a:t/>
            </a:r>
            <a:br>
              <a:rPr lang="en-US" dirty="0"/>
            </a:br>
            <a:r>
              <a:rPr lang="en-US" dirty="0" smtClean="0"/>
              <a:t>Where is the field now?</a:t>
            </a:r>
            <a:br>
              <a:rPr lang="en-US" dirty="0" smtClean="0"/>
            </a:br>
            <a:r>
              <a:rPr lang="en-US" dirty="0"/>
              <a:t/>
            </a:r>
            <a:br>
              <a:rPr lang="en-US" dirty="0"/>
            </a:br>
            <a:r>
              <a:rPr lang="en-US" dirty="0" smtClean="0"/>
              <a:t>What is the future of the field?  And what are we doing at </a:t>
            </a:r>
            <a:r>
              <a:rPr lang="en-US" dirty="0" err="1" smtClean="0"/>
              <a:t>wyoming</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33170557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762000"/>
            <a:ext cx="8623300" cy="914400"/>
          </a:xfrm>
          <a:prstGeom prst="rect">
            <a:avLst/>
          </a:prstGeom>
        </p:spPr>
        <p:txBody>
          <a:bodyPr anchor="ctr">
            <a:normAutofit fontScale="92500"/>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Recent Developments: The R-L Relationship</a:t>
            </a:r>
            <a:endParaRPr lang="en-US" sz="3600" dirty="0">
              <a:ln>
                <a:solidFill>
                  <a:schemeClr val="accent6"/>
                </a:solidFill>
              </a:ln>
              <a:solidFill>
                <a:schemeClr val="tx1"/>
              </a:solidFill>
            </a:endParaRPr>
          </a:p>
        </p:txBody>
      </p:sp>
      <p:sp>
        <p:nvSpPr>
          <p:cNvPr id="7" name="Subtitle 4"/>
          <p:cNvSpPr txBox="1">
            <a:spLocks/>
          </p:cNvSpPr>
          <p:nvPr/>
        </p:nvSpPr>
        <p:spPr>
          <a:xfrm>
            <a:off x="3619500" y="6350000"/>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rgbClr val="FFFFFF"/>
                </a:solidFill>
              </a:rPr>
              <a:t>Du et al. 2018</a:t>
            </a:r>
            <a:endParaRPr lang="en-US" dirty="0">
              <a:solidFill>
                <a:srgbClr val="FFFFFF"/>
              </a:solidFill>
            </a:endParaRPr>
          </a:p>
        </p:txBody>
      </p:sp>
      <p:pic>
        <p:nvPicPr>
          <p:cNvPr id="3" name="Picture 2" descr="Screen Shot 2018-03-02 at 2.45.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1504454"/>
            <a:ext cx="5054600" cy="4756645"/>
          </a:xfrm>
          <a:prstGeom prst="rect">
            <a:avLst/>
          </a:prstGeom>
        </p:spPr>
      </p:pic>
    </p:spTree>
    <p:extLst>
      <p:ext uri="{BB962C8B-B14F-4D97-AF65-F5344CB8AC3E}">
        <p14:creationId xmlns:p14="http://schemas.microsoft.com/office/powerpoint/2010/main" val="4055043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70"/>
          <p:cNvSpPr txBox="1">
            <a:spLocks noChangeArrowheads="1"/>
          </p:cNvSpPr>
          <p:nvPr/>
        </p:nvSpPr>
        <p:spPr bwMode="auto">
          <a:xfrm>
            <a:off x="4343400" y="3244850"/>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1273903099"/>
              </p:ext>
            </p:extLst>
          </p:nvPr>
        </p:nvGraphicFramePr>
        <p:xfrm>
          <a:off x="1527175" y="1981200"/>
          <a:ext cx="6146800" cy="1277938"/>
        </p:xfrm>
        <a:graphic>
          <a:graphicData uri="http://schemas.openxmlformats.org/presentationml/2006/ole">
            <mc:AlternateContent xmlns:mc="http://schemas.openxmlformats.org/markup-compatibility/2006">
              <mc:Choice xmlns:v="urn:schemas-microsoft-com:vml" Requires="v">
                <p:oleObj spid="_x0000_s7173" name="Equation" r:id="rId4" imgW="1892300" imgH="393700" progId="Equation.3">
                  <p:embed/>
                </p:oleObj>
              </mc:Choice>
              <mc:Fallback>
                <p:oleObj name="Equation" r:id="rId4" imgW="1892300" imgH="393700" progId="Equation.3">
                  <p:embed/>
                  <p:pic>
                    <p:nvPicPr>
                      <p:cNvPr id="0" name=""/>
                      <p:cNvPicPr>
                        <a:picLocks noChangeAspect="1" noChangeArrowheads="1"/>
                      </p:cNvPicPr>
                      <p:nvPr/>
                    </p:nvPicPr>
                    <p:blipFill>
                      <a:blip r:embed="rId5"/>
                      <a:srcRect/>
                      <a:stretch>
                        <a:fillRect/>
                      </a:stretch>
                    </p:blipFill>
                    <p:spPr bwMode="auto">
                      <a:xfrm>
                        <a:off x="1527175" y="1981200"/>
                        <a:ext cx="6146800" cy="1277938"/>
                      </a:xfrm>
                      <a:prstGeom prst="rect">
                        <a:avLst/>
                      </a:prstGeom>
                      <a:solidFill>
                        <a:schemeClr val="tx1"/>
                      </a:solidFill>
                      <a:ln>
                        <a:noFill/>
                      </a:ln>
                    </p:spPr>
                  </p:pic>
                </p:oleObj>
              </mc:Fallback>
            </mc:AlternateContent>
          </a:graphicData>
        </a:graphic>
      </p:graphicFrame>
      <p:sp>
        <p:nvSpPr>
          <p:cNvPr id="17" name="Title 1"/>
          <p:cNvSpPr txBox="1">
            <a:spLocks/>
          </p:cNvSpPr>
          <p:nvPr/>
        </p:nvSpPr>
        <p:spPr>
          <a:xfrm>
            <a:off x="88900" y="427038"/>
            <a:ext cx="89662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t>Recall: Black </a:t>
            </a:r>
            <a:r>
              <a:rPr lang="en-US" dirty="0" smtClean="0"/>
              <a:t>Hole Mass from Quasar Spectra</a:t>
            </a:r>
            <a:endParaRPr lang="en-US" dirty="0"/>
          </a:p>
        </p:txBody>
      </p:sp>
      <p:sp>
        <p:nvSpPr>
          <p:cNvPr id="2" name="TextBox 1"/>
          <p:cNvSpPr txBox="1"/>
          <p:nvPr/>
        </p:nvSpPr>
        <p:spPr>
          <a:xfrm>
            <a:off x="596900" y="3559175"/>
            <a:ext cx="8039100" cy="1938992"/>
          </a:xfrm>
          <a:prstGeom prst="rect">
            <a:avLst/>
          </a:prstGeom>
          <a:noFill/>
        </p:spPr>
        <p:txBody>
          <a:bodyPr wrap="square" rtlCol="0">
            <a:spAutoFit/>
          </a:bodyPr>
          <a:lstStyle/>
          <a:p>
            <a:r>
              <a:rPr lang="en-US" sz="2400" dirty="0" smtClean="0"/>
              <a:t>A more </a:t>
            </a:r>
            <a:r>
              <a:rPr lang="en-US" sz="2400" dirty="0"/>
              <a:t>s</a:t>
            </a:r>
            <a:r>
              <a:rPr lang="en-US" sz="2400" dirty="0" smtClean="0"/>
              <a:t>ophisticated R-L relationship is definitely needed.  Du et al. (2018) provides one for accretion rate effect based on spectral properties.  A possible spin effect correction is not yet formulated.</a:t>
            </a:r>
          </a:p>
          <a:p>
            <a:endParaRPr lang="en-US" sz="2400" dirty="0"/>
          </a:p>
          <a:p>
            <a:r>
              <a:rPr lang="en-US" sz="2400" dirty="0" smtClean="0"/>
              <a:t>Many more RM programs underway.  SDSS, Du et al., WIRO</a:t>
            </a:r>
            <a:r>
              <a:rPr lang="en-US" sz="2400" smtClean="0"/>
              <a:t>, etc.</a:t>
            </a:r>
            <a:endParaRPr lang="en-US" sz="2400" dirty="0"/>
          </a:p>
        </p:txBody>
      </p:sp>
    </p:spTree>
    <p:extLst>
      <p:ext uri="{BB962C8B-B14F-4D97-AF65-F5344CB8AC3E}">
        <p14:creationId xmlns:p14="http://schemas.microsoft.com/office/powerpoint/2010/main" val="7361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The Future of RM: Binary Black Holes</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endParaRPr lang="en-US" sz="2400" dirty="0">
              <a:solidFill>
                <a:schemeClr val="tx1"/>
              </a:solidFill>
              <a:ea typeface="+mn-ea"/>
              <a:cs typeface="+mn-cs"/>
            </a:endParaRPr>
          </a:p>
        </p:txBody>
      </p:sp>
      <p:pic>
        <p:nvPicPr>
          <p:cNvPr id="3" name="Picture 2" descr="binary_fig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99" y="2235200"/>
            <a:ext cx="7747000" cy="3301367"/>
          </a:xfrm>
          <a:prstGeom prst="rect">
            <a:avLst/>
          </a:prstGeom>
        </p:spPr>
      </p:pic>
    </p:spTree>
    <p:extLst>
      <p:ext uri="{BB962C8B-B14F-4D97-AF65-F5344CB8AC3E}">
        <p14:creationId xmlns:p14="http://schemas.microsoft.com/office/powerpoint/2010/main" val="29165252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The Future of RM: Binary Black Holes</a:t>
            </a:r>
            <a:endParaRPr lang="en-US" sz="3600" dirty="0">
              <a:ln>
                <a:solidFill>
                  <a:schemeClr val="accent6"/>
                </a:solidFill>
              </a:ln>
              <a:solidFill>
                <a:schemeClr val="tx1"/>
              </a:solidFill>
            </a:endParaRPr>
          </a:p>
        </p:txBody>
      </p:sp>
      <p:pic>
        <p:nvPicPr>
          <p:cNvPr id="4" name="Picture 3" descr="Screen Shot 2018-03-02 at 3.17.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255" y="1676400"/>
            <a:ext cx="3712694" cy="4800600"/>
          </a:xfrm>
          <a:prstGeom prst="rect">
            <a:avLst/>
          </a:prstGeom>
        </p:spPr>
      </p:pic>
      <p:sp>
        <p:nvSpPr>
          <p:cNvPr id="6" name="Subtitle 4"/>
          <p:cNvSpPr txBox="1">
            <a:spLocks noGrp="1"/>
          </p:cNvSpPr>
          <p:nvPr>
            <p:ph type="subTitle" idx="1"/>
          </p:nvPr>
        </p:nvSpPr>
        <p:spPr>
          <a:xfrm>
            <a:off x="6357949" y="1676400"/>
            <a:ext cx="2786051" cy="744819"/>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rgbClr val="FFFFFF"/>
                </a:solidFill>
              </a:rPr>
              <a:t>Small mass ratio</a:t>
            </a:r>
          </a:p>
          <a:p>
            <a:r>
              <a:rPr lang="en-US" dirty="0" smtClean="0">
                <a:solidFill>
                  <a:srgbClr val="FFFFFF"/>
                </a:solidFill>
              </a:rPr>
              <a:t>Wang et al. 2018</a:t>
            </a:r>
            <a:endParaRPr lang="en-US" dirty="0">
              <a:solidFill>
                <a:srgbClr val="FFFFFF"/>
              </a:solidFill>
            </a:endParaRPr>
          </a:p>
        </p:txBody>
      </p:sp>
    </p:spTree>
    <p:extLst>
      <p:ext uri="{BB962C8B-B14F-4D97-AF65-F5344CB8AC3E}">
        <p14:creationId xmlns:p14="http://schemas.microsoft.com/office/powerpoint/2010/main" val="3945715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The Future of RM: Binary Black Holes</a:t>
            </a:r>
            <a:endParaRPr lang="en-US" sz="3600" dirty="0">
              <a:ln>
                <a:solidFill>
                  <a:schemeClr val="accent6"/>
                </a:solidFill>
              </a:ln>
              <a:solidFill>
                <a:schemeClr val="tx1"/>
              </a:solidFill>
            </a:endParaRPr>
          </a:p>
        </p:txBody>
      </p:sp>
      <p:sp>
        <p:nvSpPr>
          <p:cNvPr id="6" name="Subtitle 4"/>
          <p:cNvSpPr txBox="1">
            <a:spLocks noGrp="1"/>
          </p:cNvSpPr>
          <p:nvPr>
            <p:ph type="subTitle" idx="1"/>
          </p:nvPr>
        </p:nvSpPr>
        <p:spPr>
          <a:xfrm>
            <a:off x="6357949" y="1676400"/>
            <a:ext cx="2786051" cy="744819"/>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rgbClr val="FFFFFF"/>
                </a:solidFill>
              </a:rPr>
              <a:t>Large mass ratio</a:t>
            </a:r>
          </a:p>
          <a:p>
            <a:r>
              <a:rPr lang="en-US" dirty="0" smtClean="0">
                <a:solidFill>
                  <a:srgbClr val="FFFFFF"/>
                </a:solidFill>
              </a:rPr>
              <a:t>Wang et al. 2018</a:t>
            </a:r>
            <a:endParaRPr lang="en-US" dirty="0">
              <a:solidFill>
                <a:srgbClr val="FFFFFF"/>
              </a:solidFill>
            </a:endParaRPr>
          </a:p>
        </p:txBody>
      </p:sp>
      <p:pic>
        <p:nvPicPr>
          <p:cNvPr id="2" name="Picture 1" descr="Screen Shot 2018-03-02 at 3.53.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100" y="1676400"/>
            <a:ext cx="3488386" cy="4876800"/>
          </a:xfrm>
          <a:prstGeom prst="rect">
            <a:avLst/>
          </a:prstGeom>
        </p:spPr>
      </p:pic>
    </p:spTree>
    <p:extLst>
      <p:ext uri="{BB962C8B-B14F-4D97-AF65-F5344CB8AC3E}">
        <p14:creationId xmlns:p14="http://schemas.microsoft.com/office/powerpoint/2010/main" val="1977121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The Future of RM: Binary Black Holes</a:t>
            </a:r>
            <a:endParaRPr lang="en-US" sz="3600" dirty="0">
              <a:ln>
                <a:solidFill>
                  <a:schemeClr val="accent6"/>
                </a:solidFill>
              </a:ln>
              <a:solidFill>
                <a:schemeClr val="tx1"/>
              </a:solidFill>
            </a:endParaRPr>
          </a:p>
        </p:txBody>
      </p:sp>
      <p:pic>
        <p:nvPicPr>
          <p:cNvPr id="4" name="Picture 3" descr="nature14143-f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830" y="2247900"/>
            <a:ext cx="4100084" cy="2730500"/>
          </a:xfrm>
          <a:prstGeom prst="rect">
            <a:avLst/>
          </a:prstGeom>
        </p:spPr>
      </p:pic>
      <p:pic>
        <p:nvPicPr>
          <p:cNvPr id="5" name="Picture 4" descr="sdss094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314" y="-176835"/>
            <a:ext cx="4129516" cy="5344078"/>
          </a:xfrm>
          <a:prstGeom prst="rect">
            <a:avLst/>
          </a:prstGeom>
        </p:spPr>
      </p:pic>
      <p:sp>
        <p:nvSpPr>
          <p:cNvPr id="8" name="Subtitle 4"/>
          <p:cNvSpPr txBox="1">
            <a:spLocks/>
          </p:cNvSpPr>
          <p:nvPr/>
        </p:nvSpPr>
        <p:spPr>
          <a:xfrm>
            <a:off x="1333500" y="3314699"/>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err="1" smtClean="0">
                <a:solidFill>
                  <a:srgbClr val="FFFFFF"/>
                </a:solidFill>
              </a:rPr>
              <a:t>Runnoe</a:t>
            </a:r>
            <a:r>
              <a:rPr lang="en-US" dirty="0" smtClean="0">
                <a:solidFill>
                  <a:srgbClr val="FFFFFF"/>
                </a:solidFill>
              </a:rPr>
              <a:t> et al. 2016</a:t>
            </a:r>
            <a:endParaRPr lang="en-US" dirty="0">
              <a:solidFill>
                <a:srgbClr val="FFFFFF"/>
              </a:solidFill>
            </a:endParaRPr>
          </a:p>
        </p:txBody>
      </p:sp>
      <p:sp>
        <p:nvSpPr>
          <p:cNvPr id="11" name="Subtitle 4"/>
          <p:cNvSpPr txBox="1">
            <a:spLocks/>
          </p:cNvSpPr>
          <p:nvPr/>
        </p:nvSpPr>
        <p:spPr>
          <a:xfrm>
            <a:off x="5600700" y="5167243"/>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rgbClr val="FFFFFF"/>
                </a:solidFill>
              </a:rPr>
              <a:t>Graham et al. 2015</a:t>
            </a:r>
            <a:endParaRPr lang="en-US" dirty="0">
              <a:solidFill>
                <a:srgbClr val="FFFFFF"/>
              </a:solidFill>
            </a:endParaRPr>
          </a:p>
        </p:txBody>
      </p:sp>
      <p:sp>
        <p:nvSpPr>
          <p:cNvPr id="12" name="Subtitle 4"/>
          <p:cNvSpPr txBox="1">
            <a:spLocks noGrp="1"/>
          </p:cNvSpPr>
          <p:nvPr>
            <p:ph type="subTitle" idx="1"/>
          </p:nvPr>
        </p:nvSpPr>
        <p:spPr>
          <a:xfrm>
            <a:off x="5740400" y="1893957"/>
            <a:ext cx="16256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rgbClr val="FFFFFF"/>
                </a:solidFill>
              </a:rPr>
              <a:t>PG 1302-102</a:t>
            </a:r>
            <a:endParaRPr lang="en-US" dirty="0">
              <a:solidFill>
                <a:srgbClr val="FFFFFF"/>
              </a:solidFill>
            </a:endParaRPr>
          </a:p>
        </p:txBody>
      </p:sp>
      <p:pic>
        <p:nvPicPr>
          <p:cNvPr id="7" name="Picture 6" descr="wiro094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 y="3668642"/>
            <a:ext cx="3920430" cy="2819400"/>
          </a:xfrm>
          <a:prstGeom prst="rect">
            <a:avLst/>
          </a:prstGeom>
        </p:spPr>
      </p:pic>
      <p:sp>
        <p:nvSpPr>
          <p:cNvPr id="13" name="Subtitle 4"/>
          <p:cNvSpPr txBox="1">
            <a:spLocks/>
          </p:cNvSpPr>
          <p:nvPr/>
        </p:nvSpPr>
        <p:spPr>
          <a:xfrm>
            <a:off x="1333500" y="6488042"/>
            <a:ext cx="1905000" cy="353943"/>
          </a:xfrm>
          <a:prstGeom prst="rect">
            <a:avLst/>
          </a:prstGeom>
          <a:noFill/>
        </p:spPr>
        <p:txBody>
          <a:bodyPr vert="horz" wrap="square" lIns="91440" tIns="45720" rIns="91440" bIns="45720" rtlCol="0">
            <a:spAutoFit/>
          </a:bodyPr>
          <a:lstStyle>
            <a:lvl1pPr marL="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2"/>
                </a:solidFill>
                <a:latin typeface="+mn-lt"/>
                <a:ea typeface="+mn-ea"/>
                <a:cs typeface="+mn-cs"/>
              </a:defRPr>
            </a:lvl1pPr>
            <a:lvl2pPr marL="457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ct val="20000"/>
              </a:spcBef>
              <a:spcAft>
                <a:spcPts val="600"/>
              </a:spcAft>
              <a:buClr>
                <a:schemeClr val="tx2"/>
              </a:buClr>
              <a:buFont typeface="Arial" pitchFamily="34" charset="0"/>
              <a:buNone/>
              <a:defRPr sz="1700" kern="1200" spc="3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ct val="20000"/>
              </a:spcBef>
              <a:spcAft>
                <a:spcPts val="600"/>
              </a:spcAft>
              <a:buClr>
                <a:schemeClr val="tx2"/>
              </a:buClr>
              <a:buFont typeface="Arial" pitchFamily="34" charset="0"/>
              <a:buNone/>
              <a:defRPr sz="1700" kern="1200">
                <a:solidFill>
                  <a:schemeClr val="tx1">
                    <a:tint val="75000"/>
                  </a:schemeClr>
                </a:solidFill>
                <a:latin typeface="+mn-lt"/>
                <a:ea typeface="+mn-ea"/>
                <a:cs typeface="+mn-cs"/>
              </a:defRPr>
            </a:lvl9pPr>
          </a:lstStyle>
          <a:p>
            <a:r>
              <a:rPr lang="en-US" dirty="0" smtClean="0">
                <a:solidFill>
                  <a:srgbClr val="FFFFFF"/>
                </a:solidFill>
              </a:rPr>
              <a:t>WIRO 2017</a:t>
            </a:r>
            <a:endParaRPr lang="en-US" dirty="0">
              <a:solidFill>
                <a:srgbClr val="FFFFFF"/>
              </a:solidFill>
            </a:endParaRPr>
          </a:p>
        </p:txBody>
      </p:sp>
    </p:spTree>
    <p:extLst>
      <p:ext uri="{BB962C8B-B14F-4D97-AF65-F5344CB8AC3E}">
        <p14:creationId xmlns:p14="http://schemas.microsoft.com/office/powerpoint/2010/main" val="6100418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1397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The Future of RM: MAHA and WIRO</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smtClean="0">
                <a:solidFill>
                  <a:schemeClr val="tx1"/>
                </a:solidFill>
                <a:ea typeface="+mn-ea"/>
                <a:cs typeface="+mn-cs"/>
              </a:rPr>
              <a:t>Stuff here</a:t>
            </a:r>
            <a:endParaRPr lang="en-US" sz="2400" dirty="0" smtClean="0">
              <a:solidFill>
                <a:schemeClr val="tx1"/>
              </a:solidFill>
              <a:ea typeface="+mn-ea"/>
              <a:cs typeface="+mn-cs"/>
            </a:endParaRP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smtClean="0">
                <a:solidFill>
                  <a:schemeClr val="tx1"/>
                </a:solidFill>
                <a:ea typeface="+mn-ea"/>
                <a:cs typeface="+mn-cs"/>
              </a:rPr>
              <a:t>More Stuff here.</a:t>
            </a:r>
            <a:endParaRPr lang="en-US" sz="2400" dirty="0">
              <a:solidFill>
                <a:schemeClr val="tx1"/>
              </a:solidFill>
              <a:ea typeface="+mn-ea"/>
              <a:cs typeface="+mn-cs"/>
            </a:endParaRPr>
          </a:p>
        </p:txBody>
      </p:sp>
      <p:pic>
        <p:nvPicPr>
          <p:cNvPr id="3" name="Picture 2" descr="Screen Shot 2018-03-02 at 3.2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095" y="1054100"/>
            <a:ext cx="6041505" cy="5511800"/>
          </a:xfrm>
          <a:prstGeom prst="rect">
            <a:avLst/>
          </a:prstGeom>
        </p:spPr>
      </p:pic>
    </p:spTree>
    <p:extLst>
      <p:ext uri="{BB962C8B-B14F-4D97-AF65-F5344CB8AC3E}">
        <p14:creationId xmlns:p14="http://schemas.microsoft.com/office/powerpoint/2010/main" val="1157055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2032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The Future of RM: MAHA and WIRO</a:t>
            </a:r>
            <a:endParaRPr lang="en-US" sz="3600" dirty="0">
              <a:ln>
                <a:solidFill>
                  <a:schemeClr val="accent6"/>
                </a:solidFill>
              </a:ln>
              <a:solidFill>
                <a:schemeClr val="tx1"/>
              </a:solidFill>
            </a:endParaRPr>
          </a:p>
        </p:txBody>
      </p:sp>
      <p:pic>
        <p:nvPicPr>
          <p:cNvPr id="4" name="Picture 3" descr="Screen Shot 2018-03-02 at 3.51.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977900"/>
            <a:ext cx="3050777" cy="2362200"/>
          </a:xfrm>
          <a:prstGeom prst="rect">
            <a:avLst/>
          </a:prstGeom>
        </p:spPr>
      </p:pic>
      <p:sp>
        <p:nvSpPr>
          <p:cNvPr id="5" name="Subtitle 4"/>
          <p:cNvSpPr>
            <a:spLocks noGrp="1"/>
          </p:cNvSpPr>
          <p:nvPr>
            <p:ph type="subTitle" idx="1"/>
          </p:nvPr>
        </p:nvSpPr>
        <p:spPr/>
        <p:txBody>
          <a:bodyPr/>
          <a:lstStyle/>
          <a:p>
            <a:endParaRPr lang="en-US"/>
          </a:p>
        </p:txBody>
      </p:sp>
      <p:pic>
        <p:nvPicPr>
          <p:cNvPr id="7" name="Picture 6" descr="Screen Shot 2018-03-02 at 3.50.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740" y="977900"/>
            <a:ext cx="3223260" cy="2400300"/>
          </a:xfrm>
          <a:prstGeom prst="rect">
            <a:avLst/>
          </a:prstGeom>
        </p:spPr>
      </p:pic>
      <p:pic>
        <p:nvPicPr>
          <p:cNvPr id="8" name="Picture 7" descr="Screen Shot 2018-03-02 at 3.51.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99" y="3422654"/>
            <a:ext cx="3050777" cy="2470145"/>
          </a:xfrm>
          <a:prstGeom prst="rect">
            <a:avLst/>
          </a:prstGeom>
        </p:spPr>
      </p:pic>
      <p:pic>
        <p:nvPicPr>
          <p:cNvPr id="10" name="Picture 9" descr="Screen Shot 2018-03-02 at 3.51.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740" y="3422654"/>
            <a:ext cx="3223260" cy="2526066"/>
          </a:xfrm>
          <a:prstGeom prst="rect">
            <a:avLst/>
          </a:prstGeom>
        </p:spPr>
      </p:pic>
    </p:spTree>
    <p:extLst>
      <p:ext uri="{BB962C8B-B14F-4D97-AF65-F5344CB8AC3E}">
        <p14:creationId xmlns:p14="http://schemas.microsoft.com/office/powerpoint/2010/main" val="989416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762000"/>
            <a:ext cx="8229599" cy="914400"/>
          </a:xfrm>
          <a:prstGeom prst="rect">
            <a:avLst/>
          </a:prstGeom>
        </p:spPr>
        <p:txBody>
          <a:bodyPr anchor="ctr">
            <a:normAutofit/>
          </a:bodyPr>
          <a:lst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a:lstStyle>
          <a:p>
            <a:pPr algn="ctr">
              <a:defRPr/>
            </a:pPr>
            <a:r>
              <a:rPr lang="en-US" sz="3600" dirty="0" smtClean="0">
                <a:ln>
                  <a:solidFill>
                    <a:schemeClr val="accent6"/>
                  </a:solidFill>
                </a:ln>
                <a:solidFill>
                  <a:schemeClr val="tx1"/>
                </a:solidFill>
              </a:rPr>
              <a:t>Summary</a:t>
            </a:r>
            <a:endParaRPr lang="en-US" sz="3600" dirty="0">
              <a:ln>
                <a:solidFill>
                  <a:schemeClr val="accent6"/>
                </a:solidFill>
              </a:ln>
              <a:solidFill>
                <a:schemeClr val="tx1"/>
              </a:solidFill>
            </a:endParaRPr>
          </a:p>
        </p:txBody>
      </p:sp>
      <p:sp>
        <p:nvSpPr>
          <p:cNvPr id="2" name="Subtitle 1"/>
          <p:cNvSpPr>
            <a:spLocks noGrp="1"/>
          </p:cNvSpPr>
          <p:nvPr>
            <p:ph type="subTitle" idx="1"/>
          </p:nvPr>
        </p:nvSpPr>
        <p:spPr>
          <a:xfrm>
            <a:off x="533400" y="1676400"/>
            <a:ext cx="8077200" cy="5029200"/>
          </a:xfrm>
        </p:spPr>
        <p:txBody>
          <a:bodyPr rtlCol="0">
            <a:normAutofit/>
          </a:bodyPr>
          <a:lstStyle/>
          <a:p>
            <a:pPr fontAlgn="auto">
              <a:spcAft>
                <a:spcPts val="0"/>
              </a:spcAft>
              <a:buFont typeface="Arial"/>
              <a:buNone/>
              <a:defRPr/>
            </a:pPr>
            <a:r>
              <a:rPr lang="en-US" sz="2400" dirty="0" smtClean="0">
                <a:solidFill>
                  <a:schemeClr val="tx1"/>
                </a:solidFill>
                <a:ea typeface="+mn-ea"/>
                <a:cs typeface="+mn-cs"/>
              </a:rPr>
              <a:t>AGN structures not yet understood in detail.</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r>
              <a:rPr lang="en-US" sz="2400" dirty="0" smtClean="0">
                <a:solidFill>
                  <a:schemeClr val="tx1"/>
                </a:solidFill>
                <a:ea typeface="+mn-ea"/>
                <a:cs typeface="+mn-cs"/>
              </a:rPr>
              <a:t>The </a:t>
            </a:r>
            <a:r>
              <a:rPr lang="en-US" sz="2400" dirty="0">
                <a:solidFill>
                  <a:schemeClr val="tx1"/>
                </a:solidFill>
              </a:rPr>
              <a:t>d</a:t>
            </a:r>
            <a:r>
              <a:rPr lang="en-US" sz="2400" dirty="0" smtClean="0">
                <a:solidFill>
                  <a:schemeClr val="tx1"/>
                </a:solidFill>
                <a:ea typeface="+mn-ea"/>
                <a:cs typeface="+mn-cs"/>
              </a:rPr>
              <a:t>etails are important for understanding black hole masses.</a:t>
            </a:r>
          </a:p>
          <a:p>
            <a:pPr fontAlgn="auto">
              <a:spcAft>
                <a:spcPts val="0"/>
              </a:spcAft>
              <a:buFont typeface="Arial"/>
              <a:buNone/>
              <a:defRPr/>
            </a:pPr>
            <a:endParaRPr lang="en-US" sz="2400" dirty="0">
              <a:solidFill>
                <a:schemeClr val="tx1"/>
              </a:solidFill>
            </a:endParaRPr>
          </a:p>
          <a:p>
            <a:pPr fontAlgn="auto">
              <a:spcAft>
                <a:spcPts val="0"/>
              </a:spcAft>
              <a:buFont typeface="Arial"/>
              <a:buNone/>
              <a:defRPr/>
            </a:pPr>
            <a:endParaRPr lang="en-US" sz="2400" dirty="0" smtClean="0">
              <a:solidFill>
                <a:schemeClr val="tx1"/>
              </a:solidFill>
              <a:ea typeface="+mn-ea"/>
              <a:cs typeface="+mn-cs"/>
            </a:endParaRPr>
          </a:p>
          <a:p>
            <a:pPr fontAlgn="auto">
              <a:spcAft>
                <a:spcPts val="0"/>
              </a:spcAft>
              <a:buFont typeface="Arial"/>
              <a:buNone/>
              <a:defRPr/>
            </a:pPr>
            <a:r>
              <a:rPr lang="en-US" sz="2400" dirty="0" smtClean="0">
                <a:solidFill>
                  <a:schemeClr val="tx1"/>
                </a:solidFill>
              </a:rPr>
              <a:t>The details are important for understanding inflow, outflow, and rotational motions around supermassive </a:t>
            </a:r>
            <a:r>
              <a:rPr lang="en-US" sz="2400" dirty="0" err="1" smtClean="0">
                <a:solidFill>
                  <a:schemeClr val="tx1"/>
                </a:solidFill>
              </a:rPr>
              <a:t>blackholes</a:t>
            </a:r>
            <a:r>
              <a:rPr lang="en-US" sz="2400" dirty="0" smtClean="0">
                <a:solidFill>
                  <a:schemeClr val="tx1"/>
                </a:solidFill>
              </a:rPr>
              <a:t>.</a:t>
            </a:r>
          </a:p>
          <a:p>
            <a:pPr fontAlgn="auto">
              <a:spcAft>
                <a:spcPts val="0"/>
              </a:spcAft>
              <a:buFont typeface="Arial"/>
              <a:buNone/>
              <a:defRPr/>
            </a:pPr>
            <a:endParaRPr lang="en-US" sz="2400" dirty="0">
              <a:solidFill>
                <a:schemeClr val="tx1"/>
              </a:solidFill>
              <a:ea typeface="+mn-ea"/>
              <a:cs typeface="+mn-cs"/>
            </a:endParaRPr>
          </a:p>
          <a:p>
            <a:pPr fontAlgn="auto">
              <a:spcAft>
                <a:spcPts val="0"/>
              </a:spcAft>
              <a:buFont typeface="Arial"/>
              <a:buNone/>
              <a:defRPr/>
            </a:pPr>
            <a:r>
              <a:rPr lang="en-US" sz="2400" dirty="0" smtClean="0">
                <a:solidFill>
                  <a:schemeClr val="tx1"/>
                </a:solidFill>
              </a:rPr>
              <a:t>The potential exists for identifying and understanding binary black holes.</a:t>
            </a:r>
            <a:endParaRPr lang="en-US" sz="2400" dirty="0">
              <a:solidFill>
                <a:schemeClr val="tx1"/>
              </a:solidFill>
              <a:ea typeface="+mn-ea"/>
              <a:cs typeface="+mn-cs"/>
            </a:endParaRPr>
          </a:p>
        </p:txBody>
      </p:sp>
    </p:spTree>
    <p:extLst>
      <p:ext uri="{BB962C8B-B14F-4D97-AF65-F5344CB8AC3E}">
        <p14:creationId xmlns:p14="http://schemas.microsoft.com/office/powerpoint/2010/main" val="3491663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2057400" y="381000"/>
            <a:ext cx="4454158" cy="6096000"/>
          </a:xfrm>
          <a:prstGeom prst="rect">
            <a:avLst/>
          </a:prstGeom>
        </p:spPr>
      </p:pic>
    </p:spTree>
    <p:extLst>
      <p:ext uri="{BB962C8B-B14F-4D97-AF65-F5344CB8AC3E}">
        <p14:creationId xmlns:p14="http://schemas.microsoft.com/office/powerpoint/2010/main" val="21989159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74638"/>
            <a:ext cx="8356600" cy="652462"/>
          </a:xfrm>
        </p:spPr>
        <p:txBody>
          <a:bodyPr/>
          <a:lstStyle/>
          <a:p>
            <a:pPr algn="ctr"/>
            <a:r>
              <a:rPr lang="en-US" dirty="0" smtClean="0"/>
              <a:t> </a:t>
            </a:r>
            <a:r>
              <a:rPr lang="en-US" dirty="0" smtClean="0"/>
              <a:t>AGN Schematic (Horizons by Seeds)</a:t>
            </a:r>
            <a:endParaRPr lang="en-US" dirty="0"/>
          </a:p>
        </p:txBody>
      </p:sp>
      <p:pic>
        <p:nvPicPr>
          <p:cNvPr id="5" name="Picture 4" descr="black_h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20800"/>
            <a:ext cx="6826250" cy="43894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3"/>
          <p:cNvSpPr txBox="1">
            <a:spLocks noChangeArrowheads="1"/>
          </p:cNvSpPr>
          <p:nvPr/>
        </p:nvSpPr>
        <p:spPr bwMode="auto">
          <a:xfrm>
            <a:off x="1143000" y="1341438"/>
            <a:ext cx="2514600" cy="646331"/>
          </a:xfrm>
          <a:prstGeom prst="rect">
            <a:avLst/>
          </a:prstGeom>
          <a:no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800" dirty="0" smtClean="0"/>
              <a:t>Broad and narrow-line emitting regions</a:t>
            </a:r>
            <a:endParaRPr lang="en-US" sz="1800" dirty="0"/>
          </a:p>
        </p:txBody>
      </p:sp>
    </p:spTree>
    <p:extLst>
      <p:ext uri="{BB962C8B-B14F-4D97-AF65-F5344CB8AC3E}">
        <p14:creationId xmlns:p14="http://schemas.microsoft.com/office/powerpoint/2010/main" val="9338896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ln>
                  <a:solidFill>
                    <a:schemeClr val="accent6"/>
                  </a:solidFill>
                </a:ln>
              </a:rPr>
              <a:t>Eddington</a:t>
            </a:r>
            <a:r>
              <a:rPr lang="en-US" dirty="0" smtClean="0">
                <a:ln>
                  <a:solidFill>
                    <a:schemeClr val="accent6"/>
                  </a:solidFill>
                </a:ln>
              </a:rPr>
              <a:t> Fraction Relationships</a:t>
            </a:r>
            <a:endParaRPr lang="en-US" dirty="0">
              <a:ln>
                <a:solidFill>
                  <a:schemeClr val="accent6"/>
                </a:solidFill>
              </a:ln>
            </a:endParaRPr>
          </a:p>
        </p:txBody>
      </p:sp>
      <p:sp>
        <p:nvSpPr>
          <p:cNvPr id="38" name="Rectangle 37"/>
          <p:cNvSpPr/>
          <p:nvPr/>
        </p:nvSpPr>
        <p:spPr>
          <a:xfrm rot="16200000">
            <a:off x="-574774" y="4286392"/>
            <a:ext cx="1727264" cy="3112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ontent Placeholder 19"/>
          <p:cNvSpPr>
            <a:spLocks noGrp="1"/>
          </p:cNvSpPr>
          <p:nvPr>
            <p:ph idx="4294967295"/>
          </p:nvPr>
        </p:nvSpPr>
        <p:spPr>
          <a:xfrm>
            <a:off x="1130165" y="6049818"/>
            <a:ext cx="3244985" cy="569244"/>
          </a:xfrm>
          <a:prstGeom prst="rect">
            <a:avLst/>
          </a:prstGeom>
        </p:spPr>
        <p:txBody>
          <a:bodyPr>
            <a:normAutofit/>
          </a:bodyPr>
          <a:lstStyle/>
          <a:p>
            <a:pPr>
              <a:buFont typeface="Courier New" pitchFamily="1" charset="0"/>
              <a:buChar char="o"/>
            </a:pPr>
            <a:r>
              <a:rPr lang="en-US" dirty="0" err="1" smtClean="0"/>
              <a:t>Shen</a:t>
            </a:r>
            <a:r>
              <a:rPr lang="en-US" dirty="0" smtClean="0"/>
              <a:t> &amp; Ho (2014)</a:t>
            </a:r>
          </a:p>
          <a:p>
            <a:pPr>
              <a:buNone/>
            </a:pPr>
            <a:endParaRPr lang="en-US" dirty="0" smtClean="0"/>
          </a:p>
        </p:txBody>
      </p:sp>
      <p:sp>
        <p:nvSpPr>
          <p:cNvPr id="11" name="Content Placeholder 19"/>
          <p:cNvSpPr txBox="1">
            <a:spLocks/>
          </p:cNvSpPr>
          <p:nvPr/>
        </p:nvSpPr>
        <p:spPr>
          <a:xfrm>
            <a:off x="5321165" y="6029036"/>
            <a:ext cx="3244985" cy="569244"/>
          </a:xfrm>
          <a:prstGeom prst="rect">
            <a:avLst/>
          </a:prstGeom>
        </p:spPr>
        <p:txBody>
          <a:bodyPr vert="horz" lIns="91440" tIns="45720" rIns="91440" bIns="45720" rtlCol="0">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Courier New" pitchFamily="1" charset="0"/>
              <a:buChar char="o"/>
            </a:pPr>
            <a:r>
              <a:rPr lang="en-US" dirty="0" err="1" smtClean="0"/>
              <a:t>Boroson</a:t>
            </a:r>
            <a:r>
              <a:rPr lang="en-US" dirty="0" smtClean="0"/>
              <a:t> (2002)</a:t>
            </a:r>
          </a:p>
          <a:p>
            <a:pPr>
              <a:buFont typeface="Wingdings" pitchFamily="2" charset="2"/>
              <a:buNone/>
            </a:pPr>
            <a:endParaRPr lang="en-US" dirty="0" smtClean="0"/>
          </a:p>
        </p:txBody>
      </p:sp>
      <p:pic>
        <p:nvPicPr>
          <p:cNvPr id="3" name="Picture 2"/>
          <p:cNvPicPr>
            <a:picLocks noChangeAspect="1"/>
          </p:cNvPicPr>
          <p:nvPr/>
        </p:nvPicPr>
        <p:blipFill>
          <a:blip r:embed="rId3"/>
          <a:stretch>
            <a:fillRect/>
          </a:stretch>
        </p:blipFill>
        <p:spPr>
          <a:xfrm>
            <a:off x="0" y="2062018"/>
            <a:ext cx="4565449" cy="3967018"/>
          </a:xfrm>
          <a:prstGeom prst="rect">
            <a:avLst/>
          </a:prstGeom>
        </p:spPr>
      </p:pic>
      <p:pic>
        <p:nvPicPr>
          <p:cNvPr id="6" name="Picture 5" descr="fg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449" y="2062018"/>
            <a:ext cx="4823326" cy="3642644"/>
          </a:xfrm>
          <a:prstGeom prst="rect">
            <a:avLst/>
          </a:prstGeom>
        </p:spPr>
      </p:pic>
    </p:spTree>
    <p:extLst>
      <p:ext uri="{BB962C8B-B14F-4D97-AF65-F5344CB8AC3E}">
        <p14:creationId xmlns:p14="http://schemas.microsoft.com/office/powerpoint/2010/main" val="35046059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31" descr="MRK509spex.png"/>
          <p:cNvPicPr>
            <a:picLocks noChangeAspect="1"/>
          </p:cNvPicPr>
          <p:nvPr/>
        </p:nvPicPr>
        <p:blipFill>
          <a:blip r:embed="rId3">
            <a:extLst>
              <a:ext uri="{28A0092B-C50C-407E-A947-70E740481C1C}">
                <a14:useLocalDpi xmlns:a14="http://schemas.microsoft.com/office/drawing/2010/main" val="0"/>
              </a:ext>
            </a:extLst>
          </a:blip>
          <a:srcRect l="3036" t="66383" r="2779" b="5647"/>
          <a:stretch>
            <a:fillRect/>
          </a:stretch>
        </p:blipFill>
        <p:spPr bwMode="auto">
          <a:xfrm>
            <a:off x="517526" y="2253456"/>
            <a:ext cx="8312812" cy="262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Box 33"/>
          <p:cNvSpPr txBox="1">
            <a:spLocks noChangeArrowheads="1"/>
          </p:cNvSpPr>
          <p:nvPr/>
        </p:nvSpPr>
        <p:spPr bwMode="auto">
          <a:xfrm>
            <a:off x="3276600" y="4859338"/>
            <a:ext cx="2895600" cy="461962"/>
          </a:xfrm>
          <a:prstGeom prst="rect">
            <a:avLst/>
          </a:prstGeom>
          <a:solidFill>
            <a:schemeClr val="tx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 Rest </a:t>
            </a:r>
            <a:r>
              <a:rPr lang="en-US" dirty="0" err="1">
                <a:solidFill>
                  <a:srgbClr val="000000"/>
                </a:solidFill>
              </a:rPr>
              <a:t>λ</a:t>
            </a:r>
            <a:r>
              <a:rPr lang="en-US" dirty="0">
                <a:solidFill>
                  <a:srgbClr val="000000"/>
                </a:solidFill>
              </a:rPr>
              <a:t> (Angstroms)</a:t>
            </a:r>
          </a:p>
        </p:txBody>
      </p:sp>
      <p:sp>
        <p:nvSpPr>
          <p:cNvPr id="1032" name="TextBox 18"/>
          <p:cNvSpPr txBox="1">
            <a:spLocks noChangeArrowheads="1"/>
          </p:cNvSpPr>
          <p:nvPr/>
        </p:nvSpPr>
        <p:spPr bwMode="auto">
          <a:xfrm rot="-5400000">
            <a:off x="-271462" y="3269456"/>
            <a:ext cx="1116013" cy="461963"/>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dirty="0">
                <a:solidFill>
                  <a:srgbClr val="000000"/>
                </a:solidFill>
              </a:rPr>
              <a:t>log(F</a:t>
            </a:r>
            <a:r>
              <a:rPr lang="el-GR" baseline="-25000" dirty="0">
                <a:solidFill>
                  <a:srgbClr val="000000"/>
                </a:solidFill>
              </a:rPr>
              <a:t>λ</a:t>
            </a:r>
            <a:r>
              <a:rPr lang="en-US" dirty="0">
                <a:solidFill>
                  <a:srgbClr val="000000"/>
                </a:solidFill>
              </a:rPr>
              <a:t>)</a:t>
            </a:r>
          </a:p>
        </p:txBody>
      </p:sp>
      <p:sp>
        <p:nvSpPr>
          <p:cNvPr id="1033" name="TextBox 26"/>
          <p:cNvSpPr txBox="1">
            <a:spLocks noChangeArrowheads="1"/>
          </p:cNvSpPr>
          <p:nvPr/>
        </p:nvSpPr>
        <p:spPr bwMode="auto">
          <a:xfrm rot="-5400000">
            <a:off x="1104899" y="3616320"/>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C IV</a:t>
            </a:r>
          </a:p>
        </p:txBody>
      </p:sp>
      <p:sp>
        <p:nvSpPr>
          <p:cNvPr id="1034" name="TextBox 27"/>
          <p:cNvSpPr txBox="1">
            <a:spLocks noChangeArrowheads="1"/>
          </p:cNvSpPr>
          <p:nvPr/>
        </p:nvSpPr>
        <p:spPr bwMode="auto">
          <a:xfrm rot="-5400000">
            <a:off x="2682876" y="3737767"/>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Mg II</a:t>
            </a:r>
          </a:p>
        </p:txBody>
      </p:sp>
      <p:sp>
        <p:nvSpPr>
          <p:cNvPr id="1035" name="TextBox 28"/>
          <p:cNvSpPr txBox="1">
            <a:spLocks noChangeArrowheads="1"/>
          </p:cNvSpPr>
          <p:nvPr/>
        </p:nvSpPr>
        <p:spPr bwMode="auto">
          <a:xfrm rot="-5400000">
            <a:off x="5463381" y="3060699"/>
            <a:ext cx="54451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β</a:t>
            </a:r>
            <a:endParaRPr lang="en-US" sz="1400" dirty="0">
              <a:solidFill>
                <a:schemeClr val="accent1"/>
              </a:solidFill>
            </a:endParaRPr>
          </a:p>
        </p:txBody>
      </p:sp>
      <p:sp>
        <p:nvSpPr>
          <p:cNvPr id="1036" name="TextBox 34"/>
          <p:cNvSpPr txBox="1">
            <a:spLocks noChangeArrowheads="1"/>
          </p:cNvSpPr>
          <p:nvPr/>
        </p:nvSpPr>
        <p:spPr bwMode="auto">
          <a:xfrm rot="-5400000">
            <a:off x="7485457" y="2946890"/>
            <a:ext cx="10310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400" dirty="0">
                <a:solidFill>
                  <a:schemeClr val="accent1"/>
                </a:solidFill>
              </a:rPr>
              <a:t>H</a:t>
            </a:r>
            <a:r>
              <a:rPr lang="el-GR" sz="1400" dirty="0">
                <a:solidFill>
                  <a:schemeClr val="accent1"/>
                </a:solidFill>
              </a:rPr>
              <a:t>α</a:t>
            </a:r>
            <a:endParaRPr lang="en-US" sz="1400" dirty="0">
              <a:solidFill>
                <a:schemeClr val="accent1"/>
              </a:solidFill>
            </a:endParaRPr>
          </a:p>
        </p:txBody>
      </p:sp>
      <p:sp>
        <p:nvSpPr>
          <p:cNvPr id="17" name="Title 1"/>
          <p:cNvSpPr txBox="1">
            <a:spLocks/>
          </p:cNvSpPr>
          <p:nvPr/>
        </p:nvSpPr>
        <p:spPr>
          <a:xfrm>
            <a:off x="762000" y="317500"/>
            <a:ext cx="7924800" cy="13589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smtClean="0"/>
              <a:t>AGN Ultraviolet-Optical AGN Spectrum</a:t>
            </a:r>
          </a:p>
          <a:p>
            <a:pPr algn="ctr"/>
            <a:r>
              <a:rPr lang="en-US" sz="3200" dirty="0" smtClean="0"/>
              <a:t>Note especially the </a:t>
            </a:r>
            <a:r>
              <a:rPr lang="en-US" sz="3200" dirty="0" err="1" smtClean="0"/>
              <a:t>Hbeta</a:t>
            </a:r>
            <a:r>
              <a:rPr lang="en-US" sz="3200" dirty="0" smtClean="0"/>
              <a:t> Line</a:t>
            </a:r>
            <a:endParaRPr lang="en-US" sz="3200" dirty="0"/>
          </a:p>
        </p:txBody>
      </p:sp>
    </p:spTree>
    <p:extLst>
      <p:ext uri="{BB962C8B-B14F-4D97-AF65-F5344CB8AC3E}">
        <p14:creationId xmlns:p14="http://schemas.microsoft.com/office/powerpoint/2010/main" val="4776528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Can We Measure Masses in space?</a:t>
            </a:r>
            <a:endParaRPr lang="en-US" dirty="0"/>
          </a:p>
        </p:txBody>
      </p:sp>
      <p:pic>
        <p:nvPicPr>
          <p:cNvPr id="10" name="Picture 9" descr="gravit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2260600"/>
            <a:ext cx="6502400" cy="2324100"/>
          </a:xfrm>
          <a:prstGeom prst="rect">
            <a:avLst/>
          </a:prstGeom>
        </p:spPr>
      </p:pic>
    </p:spTree>
    <p:extLst>
      <p:ext uri="{BB962C8B-B14F-4D97-AF65-F5344CB8AC3E}">
        <p14:creationId xmlns:p14="http://schemas.microsoft.com/office/powerpoint/2010/main" val="21538459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t>
            </a:r>
            <a:r>
              <a:rPr lang="en-US" dirty="0" smtClean="0"/>
              <a:t>galactic core</a:t>
            </a:r>
            <a:endParaRPr lang="en-US" dirty="0"/>
          </a:p>
        </p:txBody>
      </p:sp>
      <p:pic>
        <p:nvPicPr>
          <p:cNvPr id="4" name="Picture 7" descr="Genzelmovie200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891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0200" y="1689100"/>
            <a:ext cx="2921000" cy="3785652"/>
          </a:xfrm>
          <a:prstGeom prst="rect">
            <a:avLst/>
          </a:prstGeom>
          <a:noFill/>
        </p:spPr>
        <p:txBody>
          <a:bodyPr wrap="square" rtlCol="0">
            <a:spAutoFit/>
          </a:bodyPr>
          <a:lstStyle/>
          <a:p>
            <a:r>
              <a:rPr lang="en-US" sz="2400" dirty="0" smtClean="0"/>
              <a:t>Groups at Max Planck and UCLA have been observing the center of the Milky Way for over two decades, tracing the orbits of stars.  The mass of the central dark object lurking there is about 4 </a:t>
            </a:r>
            <a:r>
              <a:rPr lang="en-US" sz="2400" u="sng" dirty="0" smtClean="0"/>
              <a:t>million</a:t>
            </a:r>
            <a:r>
              <a:rPr lang="en-US" sz="2400" dirty="0" smtClean="0"/>
              <a:t> solar masses.</a:t>
            </a:r>
            <a:endParaRPr lang="en-US" sz="2400" dirty="0"/>
          </a:p>
        </p:txBody>
      </p:sp>
    </p:spTree>
    <p:extLst>
      <p:ext uri="{BB962C8B-B14F-4D97-AF65-F5344CB8AC3E}">
        <p14:creationId xmlns:p14="http://schemas.microsoft.com/office/powerpoint/2010/main" val="12416347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6166"/>
            <a:ext cx="7924800" cy="761471"/>
          </a:xfrm>
        </p:spPr>
        <p:txBody>
          <a:bodyPr/>
          <a:lstStyle/>
          <a:p>
            <a:pPr algn="ctr"/>
            <a:r>
              <a:rPr lang="en-US" dirty="0" smtClean="0"/>
              <a:t>“</a:t>
            </a:r>
            <a:r>
              <a:rPr lang="en-US" dirty="0" err="1" smtClean="0"/>
              <a:t>Gargantua</a:t>
            </a:r>
            <a:r>
              <a:rPr lang="en-US" dirty="0" smtClean="0"/>
              <a:t>” from </a:t>
            </a:r>
            <a:r>
              <a:rPr lang="en-US" i="1" dirty="0" smtClean="0"/>
              <a:t>interstellar</a:t>
            </a:r>
            <a:r>
              <a:rPr lang="en-US" dirty="0" smtClean="0"/>
              <a:t>	</a:t>
            </a:r>
            <a:endParaRPr lang="en-US" dirty="0"/>
          </a:p>
        </p:txBody>
      </p:sp>
      <p:pic>
        <p:nvPicPr>
          <p:cNvPr id="4" name="Content Placeholder 3" descr="gargantua_by_kvikki-d8777dk.jpg"/>
          <p:cNvPicPr>
            <a:picLocks noGrp="1" noChangeAspect="1"/>
          </p:cNvPicPr>
          <p:nvPr>
            <p:ph sz="quarter" idx="13"/>
          </p:nvPr>
        </p:nvPicPr>
        <p:blipFill>
          <a:blip r:embed="rId2" cstate="print">
            <a:extLst>
              <a:ext uri="{28A0092B-C50C-407E-A947-70E740481C1C}">
                <a14:useLocalDpi xmlns:a14="http://schemas.microsoft.com/office/drawing/2010/main" val="0"/>
              </a:ext>
            </a:extLst>
          </a:blip>
          <a:srcRect t="18309" b="18309"/>
          <a:stretch>
            <a:fillRect/>
          </a:stretch>
        </p:blipFill>
        <p:spPr/>
      </p:pic>
      <p:sp>
        <p:nvSpPr>
          <p:cNvPr id="5" name="TextBox 4"/>
          <p:cNvSpPr txBox="1"/>
          <p:nvPr/>
        </p:nvSpPr>
        <p:spPr>
          <a:xfrm>
            <a:off x="3081867" y="6017737"/>
            <a:ext cx="2990272" cy="461665"/>
          </a:xfrm>
          <a:prstGeom prst="rect">
            <a:avLst/>
          </a:prstGeom>
          <a:noFill/>
        </p:spPr>
        <p:txBody>
          <a:bodyPr wrap="none" rtlCol="0">
            <a:spAutoFit/>
          </a:bodyPr>
          <a:lstStyle/>
          <a:p>
            <a:pPr algn="ctr"/>
            <a:r>
              <a:rPr lang="en-US" sz="2400" dirty="0" smtClean="0"/>
              <a:t>100 Million Solar Masses</a:t>
            </a:r>
            <a:endParaRPr lang="en-US" sz="2400" dirty="0"/>
          </a:p>
        </p:txBody>
      </p:sp>
    </p:spTree>
    <p:extLst>
      <p:ext uri="{BB962C8B-B14F-4D97-AF65-F5344CB8AC3E}">
        <p14:creationId xmlns:p14="http://schemas.microsoft.com/office/powerpoint/2010/main" val="29058350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70"/>
          <p:cNvSpPr txBox="1">
            <a:spLocks noChangeArrowheads="1"/>
          </p:cNvSpPr>
          <p:nvPr/>
        </p:nvSpPr>
        <p:spPr bwMode="auto">
          <a:xfrm>
            <a:off x="4343400" y="3244850"/>
            <a:ext cx="3657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000000"/>
                </a:solidFill>
              </a:rPr>
              <a:t>e.g., Vestergaard et al. (2006, 2009)</a:t>
            </a:r>
          </a:p>
        </p:txBody>
      </p:sp>
      <p:graphicFrame>
        <p:nvGraphicFramePr>
          <p:cNvPr id="1028" name="Object 6"/>
          <p:cNvGraphicFramePr>
            <a:graphicFrameLocks noChangeAspect="1"/>
          </p:cNvGraphicFramePr>
          <p:nvPr>
            <p:extLst>
              <p:ext uri="{D42A27DB-BD31-4B8C-83A1-F6EECF244321}">
                <p14:modId xmlns:p14="http://schemas.microsoft.com/office/powerpoint/2010/main" val="2467296741"/>
              </p:ext>
            </p:extLst>
          </p:nvPr>
        </p:nvGraphicFramePr>
        <p:xfrm>
          <a:off x="1949450" y="2616200"/>
          <a:ext cx="5238750" cy="2318414"/>
        </p:xfrm>
        <a:graphic>
          <a:graphicData uri="http://schemas.openxmlformats.org/presentationml/2006/ole">
            <mc:AlternateContent xmlns:mc="http://schemas.openxmlformats.org/markup-compatibility/2006">
              <mc:Choice xmlns:v="urn:schemas-microsoft-com:vml" Requires="v">
                <p:oleObj spid="_x0000_s4160" name="Equation" r:id="rId4" imgW="889000" imgH="393700" progId="Equation.3">
                  <p:embed/>
                </p:oleObj>
              </mc:Choice>
              <mc:Fallback>
                <p:oleObj name="Equation" r:id="rId4" imgW="889000" imgH="393700" progId="Equation.3">
                  <p:embed/>
                  <p:pic>
                    <p:nvPicPr>
                      <p:cNvPr id="0" name=""/>
                      <p:cNvPicPr>
                        <a:picLocks noChangeAspect="1" noChangeArrowheads="1"/>
                      </p:cNvPicPr>
                      <p:nvPr/>
                    </p:nvPicPr>
                    <p:blipFill>
                      <a:blip r:embed="rId5"/>
                      <a:srcRect/>
                      <a:stretch>
                        <a:fillRect/>
                      </a:stretch>
                    </p:blipFill>
                    <p:spPr bwMode="auto">
                      <a:xfrm>
                        <a:off x="1949450" y="2616200"/>
                        <a:ext cx="5238750" cy="2318414"/>
                      </a:xfrm>
                      <a:prstGeom prst="rect">
                        <a:avLst/>
                      </a:prstGeom>
                      <a:solidFill>
                        <a:schemeClr val="tx1"/>
                      </a:solidFill>
                      <a:ln>
                        <a:noFill/>
                      </a:ln>
                    </p:spPr>
                  </p:pic>
                </p:oleObj>
              </mc:Fallback>
            </mc:AlternateContent>
          </a:graphicData>
        </a:graphic>
      </p:graphicFrame>
      <p:sp>
        <p:nvSpPr>
          <p:cNvPr id="17" name="Title 1"/>
          <p:cNvSpPr txBox="1">
            <a:spLocks/>
          </p:cNvSpPr>
          <p:nvPr/>
        </p:nvSpPr>
        <p:spPr>
          <a:xfrm>
            <a:off x="762000" y="427038"/>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smtClean="0"/>
              <a:t>Virial</a:t>
            </a:r>
            <a:r>
              <a:rPr lang="en-US" sz="3200" dirty="0" smtClean="0"/>
              <a:t> Black Hole Masses in Quasars</a:t>
            </a:r>
            <a:endParaRPr lang="en-US" sz="3200" dirty="0"/>
          </a:p>
        </p:txBody>
      </p:sp>
    </p:spTree>
    <p:extLst>
      <p:ext uri="{BB962C8B-B14F-4D97-AF65-F5344CB8AC3E}">
        <p14:creationId xmlns:p14="http://schemas.microsoft.com/office/powerpoint/2010/main" val="24816899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1143000"/>
          </a:xfrm>
        </p:spPr>
        <p:txBody>
          <a:bodyPr/>
          <a:lstStyle/>
          <a:p>
            <a:pPr algn="ctr" eaLnBrk="1" hangingPunct="1">
              <a:defRPr/>
            </a:pPr>
            <a:r>
              <a:rPr lang="en-US" sz="3600" dirty="0" smtClean="0">
                <a:cs typeface="+mj-cs"/>
              </a:rPr>
              <a:t>Reverberation Mapping (RM)</a:t>
            </a:r>
          </a:p>
        </p:txBody>
      </p:sp>
      <p:sp>
        <p:nvSpPr>
          <p:cNvPr id="312323" name="Rectangle 3"/>
          <p:cNvSpPr>
            <a:spLocks noGrp="1" noChangeArrowheads="1"/>
          </p:cNvSpPr>
          <p:nvPr>
            <p:ph type="body" idx="4294967295"/>
          </p:nvPr>
        </p:nvSpPr>
        <p:spPr>
          <a:xfrm>
            <a:off x="304800" y="5588000"/>
            <a:ext cx="8686800" cy="1117600"/>
          </a:xfrm>
          <a:prstGeom prst="rect">
            <a:avLst/>
          </a:prstGeom>
        </p:spPr>
        <p:txBody>
          <a:bodyPr>
            <a:normAutofit lnSpcReduction="10000"/>
          </a:bodyPr>
          <a:lstStyle/>
          <a:p>
            <a:pPr eaLnBrk="1" hangingPunct="1">
              <a:lnSpc>
                <a:spcPct val="90000"/>
              </a:lnSpc>
              <a:defRPr/>
            </a:pPr>
            <a:r>
              <a:rPr lang="en-US" sz="2000" dirty="0" smtClean="0">
                <a:cs typeface="+mn-cs"/>
              </a:rPr>
              <a:t>Broad lines are </a:t>
            </a:r>
            <a:r>
              <a:rPr lang="en-US" sz="2000" i="1" dirty="0" err="1" smtClean="0">
                <a:cs typeface="+mn-cs"/>
              </a:rPr>
              <a:t>photoionized</a:t>
            </a:r>
            <a:r>
              <a:rPr lang="en-US" sz="2000" dirty="0" smtClean="0">
                <a:cs typeface="+mn-cs"/>
              </a:rPr>
              <a:t> by the central continuum, which </a:t>
            </a:r>
            <a:r>
              <a:rPr lang="en-US" sz="2000" i="1" dirty="0" smtClean="0">
                <a:cs typeface="+mn-cs"/>
              </a:rPr>
              <a:t>varies</a:t>
            </a:r>
            <a:r>
              <a:rPr lang="en-US" sz="2000" dirty="0" smtClean="0">
                <a:cs typeface="+mn-cs"/>
              </a:rPr>
              <a:t>.  The line flux follows the continuum with a time lag t which is set by the size of the broad-line emitting region and the speed of light.  Recombination timescales are very short, </a:t>
            </a:r>
            <a:r>
              <a:rPr lang="en-US" sz="2000" u="sng" dirty="0" smtClean="0">
                <a:cs typeface="+mn-cs"/>
              </a:rPr>
              <a:t>BLR</a:t>
            </a:r>
            <a:r>
              <a:rPr lang="en-US" sz="2000" dirty="0" smtClean="0">
                <a:cs typeface="+mn-cs"/>
              </a:rPr>
              <a:t> stable, and continuum source small and central.</a:t>
            </a:r>
          </a:p>
        </p:txBody>
      </p:sp>
      <p:pic>
        <p:nvPicPr>
          <p:cNvPr id="2" name="Picture 1" descr="Screen Shot 2016-11-30 at 4.23.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963" y="1143000"/>
            <a:ext cx="4476674" cy="3708400"/>
          </a:xfrm>
          <a:prstGeom prst="rect">
            <a:avLst/>
          </a:prstGeom>
        </p:spPr>
      </p:pic>
      <p:pic>
        <p:nvPicPr>
          <p:cNvPr id="3" name="Picture 2" descr="Screen Shot 2016-11-30 at 4.24.2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400" y="4851400"/>
            <a:ext cx="4495800" cy="370940"/>
          </a:xfrm>
          <a:prstGeom prst="rect">
            <a:avLst/>
          </a:prstGeom>
        </p:spPr>
      </p:pic>
      <p:sp>
        <p:nvSpPr>
          <p:cNvPr id="8" name="Text Box 5"/>
          <p:cNvSpPr txBox="1">
            <a:spLocks noChangeArrowheads="1"/>
          </p:cNvSpPr>
          <p:nvPr/>
        </p:nvSpPr>
        <p:spPr bwMode="auto">
          <a:xfrm>
            <a:off x="2946400" y="5222340"/>
            <a:ext cx="2971800" cy="33855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600" dirty="0" err="1" smtClean="0">
                <a:cs typeface="+mn-cs"/>
              </a:rPr>
              <a:t>Fassnaugh</a:t>
            </a:r>
            <a:r>
              <a:rPr lang="en-US" sz="1600" dirty="0" smtClean="0">
                <a:cs typeface="+mn-cs"/>
              </a:rPr>
              <a:t> et al. (2016)</a:t>
            </a:r>
            <a:endParaRPr lang="el-GR" sz="1600" dirty="0">
              <a:cs typeface="+mn-cs"/>
            </a:endParaRPr>
          </a:p>
        </p:txBody>
      </p:sp>
    </p:spTree>
    <p:extLst>
      <p:ext uri="{BB962C8B-B14F-4D97-AF65-F5344CB8AC3E}">
        <p14:creationId xmlns:p14="http://schemas.microsoft.com/office/powerpoint/2010/main" val="31085451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7075</TotalTime>
  <Words>1159</Words>
  <Application>Microsoft Macintosh PowerPoint</Application>
  <PresentationFormat>On-screen Show (4:3)</PresentationFormat>
  <Paragraphs>156</Paragraphs>
  <Slides>30</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Horizon</vt:lpstr>
      <vt:lpstr>Equation</vt:lpstr>
      <vt:lpstr>Reverberation Mapping of  Active Galactic Nuclei</vt:lpstr>
      <vt:lpstr>What Are active galactic nuclei?  How Can We Measure their Black Hole masses with reverberation mapping?  Where is the field now?  What is the future of the field?  And what are we doing at wyoming? </vt:lpstr>
      <vt:lpstr> AGN Schematic (Horizons by Seeds)</vt:lpstr>
      <vt:lpstr>PowerPoint Presentation</vt:lpstr>
      <vt:lpstr>How Can We Measure Masses in space?</vt:lpstr>
      <vt:lpstr>the galactic core</vt:lpstr>
      <vt:lpstr>“Gargantua” from interstellar </vt:lpstr>
      <vt:lpstr>PowerPoint Presentation</vt:lpstr>
      <vt:lpstr>Reverberation Mapping (RM)</vt:lpstr>
      <vt:lpstr>Does the BLR obey the Virial Theorem?</vt:lpstr>
      <vt:lpstr>Expect that BLR Scales With Luminosity</vt:lpstr>
      <vt:lpstr>Empirically BLR Scales With Luminosity</vt:lpstr>
      <vt:lpstr>PowerPoint Presentation</vt:lpstr>
      <vt:lpstr>How to calibrate the (average) f factor?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Eddington Fraction Relationships</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Weigh a Black Hole and Other Adventures in Quasar Physics</dc:title>
  <dc:creator>Mike Brotherton</dc:creator>
  <cp:lastModifiedBy>Mike Brotherton</cp:lastModifiedBy>
  <cp:revision>70</cp:revision>
  <dcterms:created xsi:type="dcterms:W3CDTF">2015-03-22T00:17:02Z</dcterms:created>
  <dcterms:modified xsi:type="dcterms:W3CDTF">2018-03-02T23:07:24Z</dcterms:modified>
</cp:coreProperties>
</file>