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28" r:id="rId1"/>
  </p:sldMasterIdLst>
  <p:notesMasterIdLst>
    <p:notesMasterId r:id="rId48"/>
  </p:notesMasterIdLst>
  <p:sldIdLst>
    <p:sldId id="256" r:id="rId2"/>
    <p:sldId id="258" r:id="rId3"/>
    <p:sldId id="294" r:id="rId4"/>
    <p:sldId id="259" r:id="rId5"/>
    <p:sldId id="296" r:id="rId6"/>
    <p:sldId id="295" r:id="rId7"/>
    <p:sldId id="263" r:id="rId8"/>
    <p:sldId id="265" r:id="rId9"/>
    <p:sldId id="300" r:id="rId10"/>
    <p:sldId id="316" r:id="rId11"/>
    <p:sldId id="314" r:id="rId12"/>
    <p:sldId id="317" r:id="rId13"/>
    <p:sldId id="334" r:id="rId14"/>
    <p:sldId id="319" r:id="rId15"/>
    <p:sldId id="306" r:id="rId16"/>
    <p:sldId id="320" r:id="rId17"/>
    <p:sldId id="328" r:id="rId18"/>
    <p:sldId id="337" r:id="rId19"/>
    <p:sldId id="336" r:id="rId20"/>
    <p:sldId id="338" r:id="rId21"/>
    <p:sldId id="330" r:id="rId22"/>
    <p:sldId id="333" r:id="rId23"/>
    <p:sldId id="331" r:id="rId24"/>
    <p:sldId id="323" r:id="rId25"/>
    <p:sldId id="327" r:id="rId26"/>
    <p:sldId id="335" r:id="rId27"/>
    <p:sldId id="326" r:id="rId28"/>
    <p:sldId id="324" r:id="rId29"/>
    <p:sldId id="332" r:id="rId30"/>
    <p:sldId id="321" r:id="rId31"/>
    <p:sldId id="298" r:id="rId32"/>
    <p:sldId id="308" r:id="rId33"/>
    <p:sldId id="266" r:id="rId34"/>
    <p:sldId id="267" r:id="rId35"/>
    <p:sldId id="303" r:id="rId36"/>
    <p:sldId id="304" r:id="rId37"/>
    <p:sldId id="322" r:id="rId38"/>
    <p:sldId id="283" r:id="rId39"/>
    <p:sldId id="315" r:id="rId40"/>
    <p:sldId id="312" r:id="rId41"/>
    <p:sldId id="302" r:id="rId42"/>
    <p:sldId id="307" r:id="rId43"/>
    <p:sldId id="310" r:id="rId44"/>
    <p:sldId id="318" r:id="rId45"/>
    <p:sldId id="293" r:id="rId46"/>
    <p:sldId id="291"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23" autoAdjust="0"/>
    <p:restoredTop sz="99420" autoAdjust="0"/>
  </p:normalViewPr>
  <p:slideViewPr>
    <p:cSldViewPr snapToGrid="0" snapToObjects="1">
      <p:cViewPr varScale="1">
        <p:scale>
          <a:sx n="117" d="100"/>
          <a:sy n="117" d="100"/>
        </p:scale>
        <p:origin x="190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816DAF-B558-2745-855E-1C6CDC35EED8}" type="datetimeFigureOut">
              <a:rPr lang="en-US" smtClean="0"/>
              <a:t>6/27/19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7DB0AB-B179-A442-B4E7-0EB194443DF7}" type="slidenum">
              <a:rPr lang="en-US" smtClean="0"/>
              <a:t>‹#›</a:t>
            </a:fld>
            <a:endParaRPr lang="en-US"/>
          </a:p>
        </p:txBody>
      </p:sp>
    </p:spTree>
    <p:extLst>
      <p:ext uri="{BB962C8B-B14F-4D97-AF65-F5344CB8AC3E}">
        <p14:creationId xmlns:p14="http://schemas.microsoft.com/office/powerpoint/2010/main" val="15579287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Calibri" charset="0"/>
              </a:rPr>
              <a:t>Another important parameter in AGN is the black hole mass, which isn’t necessarily a typical SED project but I can really get at this with my quasi-simultaneous spectra.</a:t>
            </a:r>
          </a:p>
          <a:p>
            <a:endParaRPr lang="en-US">
              <a:latin typeface="Calibri" charset="0"/>
            </a:endParaRPr>
          </a:p>
          <a:p>
            <a:r>
              <a:rPr lang="en-US">
                <a:latin typeface="Calibri" charset="0"/>
              </a:rPr>
              <a:t>How do you measure M in AGN?</a:t>
            </a:r>
          </a:p>
          <a:p>
            <a:endParaRPr lang="en-US">
              <a:latin typeface="Calibri" charset="0"/>
            </a:endParaRPr>
          </a:p>
          <a:p>
            <a:r>
              <a:rPr lang="en-US">
                <a:latin typeface="Calibri" charset="0"/>
              </a:rPr>
              <a:t>Spectrum, CIV at high redshift and H</a:t>
            </a:r>
            <a:r>
              <a:rPr lang="el-GR">
                <a:latin typeface="Calibri" charset="0"/>
              </a:rPr>
              <a:t>β</a:t>
            </a:r>
            <a:r>
              <a:rPr lang="en-US">
                <a:latin typeface="Calibri" charset="0"/>
              </a:rPr>
              <a:t> at low.</a:t>
            </a:r>
          </a:p>
          <a:p>
            <a:endParaRPr lang="en-US">
              <a:latin typeface="Calibri" charset="0"/>
            </a:endParaRPr>
          </a:p>
          <a:p>
            <a:r>
              <a:rPr lang="en-US">
                <a:latin typeface="Calibri" charset="0"/>
              </a:rPr>
              <a:t>Ideally measurements using these lines in the same object would agree, but there’s scatter of a factor of a few between them.</a:t>
            </a:r>
          </a:p>
          <a:p>
            <a:endParaRPr lang="en-US">
              <a:latin typeface="Calibri" charset="0"/>
            </a:endParaRPr>
          </a:p>
          <a:p>
            <a:r>
              <a:rPr lang="en-US">
                <a:latin typeface="Calibri" charset="0"/>
              </a:rPr>
              <a:t>I’m interested in understanding this scatter so that I can reduce it.  </a:t>
            </a: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7C41B5F-0076-1047-BAD0-9CA7C5949977}" type="slidenum">
              <a:rPr lang="en-US" sz="1200"/>
              <a:pPr/>
              <a:t>5</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4050C2-8D74-CE48-971B-FD4E0385183A}" type="slidenum">
              <a:rPr lang="en-US"/>
              <a:pPr>
                <a:defRPr/>
              </a:pPr>
              <a:t>34</a:t>
            </a:fld>
            <a:endParaRPr lang="en-US"/>
          </a:p>
        </p:txBody>
      </p:sp>
      <p:sp>
        <p:nvSpPr>
          <p:cNvPr id="417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7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39</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40</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F045C61D-319B-684A-91C2-0BF5121F2E58}" type="slidenum">
              <a:rPr lang="en-US" smtClean="0"/>
              <a:pPr/>
              <a:t>46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Calibri" charset="0"/>
              </a:rPr>
              <a:t>Another important parameter in AGN is the black hole mass, which isn’t necessarily a typical SED project but I can really get at this with my quasi-simultaneous spectra.</a:t>
            </a:r>
          </a:p>
          <a:p>
            <a:endParaRPr lang="en-US">
              <a:latin typeface="Calibri" charset="0"/>
            </a:endParaRPr>
          </a:p>
          <a:p>
            <a:r>
              <a:rPr lang="en-US">
                <a:latin typeface="Calibri" charset="0"/>
              </a:rPr>
              <a:t>How do you measure M in AGN?</a:t>
            </a:r>
          </a:p>
          <a:p>
            <a:endParaRPr lang="en-US">
              <a:latin typeface="Calibri" charset="0"/>
            </a:endParaRPr>
          </a:p>
          <a:p>
            <a:r>
              <a:rPr lang="en-US">
                <a:latin typeface="Calibri" charset="0"/>
              </a:rPr>
              <a:t>Spectrum, CIV at high redshift and H</a:t>
            </a:r>
            <a:r>
              <a:rPr lang="el-GR">
                <a:latin typeface="Calibri" charset="0"/>
              </a:rPr>
              <a:t>β</a:t>
            </a:r>
            <a:r>
              <a:rPr lang="en-US">
                <a:latin typeface="Calibri" charset="0"/>
              </a:rPr>
              <a:t> at low.</a:t>
            </a:r>
          </a:p>
          <a:p>
            <a:endParaRPr lang="en-US">
              <a:latin typeface="Calibri" charset="0"/>
            </a:endParaRPr>
          </a:p>
          <a:p>
            <a:r>
              <a:rPr lang="en-US">
                <a:latin typeface="Calibri" charset="0"/>
              </a:rPr>
              <a:t>Ideally measurements using these lines in the same object would agree, but there’s scatter of a factor of a few between them.</a:t>
            </a:r>
          </a:p>
          <a:p>
            <a:endParaRPr lang="en-US">
              <a:latin typeface="Calibri" charset="0"/>
            </a:endParaRPr>
          </a:p>
          <a:p>
            <a:r>
              <a:rPr lang="en-US">
                <a:latin typeface="Calibri" charset="0"/>
              </a:rPr>
              <a:t>I’m interested in understanding this scatter so that I can reduce it.  </a:t>
            </a: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7C41B5F-0076-1047-BAD0-9CA7C5949977}" type="slidenum">
              <a:rPr lang="en-US" sz="1200"/>
              <a:pPr/>
              <a:t>7</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8</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24</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25</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26</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27</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28</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0FB5B7-05DB-934F-AF56-0C04AF790E6A}" type="slidenum">
              <a:rPr lang="en-US"/>
              <a:pPr>
                <a:defRPr/>
              </a:pPr>
              <a:t>33</a:t>
            </a:fld>
            <a:endParaRPr lang="en-US"/>
          </a:p>
        </p:txBody>
      </p:sp>
      <p:sp>
        <p:nvSpPr>
          <p:cNvPr id="416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67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pPr/>
              <a:t>6/27/19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4C003-38E8-486A-9BFD-47E55D87241C}" type="datetime1">
              <a:rPr lang="en-US" smtClean="0"/>
              <a:pPr/>
              <a:t>6/27/19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59EAA3-934B-41DB-B3B1-806F4BE5CC37}" type="datetime1">
              <a:rPr lang="en-US" smtClean="0"/>
              <a:pPr/>
              <a:t>6/27/19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pPr/>
              <a:t>6/27/19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C96367-2F2B-4F6E-ACF4-15FA13738E10}" type="datetime1">
              <a:rPr lang="en-US" smtClean="0"/>
              <a:pPr/>
              <a:t>6/27/19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523C92-45F4-4C30-810D-4886C1BA696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pPr/>
              <a:t>6/27/19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4DB246E-8FD1-42FF-94A4-E4133095C37A}" type="datetime1">
              <a:rPr lang="en-US" smtClean="0"/>
              <a:pPr/>
              <a:t>6/27/19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pPr/>
              <a:t>6/27/19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pPr/>
              <a:t>6/27/19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F8ADFA-7142-4015-85E6-1712F15FA709}" type="datetime1">
              <a:rPr lang="en-US" smtClean="0"/>
              <a:pPr/>
              <a:t>6/27/19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581E0-D653-4D78-A48F-41D80498BC7E}" type="datetime1">
              <a:rPr lang="en-US" smtClean="0"/>
              <a:pPr/>
              <a:t>6/27/19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pPr/>
              <a:t>6/27/19</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Lst>
  <p:hf sldNum="0" hdr="0" ftr="0" dt="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12.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47900" y="2397240"/>
            <a:ext cx="4648200" cy="882645"/>
          </a:xfrm>
        </p:spPr>
        <p:txBody>
          <a:bodyPr>
            <a:noAutofit/>
          </a:bodyPr>
          <a:lstStyle/>
          <a:p>
            <a:r>
              <a:rPr lang="en-US" sz="3200" dirty="0">
                <a:solidFill>
                  <a:srgbClr val="FFFF00"/>
                </a:solidFill>
              </a:rPr>
              <a:t>Prof. Michael Brotherton</a:t>
            </a:r>
          </a:p>
          <a:p>
            <a:r>
              <a:rPr lang="en-US" sz="3200" dirty="0">
                <a:solidFill>
                  <a:srgbClr val="FFFF00"/>
                </a:solidFill>
              </a:rPr>
              <a:t>University of Wyoming</a:t>
            </a:r>
          </a:p>
        </p:txBody>
      </p:sp>
      <p:sp>
        <p:nvSpPr>
          <p:cNvPr id="3" name="Title 2"/>
          <p:cNvSpPr>
            <a:spLocks noGrp="1"/>
          </p:cNvSpPr>
          <p:nvPr>
            <p:ph type="ctrTitle"/>
          </p:nvPr>
        </p:nvSpPr>
        <p:spPr>
          <a:xfrm>
            <a:off x="0" y="197793"/>
            <a:ext cx="9144000" cy="2186747"/>
          </a:xfrm>
        </p:spPr>
        <p:txBody>
          <a:bodyPr/>
          <a:lstStyle/>
          <a:p>
            <a:r>
              <a:rPr lang="en-US" sz="4000" cap="small" dirty="0">
                <a:latin typeface="Calibri"/>
                <a:cs typeface="Calibri"/>
              </a:rPr>
              <a:t>Monitoring Active Galactic Nuclei with </a:t>
            </a:r>
            <a:r>
              <a:rPr lang="en-US" sz="4000" cap="small" dirty="0" err="1">
                <a:latin typeface="Calibri"/>
                <a:cs typeface="Calibri"/>
              </a:rPr>
              <a:t>Hbeta</a:t>
            </a:r>
            <a:r>
              <a:rPr lang="en-US" sz="4000" cap="small" dirty="0">
                <a:latin typeface="Calibri"/>
                <a:cs typeface="Calibri"/>
              </a:rPr>
              <a:t> Asymmetry Using the </a:t>
            </a:r>
            <a:br>
              <a:rPr lang="en-US" sz="4000" cap="small" dirty="0">
                <a:latin typeface="Calibri"/>
                <a:cs typeface="Calibri"/>
              </a:rPr>
            </a:br>
            <a:r>
              <a:rPr lang="en-US" sz="4000" cap="small" dirty="0">
                <a:latin typeface="Calibri"/>
                <a:cs typeface="Calibri"/>
              </a:rPr>
              <a:t>Wyoming Infrared Observatory</a:t>
            </a:r>
          </a:p>
        </p:txBody>
      </p:sp>
      <p:pic>
        <p:nvPicPr>
          <p:cNvPr id="5" name="Picture 4" descr="wylogo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2384540"/>
            <a:ext cx="1270000" cy="1270000"/>
          </a:xfrm>
          <a:prstGeom prst="rect">
            <a:avLst/>
          </a:prstGeom>
        </p:spPr>
      </p:pic>
      <p:pic>
        <p:nvPicPr>
          <p:cNvPr id="6" name="Picture 5" descr="wy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2384540"/>
            <a:ext cx="1309278" cy="1270000"/>
          </a:xfrm>
          <a:prstGeom prst="rect">
            <a:avLst/>
          </a:prstGeom>
        </p:spPr>
      </p:pic>
      <p:sp>
        <p:nvSpPr>
          <p:cNvPr id="7" name="TextBox 6"/>
          <p:cNvSpPr txBox="1"/>
          <p:nvPr/>
        </p:nvSpPr>
        <p:spPr>
          <a:xfrm>
            <a:off x="850900" y="4013200"/>
            <a:ext cx="7632700" cy="1631216"/>
          </a:xfrm>
          <a:prstGeom prst="rect">
            <a:avLst/>
          </a:prstGeom>
          <a:noFill/>
        </p:spPr>
        <p:txBody>
          <a:bodyPr wrap="square" rtlCol="0">
            <a:spAutoFit/>
          </a:bodyPr>
          <a:lstStyle/>
          <a:p>
            <a:r>
              <a:rPr lang="en-US" sz="2000" dirty="0"/>
              <a:t>Collaborators: </a:t>
            </a:r>
            <a:r>
              <a:rPr lang="en-US" sz="2000" dirty="0" err="1"/>
              <a:t>Pu</a:t>
            </a:r>
            <a:r>
              <a:rPr lang="en-US" sz="2000" dirty="0"/>
              <a:t> Du (IHEP), </a:t>
            </a:r>
            <a:r>
              <a:rPr lang="en-US" sz="2000" dirty="0" err="1"/>
              <a:t>Jian</a:t>
            </a:r>
            <a:r>
              <a:rPr lang="en-US" sz="2000" dirty="0"/>
              <a:t>-Min Wang (IHEP), Kai Wang (IHEP), </a:t>
            </a:r>
            <a:r>
              <a:rPr lang="en-US" sz="2000" dirty="0" err="1"/>
              <a:t>Zhengpeng</a:t>
            </a:r>
            <a:r>
              <a:rPr lang="en-US" sz="2000" dirty="0"/>
              <a:t> Huang (IHEP), Chen Hu (IHEP), Yan-</a:t>
            </a:r>
            <a:r>
              <a:rPr lang="en-US" sz="2000" dirty="0" err="1"/>
              <a:t>rong</a:t>
            </a:r>
            <a:r>
              <a:rPr lang="en-US" sz="2000" dirty="0"/>
              <a:t> Li (IHEP), David H. Kasper (WY), William T. Chick (WY), My Nguyen (WY), Jaya </a:t>
            </a:r>
            <a:r>
              <a:rPr lang="en-US" sz="2000" dirty="0" err="1"/>
              <a:t>Maithil</a:t>
            </a:r>
            <a:r>
              <a:rPr lang="en-US" sz="2000" dirty="0"/>
              <a:t> (WY), Derek Hand (WY), Jin-Ming </a:t>
            </a:r>
            <a:r>
              <a:rPr lang="en-US" sz="2000" dirty="0" err="1"/>
              <a:t>Bai</a:t>
            </a:r>
            <a:r>
              <a:rPr lang="en-US" sz="2000" dirty="0"/>
              <a:t> (Yunnan Observatory), and Luis Ho (</a:t>
            </a:r>
            <a:r>
              <a:rPr lang="en-US" sz="2000" dirty="0" err="1"/>
              <a:t>Kavli</a:t>
            </a:r>
            <a:r>
              <a:rPr lang="en-US" sz="2000" dirty="0"/>
              <a:t> Institute of Astronomy and Astrophysics, Peking University)</a:t>
            </a:r>
          </a:p>
        </p:txBody>
      </p:sp>
      <p:sp>
        <p:nvSpPr>
          <p:cNvPr id="4" name="TextBox 3"/>
          <p:cNvSpPr txBox="1"/>
          <p:nvPr/>
        </p:nvSpPr>
        <p:spPr>
          <a:xfrm>
            <a:off x="3367873" y="3693690"/>
            <a:ext cx="2313286" cy="369332"/>
          </a:xfrm>
          <a:prstGeom prst="rect">
            <a:avLst/>
          </a:prstGeom>
          <a:noFill/>
        </p:spPr>
        <p:txBody>
          <a:bodyPr wrap="square" rtlCol="0">
            <a:spAutoFit/>
          </a:bodyPr>
          <a:lstStyle/>
          <a:p>
            <a:r>
              <a:rPr lang="en-US" dirty="0"/>
              <a:t>The MAHA Collaboration</a:t>
            </a:r>
          </a:p>
        </p:txBody>
      </p:sp>
    </p:spTree>
    <p:extLst>
      <p:ext uri="{BB962C8B-B14F-4D97-AF65-F5344CB8AC3E}">
        <p14:creationId xmlns:p14="http://schemas.microsoft.com/office/powerpoint/2010/main" val="3973582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1034165"/>
            <a:ext cx="8623300" cy="7112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Example Theoretical 2D Velocity-Delay Maps</a:t>
            </a:r>
          </a:p>
        </p:txBody>
      </p:sp>
      <p:sp>
        <p:nvSpPr>
          <p:cNvPr id="4" name="TextBox 3"/>
          <p:cNvSpPr txBox="1"/>
          <p:nvPr/>
        </p:nvSpPr>
        <p:spPr>
          <a:xfrm>
            <a:off x="3777253" y="6106149"/>
            <a:ext cx="1597736" cy="369332"/>
          </a:xfrm>
          <a:prstGeom prst="rect">
            <a:avLst/>
          </a:prstGeom>
          <a:noFill/>
        </p:spPr>
        <p:txBody>
          <a:bodyPr wrap="square" rtlCol="0">
            <a:spAutoFit/>
          </a:bodyPr>
          <a:lstStyle/>
          <a:p>
            <a:r>
              <a:rPr lang="en-US" dirty="0"/>
              <a:t>Wang et al. 2018</a:t>
            </a:r>
          </a:p>
        </p:txBody>
      </p:sp>
      <p:pic>
        <p:nvPicPr>
          <p:cNvPr id="3" name="Picture 2" descr="Screen Shot 2018-07-15 at 7.13.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6600"/>
            <a:ext cx="9144000" cy="2842874"/>
          </a:xfrm>
          <a:prstGeom prst="rect">
            <a:avLst/>
          </a:prstGeom>
        </p:spPr>
      </p:pic>
      <p:sp>
        <p:nvSpPr>
          <p:cNvPr id="5" name="TextBox 4"/>
          <p:cNvSpPr txBox="1"/>
          <p:nvPr/>
        </p:nvSpPr>
        <p:spPr>
          <a:xfrm>
            <a:off x="578322" y="5148461"/>
            <a:ext cx="8073821" cy="584776"/>
          </a:xfrm>
          <a:prstGeom prst="rect">
            <a:avLst/>
          </a:prstGeom>
          <a:noFill/>
        </p:spPr>
        <p:txBody>
          <a:bodyPr wrap="square" rtlCol="0">
            <a:spAutoFit/>
          </a:bodyPr>
          <a:lstStyle/>
          <a:p>
            <a:r>
              <a:rPr lang="en-US" sz="3200" dirty="0"/>
              <a:t>    Thin Disk    Thicker Disk       Inflow         Outflow</a:t>
            </a:r>
          </a:p>
        </p:txBody>
      </p:sp>
    </p:spTree>
    <p:extLst>
      <p:ext uri="{BB962C8B-B14F-4D97-AF65-F5344CB8AC3E}">
        <p14:creationId xmlns:p14="http://schemas.microsoft.com/office/powerpoint/2010/main" val="177651986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762000"/>
            <a:ext cx="8623300" cy="7112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Close Binary Supermassive Black Holes?</a:t>
            </a:r>
          </a:p>
        </p:txBody>
      </p:sp>
      <p:sp>
        <p:nvSpPr>
          <p:cNvPr id="4" name="TextBox 3"/>
          <p:cNvSpPr txBox="1"/>
          <p:nvPr/>
        </p:nvSpPr>
        <p:spPr>
          <a:xfrm>
            <a:off x="0" y="6348572"/>
            <a:ext cx="2070100" cy="369332"/>
          </a:xfrm>
          <a:prstGeom prst="rect">
            <a:avLst/>
          </a:prstGeom>
          <a:noFill/>
        </p:spPr>
        <p:txBody>
          <a:bodyPr wrap="square" rtlCol="0">
            <a:spAutoFit/>
          </a:bodyPr>
          <a:lstStyle/>
          <a:p>
            <a:r>
              <a:rPr lang="en-US" dirty="0"/>
              <a:t>CXC/NASA/M. Weiss</a:t>
            </a:r>
          </a:p>
        </p:txBody>
      </p:sp>
      <p:pic>
        <p:nvPicPr>
          <p:cNvPr id="7" name="Picture 6" descr="bh_merger_still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65" y="1473201"/>
            <a:ext cx="3425918" cy="2569438"/>
          </a:xfrm>
          <a:prstGeom prst="rect">
            <a:avLst/>
          </a:prstGeom>
        </p:spPr>
      </p:pic>
      <p:pic>
        <p:nvPicPr>
          <p:cNvPr id="8" name="Picture 7" descr="bh_merger_still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018" y="3374692"/>
            <a:ext cx="3611146" cy="2708360"/>
          </a:xfrm>
          <a:prstGeom prst="rect">
            <a:avLst/>
          </a:prstGeom>
        </p:spPr>
      </p:pic>
      <p:pic>
        <p:nvPicPr>
          <p:cNvPr id="10" name="Picture 9" descr="bh_merger_still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5164" y="4728873"/>
            <a:ext cx="2838836" cy="2129127"/>
          </a:xfrm>
          <a:prstGeom prst="rect">
            <a:avLst/>
          </a:prstGeom>
        </p:spPr>
      </p:pic>
      <p:pic>
        <p:nvPicPr>
          <p:cNvPr id="11" name="Picture 10" descr="binary_fig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54" y="1473201"/>
            <a:ext cx="4462046" cy="1901491"/>
          </a:xfrm>
          <a:prstGeom prst="rect">
            <a:avLst/>
          </a:prstGeom>
        </p:spPr>
      </p:pic>
    </p:spTree>
    <p:extLst>
      <p:ext uri="{BB962C8B-B14F-4D97-AF65-F5344CB8AC3E}">
        <p14:creationId xmlns:p14="http://schemas.microsoft.com/office/powerpoint/2010/main" val="333063437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1034165"/>
            <a:ext cx="8623300" cy="7112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Theoretical Binary 2D Velocity-Delay Maps</a:t>
            </a:r>
          </a:p>
        </p:txBody>
      </p:sp>
      <p:sp>
        <p:nvSpPr>
          <p:cNvPr id="4" name="TextBox 3"/>
          <p:cNvSpPr txBox="1"/>
          <p:nvPr/>
        </p:nvSpPr>
        <p:spPr>
          <a:xfrm>
            <a:off x="3777253" y="6378314"/>
            <a:ext cx="1597736" cy="369332"/>
          </a:xfrm>
          <a:prstGeom prst="rect">
            <a:avLst/>
          </a:prstGeom>
          <a:noFill/>
        </p:spPr>
        <p:txBody>
          <a:bodyPr wrap="square" rtlCol="0">
            <a:spAutoFit/>
          </a:bodyPr>
          <a:lstStyle/>
          <a:p>
            <a:r>
              <a:rPr lang="en-US" dirty="0"/>
              <a:t>Wang et al. 2018</a:t>
            </a:r>
          </a:p>
        </p:txBody>
      </p:sp>
      <p:sp>
        <p:nvSpPr>
          <p:cNvPr id="5" name="TextBox 4"/>
          <p:cNvSpPr txBox="1"/>
          <p:nvPr/>
        </p:nvSpPr>
        <p:spPr>
          <a:xfrm>
            <a:off x="208365" y="2177218"/>
            <a:ext cx="8935635" cy="338554"/>
          </a:xfrm>
          <a:prstGeom prst="rect">
            <a:avLst/>
          </a:prstGeom>
          <a:noFill/>
        </p:spPr>
        <p:txBody>
          <a:bodyPr wrap="square" rtlCol="0">
            <a:spAutoFit/>
          </a:bodyPr>
          <a:lstStyle/>
          <a:p>
            <a:r>
              <a:rPr lang="en-US" sz="1600" dirty="0"/>
              <a:t>a: 2⊗thin-disk;   b: 2⊗thick-disk;  c: (</a:t>
            </a:r>
            <a:r>
              <a:rPr lang="en-US" sz="1600" dirty="0" err="1"/>
              <a:t>thin⊗thick</a:t>
            </a:r>
            <a:r>
              <a:rPr lang="en-US" sz="1600" dirty="0"/>
              <a:t>)-disks; d: 2⊗inflow;  e: 2⊗outflow; f and g: 2⊗(</a:t>
            </a:r>
            <a:r>
              <a:rPr lang="en-US" sz="1600" dirty="0" err="1"/>
              <a:t>thin-disk+inflows+outflows</a:t>
            </a:r>
            <a:r>
              <a:rPr lang="en-US" sz="1600" dirty="0"/>
              <a:t>)</a:t>
            </a:r>
          </a:p>
        </p:txBody>
      </p:sp>
      <p:pic>
        <p:nvPicPr>
          <p:cNvPr id="2" name="Picture 1" descr="Screen Shot 2018-07-15 at 7.40.09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6663"/>
            <a:ext cx="9144000" cy="1420928"/>
          </a:xfrm>
          <a:prstGeom prst="rect">
            <a:avLst/>
          </a:prstGeom>
        </p:spPr>
      </p:pic>
      <p:pic>
        <p:nvPicPr>
          <p:cNvPr id="6" name="Picture 5" descr="Screen Shot 2018-07-15 at 7.39.40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85117"/>
            <a:ext cx="9144000" cy="1451546"/>
          </a:xfrm>
          <a:prstGeom prst="rect">
            <a:avLst/>
          </a:prstGeom>
        </p:spPr>
      </p:pic>
      <p:sp>
        <p:nvSpPr>
          <p:cNvPr id="8" name="TextBox 7"/>
          <p:cNvSpPr txBox="1"/>
          <p:nvPr/>
        </p:nvSpPr>
        <p:spPr>
          <a:xfrm>
            <a:off x="0" y="5631761"/>
            <a:ext cx="9144000" cy="1138773"/>
          </a:xfrm>
          <a:prstGeom prst="rect">
            <a:avLst/>
          </a:prstGeom>
          <a:noFill/>
        </p:spPr>
        <p:txBody>
          <a:bodyPr wrap="square" rtlCol="0">
            <a:spAutoFit/>
          </a:bodyPr>
          <a:lstStyle/>
          <a:p>
            <a:r>
              <a:rPr lang="en-US" sz="2000" dirty="0"/>
              <a:t> </a:t>
            </a:r>
            <a:r>
              <a:rPr lang="en-US" sz="1600" dirty="0"/>
              <a:t>a: </a:t>
            </a:r>
            <a:r>
              <a:rPr lang="en-US" sz="1600" dirty="0" err="1"/>
              <a:t>thin-disk⊗inflow</a:t>
            </a:r>
            <a:r>
              <a:rPr lang="en-US" sz="1600" dirty="0"/>
              <a:t>; b: </a:t>
            </a:r>
            <a:r>
              <a:rPr lang="en-US" sz="1600" dirty="0" err="1"/>
              <a:t>thin-disk⊗outflow</a:t>
            </a:r>
            <a:r>
              <a:rPr lang="en-US" sz="1600" dirty="0"/>
              <a:t>; c: thick- </a:t>
            </a:r>
            <a:r>
              <a:rPr lang="en-US" sz="1600" dirty="0" err="1"/>
              <a:t>disk⊗inflow</a:t>
            </a:r>
            <a:r>
              <a:rPr lang="en-US" sz="1600" dirty="0"/>
              <a:t>; d: </a:t>
            </a:r>
            <a:r>
              <a:rPr lang="en-US" sz="1600" dirty="0" err="1"/>
              <a:t>thick-disk⊗outflow</a:t>
            </a:r>
            <a:r>
              <a:rPr lang="en-US" sz="1600" dirty="0"/>
              <a:t>; e: </a:t>
            </a:r>
            <a:r>
              <a:rPr lang="en-US" sz="1600" dirty="0" err="1"/>
              <a:t>inflows⊗outflow</a:t>
            </a:r>
            <a:r>
              <a:rPr lang="en-US" sz="1600" dirty="0"/>
              <a:t>; f &amp; g: 2⊗(</a:t>
            </a:r>
            <a:r>
              <a:rPr lang="en-US" sz="1600" dirty="0" err="1"/>
              <a:t>thick-disk+inflow+outflow</a:t>
            </a:r>
            <a:r>
              <a:rPr lang="en-US" sz="1600" dirty="0"/>
              <a:t>) </a:t>
            </a:r>
          </a:p>
          <a:p>
            <a:endParaRPr lang="en-US" sz="3200" dirty="0"/>
          </a:p>
        </p:txBody>
      </p:sp>
    </p:spTree>
    <p:extLst>
      <p:ext uri="{BB962C8B-B14F-4D97-AF65-F5344CB8AC3E}">
        <p14:creationId xmlns:p14="http://schemas.microsoft.com/office/powerpoint/2010/main" val="98745675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172308"/>
            <a:ext cx="9144000"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Monitoring AGN with </a:t>
            </a:r>
            <a:r>
              <a:rPr lang="en-US" sz="3600" dirty="0" err="1">
                <a:ln>
                  <a:solidFill>
                    <a:schemeClr val="accent6"/>
                  </a:solidFill>
                </a:ln>
                <a:solidFill>
                  <a:schemeClr val="tx1"/>
                </a:solidFill>
              </a:rPr>
              <a:t>Hbeta</a:t>
            </a:r>
            <a:r>
              <a:rPr lang="en-US" sz="3600" dirty="0">
                <a:ln>
                  <a:solidFill>
                    <a:schemeClr val="accent6"/>
                  </a:solidFill>
                </a:ln>
                <a:solidFill>
                  <a:schemeClr val="tx1"/>
                </a:solidFill>
              </a:rPr>
              <a:t> Asymmetry (MAHA)</a:t>
            </a:r>
          </a:p>
        </p:txBody>
      </p:sp>
      <p:sp>
        <p:nvSpPr>
          <p:cNvPr id="3" name="TextBox 2"/>
          <p:cNvSpPr txBox="1"/>
          <p:nvPr/>
        </p:nvSpPr>
        <p:spPr>
          <a:xfrm>
            <a:off x="483028" y="888284"/>
            <a:ext cx="8214474" cy="2954655"/>
          </a:xfrm>
          <a:prstGeom prst="rect">
            <a:avLst/>
          </a:prstGeom>
          <a:noFill/>
        </p:spPr>
        <p:txBody>
          <a:bodyPr wrap="square" rtlCol="0">
            <a:spAutoFit/>
          </a:bodyPr>
          <a:lstStyle/>
          <a:p>
            <a:r>
              <a:rPr lang="en-US" sz="2400" dirty="0"/>
              <a:t>~30 AGN with z &lt; 0.4, V &lt; 17, see WIRO spectra below:</a:t>
            </a:r>
          </a:p>
          <a:p>
            <a:r>
              <a:rPr lang="en-US" sz="2400" dirty="0"/>
              <a:t>	Asymmetric </a:t>
            </a:r>
            <a:r>
              <a:rPr lang="en-US" sz="2400" dirty="0" err="1"/>
              <a:t>Hbeta</a:t>
            </a:r>
            <a:r>
              <a:rPr lang="en-US" sz="2400" dirty="0"/>
              <a:t> profiles</a:t>
            </a:r>
          </a:p>
          <a:p>
            <a:r>
              <a:rPr lang="en-US" sz="2400" dirty="0"/>
              <a:t>	Double-Peaked </a:t>
            </a:r>
            <a:r>
              <a:rPr lang="en-US" sz="2400" dirty="0" err="1"/>
              <a:t>Hbeta</a:t>
            </a:r>
            <a:r>
              <a:rPr lang="en-US" sz="2400" dirty="0"/>
              <a:t> profiles</a:t>
            </a:r>
          </a:p>
          <a:p>
            <a:r>
              <a:rPr lang="en-US" sz="2400" dirty="0"/>
              <a:t>	Binary Black Hole Candidates (e.g., periodicities, line shifts)</a:t>
            </a:r>
          </a:p>
          <a:p>
            <a:r>
              <a:rPr lang="en-US" sz="2400" dirty="0"/>
              <a:t>	Other Interesting Behavior (e.g., changing asymmetries)</a:t>
            </a:r>
          </a:p>
          <a:p>
            <a:endParaRPr lang="en-US" dirty="0"/>
          </a:p>
          <a:p>
            <a:endParaRPr lang="en-US" sz="2400" dirty="0"/>
          </a:p>
          <a:p>
            <a:r>
              <a:rPr lang="en-US" sz="2400" dirty="0"/>
              <a:t>	</a:t>
            </a:r>
          </a:p>
        </p:txBody>
      </p:sp>
      <p:pic>
        <p:nvPicPr>
          <p:cNvPr id="2" name="Picture 1" descr="Screen Shot 2018-07-20 at 12.28.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661" y="2791292"/>
            <a:ext cx="6747085" cy="3894458"/>
          </a:xfrm>
          <a:prstGeom prst="rect">
            <a:avLst/>
          </a:prstGeom>
        </p:spPr>
      </p:pic>
    </p:spTree>
    <p:extLst>
      <p:ext uri="{BB962C8B-B14F-4D97-AF65-F5344CB8AC3E}">
        <p14:creationId xmlns:p14="http://schemas.microsoft.com/office/powerpoint/2010/main" val="178317678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762000"/>
            <a:ext cx="9144000"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Monitoring AGN with </a:t>
            </a:r>
            <a:r>
              <a:rPr lang="en-US" sz="3600" dirty="0" err="1">
                <a:ln>
                  <a:solidFill>
                    <a:schemeClr val="accent6"/>
                  </a:solidFill>
                </a:ln>
                <a:solidFill>
                  <a:schemeClr val="tx1"/>
                </a:solidFill>
              </a:rPr>
              <a:t>Hbeta</a:t>
            </a:r>
            <a:r>
              <a:rPr lang="en-US" sz="3600" dirty="0">
                <a:ln>
                  <a:solidFill>
                    <a:schemeClr val="accent6"/>
                  </a:solidFill>
                </a:ln>
                <a:solidFill>
                  <a:schemeClr val="tx1"/>
                </a:solidFill>
              </a:rPr>
              <a:t> Asymmetry (MAHA)</a:t>
            </a:r>
          </a:p>
        </p:txBody>
      </p:sp>
      <p:sp>
        <p:nvSpPr>
          <p:cNvPr id="3" name="TextBox 2"/>
          <p:cNvSpPr txBox="1"/>
          <p:nvPr/>
        </p:nvSpPr>
        <p:spPr>
          <a:xfrm>
            <a:off x="392311" y="2209891"/>
            <a:ext cx="4665167" cy="2954655"/>
          </a:xfrm>
          <a:prstGeom prst="rect">
            <a:avLst/>
          </a:prstGeom>
          <a:noFill/>
        </p:spPr>
        <p:txBody>
          <a:bodyPr wrap="square" rtlCol="0">
            <a:spAutoFit/>
          </a:bodyPr>
          <a:lstStyle/>
          <a:p>
            <a:endParaRPr lang="en-US" dirty="0"/>
          </a:p>
          <a:p>
            <a:r>
              <a:rPr lang="en-US" sz="2400" dirty="0"/>
              <a:t>Wyoming Infrared* Observatory (WIRO)</a:t>
            </a:r>
          </a:p>
          <a:p>
            <a:r>
              <a:rPr lang="en-US" sz="2400" dirty="0"/>
              <a:t>	2.3 meter telescope</a:t>
            </a:r>
          </a:p>
          <a:p>
            <a:r>
              <a:rPr lang="en-US" sz="2400" dirty="0"/>
              <a:t>	Wide slit, </a:t>
            </a:r>
            <a:r>
              <a:rPr lang="en-US" sz="2400" dirty="0" err="1"/>
              <a:t>longslit</a:t>
            </a:r>
            <a:r>
              <a:rPr lang="en-US" sz="2400" dirty="0"/>
              <a:t> spectroscopy</a:t>
            </a:r>
          </a:p>
          <a:p>
            <a:r>
              <a:rPr lang="en-US" sz="2400" dirty="0"/>
              <a:t>	1.5 Angstrom/pix, 4000-7000A</a:t>
            </a:r>
          </a:p>
          <a:p>
            <a:r>
              <a:rPr lang="en-US" sz="2400" dirty="0"/>
              <a:t>	1: Dec 2016-May 2017</a:t>
            </a:r>
          </a:p>
          <a:p>
            <a:r>
              <a:rPr lang="en-US" sz="2400" dirty="0"/>
              <a:t>	2: Oct 2017-May 2018</a:t>
            </a:r>
          </a:p>
          <a:p>
            <a:r>
              <a:rPr lang="en-US" sz="2400" dirty="0"/>
              <a:t>	</a:t>
            </a:r>
          </a:p>
        </p:txBody>
      </p:sp>
      <p:pic>
        <p:nvPicPr>
          <p:cNvPr id="6" name="Picture 5" descr="wiro-e2 resiz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477" y="2522415"/>
            <a:ext cx="3674043" cy="2755533"/>
          </a:xfrm>
          <a:prstGeom prst="rect">
            <a:avLst/>
          </a:prstGeom>
        </p:spPr>
      </p:pic>
    </p:spTree>
    <p:extLst>
      <p:ext uri="{BB962C8B-B14F-4D97-AF65-F5344CB8AC3E}">
        <p14:creationId xmlns:p14="http://schemas.microsoft.com/office/powerpoint/2010/main" val="121187280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762000"/>
            <a:ext cx="9144000"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WIRO Movie</a:t>
            </a:r>
          </a:p>
        </p:txBody>
      </p:sp>
      <p:pic>
        <p:nvPicPr>
          <p:cNvPr id="14" name="Astronomy Research and Education - University of Wyoming Department of Physics and Astronom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79930"/>
            <a:ext cx="9144000" cy="5143500"/>
          </a:xfrm>
          <a:prstGeom prst="rect">
            <a:avLst/>
          </a:prstGeom>
        </p:spPr>
      </p:pic>
    </p:spTree>
    <p:extLst>
      <p:ext uri="{BB962C8B-B14F-4D97-AF65-F5344CB8AC3E}">
        <p14:creationId xmlns:p14="http://schemas.microsoft.com/office/powerpoint/2010/main" val="6100418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71244" y="3048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First Results: Ark 120</a:t>
            </a:r>
          </a:p>
        </p:txBody>
      </p:sp>
      <p:sp>
        <p:nvSpPr>
          <p:cNvPr id="11" name="Subtitle 4"/>
          <p:cNvSpPr txBox="1">
            <a:spLocks/>
          </p:cNvSpPr>
          <p:nvPr/>
        </p:nvSpPr>
        <p:spPr>
          <a:xfrm>
            <a:off x="5511065" y="5523262"/>
            <a:ext cx="217607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MAHA, Du et al. 2018</a:t>
            </a:r>
          </a:p>
        </p:txBody>
      </p:sp>
      <p:pic>
        <p:nvPicPr>
          <p:cNvPr id="6" name="Picture 5" descr="Screen Shot 2018-07-15 at 10.11.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7" y="3326240"/>
            <a:ext cx="3604803" cy="2493548"/>
          </a:xfrm>
          <a:prstGeom prst="rect">
            <a:avLst/>
          </a:prstGeom>
        </p:spPr>
      </p:pic>
      <p:pic>
        <p:nvPicPr>
          <p:cNvPr id="10" name="Picture 9" descr="Screen Shot 2018-07-15 at 10.12.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4482249" cy="2107040"/>
          </a:xfrm>
          <a:prstGeom prst="rect">
            <a:avLst/>
          </a:prstGeom>
        </p:spPr>
      </p:pic>
      <p:pic>
        <p:nvPicPr>
          <p:cNvPr id="3" name="Picture 2" descr="Screen Shot 2018-07-15 at 10.10.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050" y="1219200"/>
            <a:ext cx="5195740" cy="4144726"/>
          </a:xfrm>
          <a:prstGeom prst="rect">
            <a:avLst/>
          </a:prstGeom>
        </p:spPr>
      </p:pic>
    </p:spTree>
    <p:extLst>
      <p:ext uri="{BB962C8B-B14F-4D97-AF65-F5344CB8AC3E}">
        <p14:creationId xmlns:p14="http://schemas.microsoft.com/office/powerpoint/2010/main" val="42403038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71244" y="3048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First Results year 1: </a:t>
            </a:r>
            <a:r>
              <a:rPr lang="en-US" sz="3600" dirty="0" err="1">
                <a:ln>
                  <a:solidFill>
                    <a:schemeClr val="accent6"/>
                  </a:solidFill>
                </a:ln>
                <a:solidFill>
                  <a:schemeClr val="tx1"/>
                </a:solidFill>
              </a:rPr>
              <a:t>Mrk</a:t>
            </a:r>
            <a:r>
              <a:rPr lang="en-US" sz="3600" dirty="0">
                <a:ln>
                  <a:solidFill>
                    <a:schemeClr val="accent6"/>
                  </a:solidFill>
                </a:ln>
                <a:solidFill>
                  <a:schemeClr val="tx1"/>
                </a:solidFill>
              </a:rPr>
              <a:t> 6</a:t>
            </a:r>
          </a:p>
        </p:txBody>
      </p:sp>
      <p:sp>
        <p:nvSpPr>
          <p:cNvPr id="11" name="Subtitle 4"/>
          <p:cNvSpPr txBox="1">
            <a:spLocks/>
          </p:cNvSpPr>
          <p:nvPr/>
        </p:nvSpPr>
        <p:spPr>
          <a:xfrm>
            <a:off x="5250252" y="4151095"/>
            <a:ext cx="314108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MAHA year 1, Du et al. 2018</a:t>
            </a:r>
          </a:p>
        </p:txBody>
      </p:sp>
      <p:pic>
        <p:nvPicPr>
          <p:cNvPr id="2" name="Picture 1" descr="Screen Shot 2018-07-15 at 10.16.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7" y="1219200"/>
            <a:ext cx="4041513" cy="1807231"/>
          </a:xfrm>
          <a:prstGeom prst="rect">
            <a:avLst/>
          </a:prstGeom>
        </p:spPr>
      </p:pic>
      <p:pic>
        <p:nvPicPr>
          <p:cNvPr id="4" name="Picture 3" descr="Screen Shot 2018-07-15 at 10.17.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760" y="1219200"/>
            <a:ext cx="4581214" cy="2814790"/>
          </a:xfrm>
          <a:prstGeom prst="rect">
            <a:avLst/>
          </a:prstGeom>
        </p:spPr>
      </p:pic>
      <p:pic>
        <p:nvPicPr>
          <p:cNvPr id="5" name="Picture 4" descr="Screen Shot 2018-07-15 at 10.19.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25" y="3026431"/>
            <a:ext cx="3698591" cy="2214248"/>
          </a:xfrm>
          <a:prstGeom prst="rect">
            <a:avLst/>
          </a:prstGeom>
        </p:spPr>
      </p:pic>
    </p:spTree>
    <p:extLst>
      <p:ext uri="{BB962C8B-B14F-4D97-AF65-F5344CB8AC3E}">
        <p14:creationId xmlns:p14="http://schemas.microsoft.com/office/powerpoint/2010/main" val="403532295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325" y="3467100"/>
            <a:ext cx="3698591" cy="31623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371244" y="304800"/>
            <a:ext cx="8229599"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Preliminary Results year 1: </a:t>
            </a:r>
            <a:r>
              <a:rPr lang="en-US" sz="3600" dirty="0" err="1">
                <a:ln>
                  <a:solidFill>
                    <a:schemeClr val="accent6"/>
                  </a:solidFill>
                </a:ln>
                <a:solidFill>
                  <a:schemeClr val="tx1"/>
                </a:solidFill>
              </a:rPr>
              <a:t>Mrk</a:t>
            </a:r>
            <a:r>
              <a:rPr lang="en-US" sz="3600" dirty="0">
                <a:ln>
                  <a:solidFill>
                    <a:schemeClr val="accent6"/>
                  </a:solidFill>
                </a:ln>
                <a:solidFill>
                  <a:schemeClr val="tx1"/>
                </a:solidFill>
              </a:rPr>
              <a:t> 6</a:t>
            </a:r>
          </a:p>
        </p:txBody>
      </p:sp>
      <p:pic>
        <p:nvPicPr>
          <p:cNvPr id="5" name="Picture 4" descr="Screen Shot 2018-07-15 at 10.19.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325" y="1252852"/>
            <a:ext cx="3698591" cy="2214248"/>
          </a:xfrm>
          <a:prstGeom prst="rect">
            <a:avLst/>
          </a:prstGeom>
        </p:spPr>
      </p:pic>
      <p:pic>
        <p:nvPicPr>
          <p:cNvPr id="7" name="Picture 6" descr="mrk6_2016_201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925" y="3467100"/>
            <a:ext cx="3213100" cy="3162300"/>
          </a:xfrm>
          <a:prstGeom prst="rect">
            <a:avLst/>
          </a:prstGeom>
        </p:spPr>
      </p:pic>
      <p:pic>
        <p:nvPicPr>
          <p:cNvPr id="6" name="Picture 5" descr="Screen Shot 2018-07-24 at 6.08.0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5916" y="3632200"/>
            <a:ext cx="2092640" cy="2997200"/>
          </a:xfrm>
          <a:prstGeom prst="rect">
            <a:avLst/>
          </a:prstGeom>
        </p:spPr>
      </p:pic>
      <p:sp>
        <p:nvSpPr>
          <p:cNvPr id="10" name="Subtitle 4"/>
          <p:cNvSpPr txBox="1">
            <a:spLocks/>
          </p:cNvSpPr>
          <p:nvPr/>
        </p:nvSpPr>
        <p:spPr>
          <a:xfrm>
            <a:off x="4155916" y="3140214"/>
            <a:ext cx="4861084"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Single   or         Binary?</a:t>
            </a:r>
          </a:p>
        </p:txBody>
      </p:sp>
      <p:pic>
        <p:nvPicPr>
          <p:cNvPr id="8" name="Picture 7" descr="Screen Shot 2018-07-24 at 6.13.1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8900" y="3632201"/>
            <a:ext cx="2539295" cy="2997200"/>
          </a:xfrm>
          <a:prstGeom prst="rect">
            <a:avLst/>
          </a:prstGeom>
        </p:spPr>
      </p:pic>
    </p:spTree>
    <p:extLst>
      <p:ext uri="{BB962C8B-B14F-4D97-AF65-F5344CB8AC3E}">
        <p14:creationId xmlns:p14="http://schemas.microsoft.com/office/powerpoint/2010/main" val="193687890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71244" y="304800"/>
            <a:ext cx="8229599"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Preliminary Results year 2: </a:t>
            </a:r>
            <a:r>
              <a:rPr lang="en-US" sz="3600" dirty="0" err="1">
                <a:ln>
                  <a:solidFill>
                    <a:schemeClr val="accent6"/>
                  </a:solidFill>
                </a:ln>
                <a:solidFill>
                  <a:schemeClr val="tx1"/>
                </a:solidFill>
              </a:rPr>
              <a:t>Mrk</a:t>
            </a:r>
            <a:r>
              <a:rPr lang="en-US" sz="3600" dirty="0">
                <a:ln>
                  <a:solidFill>
                    <a:schemeClr val="accent6"/>
                  </a:solidFill>
                </a:ln>
                <a:solidFill>
                  <a:schemeClr val="tx1"/>
                </a:solidFill>
              </a:rPr>
              <a:t> 6</a:t>
            </a:r>
          </a:p>
        </p:txBody>
      </p:sp>
      <p:pic>
        <p:nvPicPr>
          <p:cNvPr id="3" name="Picture 2" descr="Mrk6_meanrms_2017_2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17" y="1219200"/>
            <a:ext cx="3274017" cy="2761219"/>
          </a:xfrm>
          <a:prstGeom prst="rect">
            <a:avLst/>
          </a:prstGeom>
        </p:spPr>
      </p:pic>
      <p:pic>
        <p:nvPicPr>
          <p:cNvPr id="7" name="Picture 6" descr="Mrk6_2017_201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434" y="1219200"/>
            <a:ext cx="5630721" cy="2761219"/>
          </a:xfrm>
          <a:prstGeom prst="rect">
            <a:avLst/>
          </a:prstGeom>
        </p:spPr>
      </p:pic>
    </p:spTree>
    <p:extLst>
      <p:ext uri="{BB962C8B-B14F-4D97-AF65-F5344CB8AC3E}">
        <p14:creationId xmlns:p14="http://schemas.microsoft.com/office/powerpoint/2010/main" val="3654169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274638"/>
            <a:ext cx="8356600" cy="5351462"/>
          </a:xfrm>
        </p:spPr>
        <p:txBody>
          <a:bodyPr/>
          <a:lstStyle/>
          <a:p>
            <a:pPr algn="ctr"/>
            <a:r>
              <a:rPr lang="en-US" dirty="0"/>
              <a:t>How Can We Measure AGN Black Hole masses with reverberation mapping?</a:t>
            </a:r>
            <a:br>
              <a:rPr lang="en-US" dirty="0"/>
            </a:br>
            <a:br>
              <a:rPr lang="en-US" dirty="0"/>
            </a:br>
            <a:r>
              <a:rPr lang="en-US" dirty="0"/>
              <a:t>What Else can we learn from reverberation mapping?  </a:t>
            </a:r>
            <a:br>
              <a:rPr lang="en-US" dirty="0"/>
            </a:br>
            <a:br>
              <a:rPr lang="en-US" dirty="0"/>
            </a:br>
            <a:r>
              <a:rPr lang="en-US" dirty="0"/>
              <a:t>Do supermassive black hole binaries power some </a:t>
            </a:r>
            <a:r>
              <a:rPr lang="en-US" dirty="0" err="1"/>
              <a:t>agns</a:t>
            </a:r>
            <a:r>
              <a:rPr lang="en-US" dirty="0"/>
              <a:t>?</a:t>
            </a:r>
            <a:br>
              <a:rPr lang="en-US" dirty="0"/>
            </a:br>
            <a:br>
              <a:rPr lang="en-US" dirty="0"/>
            </a:br>
            <a:r>
              <a:rPr lang="en-US" dirty="0"/>
              <a:t>Our search in </a:t>
            </a:r>
            <a:r>
              <a:rPr lang="en-US" dirty="0" err="1"/>
              <a:t>wyoming</a:t>
            </a:r>
            <a:br>
              <a:rPr lang="en-US" dirty="0"/>
            </a:br>
            <a:endParaRPr lang="en-US" dirty="0"/>
          </a:p>
        </p:txBody>
      </p:sp>
    </p:spTree>
    <p:extLst>
      <p:ext uri="{BB962C8B-B14F-4D97-AF65-F5344CB8AC3E}">
        <p14:creationId xmlns:p14="http://schemas.microsoft.com/office/powerpoint/2010/main" val="3317055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417" y="3980419"/>
            <a:ext cx="3274017" cy="287758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371244" y="304800"/>
            <a:ext cx="8229599"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Preliminary Results year 2: </a:t>
            </a:r>
            <a:r>
              <a:rPr lang="en-US" sz="3600" dirty="0" err="1">
                <a:ln>
                  <a:solidFill>
                    <a:schemeClr val="accent6"/>
                  </a:solidFill>
                </a:ln>
                <a:solidFill>
                  <a:schemeClr val="tx1"/>
                </a:solidFill>
              </a:rPr>
              <a:t>Mrk</a:t>
            </a:r>
            <a:r>
              <a:rPr lang="en-US" sz="3600" dirty="0">
                <a:ln>
                  <a:solidFill>
                    <a:schemeClr val="accent6"/>
                  </a:solidFill>
                </a:ln>
                <a:solidFill>
                  <a:schemeClr val="tx1"/>
                </a:solidFill>
              </a:rPr>
              <a:t> 6</a:t>
            </a:r>
          </a:p>
        </p:txBody>
      </p:sp>
      <p:pic>
        <p:nvPicPr>
          <p:cNvPr id="3" name="Picture 2" descr="Mrk6_meanrms_2017_2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17" y="1219200"/>
            <a:ext cx="3274017" cy="2761219"/>
          </a:xfrm>
          <a:prstGeom prst="rect">
            <a:avLst/>
          </a:prstGeom>
        </p:spPr>
      </p:pic>
      <p:pic>
        <p:nvPicPr>
          <p:cNvPr id="4" name="Picture 3" descr="mrk6_2017_201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4" y="3980419"/>
            <a:ext cx="2824283" cy="2779631"/>
          </a:xfrm>
          <a:prstGeom prst="rect">
            <a:avLst/>
          </a:prstGeom>
        </p:spPr>
      </p:pic>
      <p:sp>
        <p:nvSpPr>
          <p:cNvPr id="8" name="Subtitle 4"/>
          <p:cNvSpPr txBox="1">
            <a:spLocks/>
          </p:cNvSpPr>
          <p:nvPr/>
        </p:nvSpPr>
        <p:spPr>
          <a:xfrm>
            <a:off x="4003516" y="3626476"/>
            <a:ext cx="4861084"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Single   or         Binary?</a:t>
            </a:r>
          </a:p>
        </p:txBody>
      </p:sp>
      <p:pic>
        <p:nvPicPr>
          <p:cNvPr id="2" name="Picture 1" descr="Screen Shot 2018-07-24 at 6.13.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0055" y="3980419"/>
            <a:ext cx="2324100" cy="2743200"/>
          </a:xfrm>
          <a:prstGeom prst="rect">
            <a:avLst/>
          </a:prstGeom>
        </p:spPr>
      </p:pic>
      <p:pic>
        <p:nvPicPr>
          <p:cNvPr id="6" name="Picture 5" descr="Screen Shot 2018-07-24 at 6.08.0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1016" y="3982400"/>
            <a:ext cx="1939350" cy="2777650"/>
          </a:xfrm>
          <a:prstGeom prst="rect">
            <a:avLst/>
          </a:prstGeom>
        </p:spPr>
      </p:pic>
    </p:spTree>
    <p:extLst>
      <p:ext uri="{BB962C8B-B14F-4D97-AF65-F5344CB8AC3E}">
        <p14:creationId xmlns:p14="http://schemas.microsoft.com/office/powerpoint/2010/main" val="368229235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71244" y="304800"/>
            <a:ext cx="8229599" cy="1328192"/>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Preliminary Results: </a:t>
            </a:r>
          </a:p>
          <a:p>
            <a:pPr algn="ctr">
              <a:defRPr/>
            </a:pPr>
            <a:r>
              <a:rPr lang="en-US" sz="3600" dirty="0"/>
              <a:t>SDSS J094603.94+013923.6</a:t>
            </a:r>
          </a:p>
          <a:p>
            <a:pPr algn="ctr">
              <a:defRPr/>
            </a:pPr>
            <a:endParaRPr lang="en-US" sz="3600" dirty="0">
              <a:ln>
                <a:solidFill>
                  <a:schemeClr val="accent6"/>
                </a:solidFill>
              </a:ln>
              <a:solidFill>
                <a:schemeClr val="tx1"/>
              </a:solidFill>
            </a:endParaRPr>
          </a:p>
        </p:txBody>
      </p:sp>
      <p:pic>
        <p:nvPicPr>
          <p:cNvPr id="11" name="Picture 10" descr="sdss0946spe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32294"/>
            <a:ext cx="3583325" cy="2823354"/>
          </a:xfrm>
          <a:prstGeom prst="rect">
            <a:avLst/>
          </a:prstGeom>
        </p:spPr>
      </p:pic>
      <p:pic>
        <p:nvPicPr>
          <p:cNvPr id="6" name="Picture 5" descr="SDSSJ0946_2016_20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1507" y="3232294"/>
            <a:ext cx="5742493" cy="2815988"/>
          </a:xfrm>
          <a:prstGeom prst="rect">
            <a:avLst/>
          </a:prstGeom>
        </p:spPr>
      </p:pic>
      <p:pic>
        <p:nvPicPr>
          <p:cNvPr id="12" name="Picture 11" descr="Screen Shot 2018-07-15 at 10.48.07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0" y="1383507"/>
            <a:ext cx="3401507" cy="1522437"/>
          </a:xfrm>
          <a:prstGeom prst="rect">
            <a:avLst/>
          </a:prstGeom>
        </p:spPr>
      </p:pic>
      <p:sp>
        <p:nvSpPr>
          <p:cNvPr id="14" name="TextBox 13"/>
          <p:cNvSpPr txBox="1"/>
          <p:nvPr/>
        </p:nvSpPr>
        <p:spPr>
          <a:xfrm>
            <a:off x="4819346" y="1383507"/>
            <a:ext cx="4116288" cy="1477328"/>
          </a:xfrm>
          <a:prstGeom prst="rect">
            <a:avLst/>
          </a:prstGeom>
          <a:noFill/>
        </p:spPr>
        <p:txBody>
          <a:bodyPr wrap="square" rtlCol="0">
            <a:spAutoFit/>
          </a:bodyPr>
          <a:lstStyle/>
          <a:p>
            <a:r>
              <a:rPr lang="en-US" dirty="0"/>
              <a:t>Binary quasar candidate from </a:t>
            </a:r>
            <a:r>
              <a:rPr lang="en-US" dirty="0" err="1"/>
              <a:t>Eracleous</a:t>
            </a:r>
            <a:r>
              <a:rPr lang="en-US" dirty="0"/>
              <a:t> et al. (2012) and </a:t>
            </a:r>
            <a:r>
              <a:rPr lang="en-US" dirty="0" err="1"/>
              <a:t>Runnoe</a:t>
            </a:r>
            <a:r>
              <a:rPr lang="en-US" dirty="0"/>
              <a:t> et al. (2017).  </a:t>
            </a:r>
            <a:r>
              <a:rPr lang="en-US" dirty="0" err="1"/>
              <a:t>Analagous</a:t>
            </a:r>
            <a:r>
              <a:rPr lang="en-US" dirty="0"/>
              <a:t> to a spectroscopic binary star.</a:t>
            </a:r>
          </a:p>
          <a:p>
            <a:endParaRPr lang="en-US" dirty="0"/>
          </a:p>
          <a:p>
            <a:r>
              <a:rPr lang="en-US" dirty="0"/>
              <a:t>Time delay is about 60 days.</a:t>
            </a:r>
          </a:p>
        </p:txBody>
      </p:sp>
    </p:spTree>
    <p:extLst>
      <p:ext uri="{BB962C8B-B14F-4D97-AF65-F5344CB8AC3E}">
        <p14:creationId xmlns:p14="http://schemas.microsoft.com/office/powerpoint/2010/main" val="407135701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71244" y="304800"/>
            <a:ext cx="8229599"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Preliminary Results year 2: III </a:t>
            </a:r>
            <a:r>
              <a:rPr lang="en-US" sz="3600" dirty="0" err="1">
                <a:ln>
                  <a:solidFill>
                    <a:schemeClr val="accent6"/>
                  </a:solidFill>
                </a:ln>
                <a:solidFill>
                  <a:schemeClr val="tx1"/>
                </a:solidFill>
              </a:rPr>
              <a:t>Zw</a:t>
            </a:r>
            <a:r>
              <a:rPr lang="en-US" sz="3600" dirty="0">
                <a:ln>
                  <a:solidFill>
                    <a:schemeClr val="accent6"/>
                  </a:solidFill>
                </a:ln>
                <a:solidFill>
                  <a:schemeClr val="tx1"/>
                </a:solidFill>
              </a:rPr>
              <a:t> 2</a:t>
            </a:r>
          </a:p>
        </p:txBody>
      </p:sp>
      <p:pic>
        <p:nvPicPr>
          <p:cNvPr id="2" name="Picture 1" descr="IIIZw2_meanrms_2017_2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19" y="1990336"/>
            <a:ext cx="3274015" cy="2761218"/>
          </a:xfrm>
          <a:prstGeom prst="rect">
            <a:avLst/>
          </a:prstGeom>
        </p:spPr>
      </p:pic>
      <p:pic>
        <p:nvPicPr>
          <p:cNvPr id="4" name="Picture 3" descr="IIIZw2_2017_20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434" y="1990336"/>
            <a:ext cx="5630804" cy="2761218"/>
          </a:xfrm>
          <a:prstGeom prst="rect">
            <a:avLst/>
          </a:prstGeom>
        </p:spPr>
      </p:pic>
    </p:spTree>
    <p:extLst>
      <p:ext uri="{BB962C8B-B14F-4D97-AF65-F5344CB8AC3E}">
        <p14:creationId xmlns:p14="http://schemas.microsoft.com/office/powerpoint/2010/main" val="94369478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71244" y="304800"/>
            <a:ext cx="8229599" cy="914400"/>
          </a:xfrm>
          <a:prstGeom prst="rect">
            <a:avLst/>
          </a:prstGeom>
        </p:spPr>
        <p:txBody>
          <a:bodyPr anchor="ctr">
            <a:normAutofit fontScale="92500" lnSpcReduction="200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Preliminary Results year 2: </a:t>
            </a:r>
          </a:p>
          <a:p>
            <a:pPr algn="ctr">
              <a:defRPr/>
            </a:pPr>
            <a:r>
              <a:rPr lang="en-US" sz="3600" dirty="0">
                <a:ln>
                  <a:solidFill>
                    <a:schemeClr val="accent6"/>
                  </a:solidFill>
                </a:ln>
                <a:solidFill>
                  <a:schemeClr val="tx1"/>
                </a:solidFill>
              </a:rPr>
              <a:t>VIII </a:t>
            </a:r>
            <a:r>
              <a:rPr lang="en-US" sz="3600" dirty="0" err="1">
                <a:ln>
                  <a:solidFill>
                    <a:schemeClr val="accent6"/>
                  </a:solidFill>
                </a:ln>
                <a:solidFill>
                  <a:schemeClr val="tx1"/>
                </a:solidFill>
              </a:rPr>
              <a:t>Zw</a:t>
            </a:r>
            <a:r>
              <a:rPr lang="en-US" sz="3600" dirty="0">
                <a:ln>
                  <a:solidFill>
                    <a:schemeClr val="accent6"/>
                  </a:solidFill>
                </a:ln>
                <a:solidFill>
                  <a:schemeClr val="tx1"/>
                </a:solidFill>
              </a:rPr>
              <a:t> 233</a:t>
            </a:r>
          </a:p>
        </p:txBody>
      </p:sp>
      <p:pic>
        <p:nvPicPr>
          <p:cNvPr id="3" name="Picture 2" descr="VIIIZw233_meanrms_2017_2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47" y="1990337"/>
            <a:ext cx="3274016" cy="2761218"/>
          </a:xfrm>
          <a:prstGeom prst="rect">
            <a:avLst/>
          </a:prstGeom>
        </p:spPr>
      </p:pic>
      <p:pic>
        <p:nvPicPr>
          <p:cNvPr id="5" name="Picture 4" descr="VIIIZw233_2017_20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4163" y="1990337"/>
            <a:ext cx="5630804" cy="2761218"/>
          </a:xfrm>
          <a:prstGeom prst="rect">
            <a:avLst/>
          </a:prstGeom>
        </p:spPr>
      </p:pic>
    </p:spTree>
    <p:extLst>
      <p:ext uri="{BB962C8B-B14F-4D97-AF65-F5344CB8AC3E}">
        <p14:creationId xmlns:p14="http://schemas.microsoft.com/office/powerpoint/2010/main" val="235470188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204124"/>
            <a:ext cx="9144000" cy="1143000"/>
          </a:xfrm>
        </p:spPr>
        <p:txBody>
          <a:bodyPr/>
          <a:lstStyle/>
          <a:p>
            <a:pPr algn="ctr" eaLnBrk="1" hangingPunct="1">
              <a:defRPr/>
            </a:pPr>
            <a:r>
              <a:rPr lang="en-US" sz="3600" dirty="0"/>
              <a:t>MAHA First Results: NGC 3227</a:t>
            </a:r>
            <a:br>
              <a:rPr lang="en-US" sz="3600" dirty="0"/>
            </a:br>
            <a:r>
              <a:rPr lang="en-US" sz="3600" dirty="0"/>
              <a:t>Changing BLR</a:t>
            </a:r>
            <a:endParaRPr lang="en-US" sz="3600" dirty="0">
              <a:cs typeface="+mj-cs"/>
            </a:endParaRPr>
          </a:p>
        </p:txBody>
      </p:sp>
      <p:sp>
        <p:nvSpPr>
          <p:cNvPr id="7" name="Text Box 5"/>
          <p:cNvSpPr txBox="1">
            <a:spLocks noChangeArrowheads="1"/>
          </p:cNvSpPr>
          <p:nvPr/>
        </p:nvSpPr>
        <p:spPr bwMode="auto">
          <a:xfrm>
            <a:off x="845748" y="964130"/>
            <a:ext cx="2233909"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(Denney et al. 2009)</a:t>
            </a:r>
            <a:endParaRPr lang="el-GR" sz="2000" dirty="0">
              <a:cs typeface="+mn-cs"/>
            </a:endParaRPr>
          </a:p>
        </p:txBody>
      </p:sp>
      <p:sp>
        <p:nvSpPr>
          <p:cNvPr id="9" name="Text Box 5"/>
          <p:cNvSpPr txBox="1">
            <a:spLocks noChangeArrowheads="1"/>
          </p:cNvSpPr>
          <p:nvPr/>
        </p:nvSpPr>
        <p:spPr bwMode="auto">
          <a:xfrm>
            <a:off x="818619" y="6457890"/>
            <a:ext cx="2483381"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 (Brotherton et al. 2018)</a:t>
            </a:r>
            <a:endParaRPr lang="el-GR" sz="2000" dirty="0">
              <a:cs typeface="+mn-cs"/>
            </a:endParaRPr>
          </a:p>
        </p:txBody>
      </p:sp>
      <p:pic>
        <p:nvPicPr>
          <p:cNvPr id="10" name="Picture 9" descr="Screen Shot 2018-07-15 at 9.52.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893" y="4306223"/>
            <a:ext cx="4060213" cy="2515351"/>
          </a:xfrm>
          <a:prstGeom prst="rect">
            <a:avLst/>
          </a:prstGeom>
        </p:spPr>
      </p:pic>
      <p:pic>
        <p:nvPicPr>
          <p:cNvPr id="12" name="Picture 11" descr="Screen Shot 2018-07-15 at 9.53.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06224"/>
            <a:ext cx="4523550" cy="2066981"/>
          </a:xfrm>
          <a:prstGeom prst="rect">
            <a:avLst/>
          </a:prstGeom>
        </p:spPr>
      </p:pic>
      <p:pic>
        <p:nvPicPr>
          <p:cNvPr id="15" name="Picture 14" descr="Screen Shot 2018-07-15 at 10.01.4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8223" y="1457464"/>
            <a:ext cx="6337300" cy="2286000"/>
          </a:xfrm>
          <a:prstGeom prst="rect">
            <a:avLst/>
          </a:prstGeom>
        </p:spPr>
      </p:pic>
      <p:pic>
        <p:nvPicPr>
          <p:cNvPr id="17" name="Picture 16" descr="Screen Shot 2018-07-15 at 10.02.4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6154" y="3665273"/>
            <a:ext cx="6467846" cy="317500"/>
          </a:xfrm>
          <a:prstGeom prst="rect">
            <a:avLst/>
          </a:prstGeom>
        </p:spPr>
      </p:pic>
      <p:pic>
        <p:nvPicPr>
          <p:cNvPr id="13" name="Picture 12" descr="Screen Shot 2018-07-15 at 9.59.0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137" y="1457464"/>
            <a:ext cx="1907086" cy="2848759"/>
          </a:xfrm>
          <a:prstGeom prst="rect">
            <a:avLst/>
          </a:prstGeom>
        </p:spPr>
      </p:pic>
    </p:spTree>
    <p:extLst>
      <p:ext uri="{BB962C8B-B14F-4D97-AF65-F5344CB8AC3E}">
        <p14:creationId xmlns:p14="http://schemas.microsoft.com/office/powerpoint/2010/main" val="180416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972748" y="988460"/>
            <a:ext cx="2233909"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(Denney et al. 2009)</a:t>
            </a:r>
            <a:endParaRPr lang="el-GR" sz="2000" dirty="0">
              <a:cs typeface="+mn-cs"/>
            </a:endParaRPr>
          </a:p>
        </p:txBody>
      </p:sp>
      <p:sp>
        <p:nvSpPr>
          <p:cNvPr id="9" name="Text Box 5"/>
          <p:cNvSpPr txBox="1">
            <a:spLocks noChangeArrowheads="1"/>
          </p:cNvSpPr>
          <p:nvPr/>
        </p:nvSpPr>
        <p:spPr bwMode="auto">
          <a:xfrm>
            <a:off x="818619" y="6457890"/>
            <a:ext cx="2483381"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 (</a:t>
            </a:r>
            <a:r>
              <a:rPr lang="en-US" sz="2000" dirty="0"/>
              <a:t>Brotherton</a:t>
            </a:r>
            <a:r>
              <a:rPr lang="en-US" sz="2000" dirty="0">
                <a:cs typeface="+mn-cs"/>
              </a:rPr>
              <a:t> et al. 2018)</a:t>
            </a:r>
            <a:endParaRPr lang="el-GR" sz="2000" dirty="0">
              <a:cs typeface="+mn-cs"/>
            </a:endParaRPr>
          </a:p>
        </p:txBody>
      </p:sp>
      <p:pic>
        <p:nvPicPr>
          <p:cNvPr id="12" name="Picture 11" descr="Screen Shot 2018-07-15 at 9.53.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6224"/>
            <a:ext cx="4523550" cy="2066981"/>
          </a:xfrm>
          <a:prstGeom prst="rect">
            <a:avLst/>
          </a:prstGeom>
        </p:spPr>
      </p:pic>
      <p:pic>
        <p:nvPicPr>
          <p:cNvPr id="13" name="Picture 12" descr="Screen Shot 2018-07-15 at 9.59.0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571" y="1457464"/>
            <a:ext cx="1907086" cy="2848759"/>
          </a:xfrm>
          <a:prstGeom prst="rect">
            <a:avLst/>
          </a:prstGeom>
        </p:spPr>
      </p:pic>
      <p:pic>
        <p:nvPicPr>
          <p:cNvPr id="2" name="Picture 1" descr="Screen Shot 2018-07-15 at 10.05.1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2305" y="1347124"/>
            <a:ext cx="3923113" cy="2773918"/>
          </a:xfrm>
          <a:prstGeom prst="rect">
            <a:avLst/>
          </a:prstGeom>
        </p:spPr>
      </p:pic>
      <p:pic>
        <p:nvPicPr>
          <p:cNvPr id="3" name="Picture 2" descr="Screen Shot 2018-07-15 at 10.06.09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3550" y="4121042"/>
            <a:ext cx="4311314" cy="2550505"/>
          </a:xfrm>
          <a:prstGeom prst="rect">
            <a:avLst/>
          </a:prstGeom>
        </p:spPr>
      </p:pic>
      <p:sp>
        <p:nvSpPr>
          <p:cNvPr id="312322" name="Rectangle 2"/>
          <p:cNvSpPr>
            <a:spLocks noGrp="1" noChangeArrowheads="1"/>
          </p:cNvSpPr>
          <p:nvPr>
            <p:ph type="title"/>
          </p:nvPr>
        </p:nvSpPr>
        <p:spPr>
          <a:xfrm>
            <a:off x="0" y="204124"/>
            <a:ext cx="9144000" cy="1143000"/>
          </a:xfrm>
        </p:spPr>
        <p:txBody>
          <a:bodyPr/>
          <a:lstStyle/>
          <a:p>
            <a:pPr algn="ctr" eaLnBrk="1" hangingPunct="1">
              <a:defRPr/>
            </a:pPr>
            <a:r>
              <a:rPr lang="en-US" sz="3600" dirty="0"/>
              <a:t>MAHA First Results: NGC 3227</a:t>
            </a:r>
            <a:br>
              <a:rPr lang="en-US" sz="3600" dirty="0"/>
            </a:br>
            <a:r>
              <a:rPr lang="en-US" sz="3600" dirty="0"/>
              <a:t>Changing BLR</a:t>
            </a:r>
            <a:endParaRPr lang="en-US" sz="3600" dirty="0">
              <a:cs typeface="+mj-cs"/>
            </a:endParaRPr>
          </a:p>
        </p:txBody>
      </p:sp>
    </p:spTree>
    <p:extLst>
      <p:ext uri="{BB962C8B-B14F-4D97-AF65-F5344CB8AC3E}">
        <p14:creationId xmlns:p14="http://schemas.microsoft.com/office/powerpoint/2010/main" val="1564869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204124"/>
            <a:ext cx="9144000" cy="1143000"/>
          </a:xfrm>
        </p:spPr>
        <p:txBody>
          <a:bodyPr/>
          <a:lstStyle/>
          <a:p>
            <a:pPr algn="ctr" eaLnBrk="1" hangingPunct="1">
              <a:defRPr/>
            </a:pPr>
            <a:r>
              <a:rPr lang="en-US" sz="3600" dirty="0"/>
              <a:t>MAHA First Results: NGC 3227</a:t>
            </a:r>
            <a:br>
              <a:rPr lang="en-US" sz="3600" dirty="0"/>
            </a:br>
            <a:r>
              <a:rPr lang="en-US" sz="3600" dirty="0"/>
              <a:t>Changing BLR</a:t>
            </a:r>
            <a:endParaRPr lang="en-US" sz="3600" dirty="0">
              <a:cs typeface="+mj-cs"/>
            </a:endParaRPr>
          </a:p>
        </p:txBody>
      </p:sp>
      <p:sp>
        <p:nvSpPr>
          <p:cNvPr id="7" name="Text Box 5"/>
          <p:cNvSpPr txBox="1">
            <a:spLocks noChangeArrowheads="1"/>
          </p:cNvSpPr>
          <p:nvPr/>
        </p:nvSpPr>
        <p:spPr bwMode="auto">
          <a:xfrm>
            <a:off x="2583794" y="1365164"/>
            <a:ext cx="1939756" cy="5216813"/>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dirty="0"/>
              <a:t>Left:</a:t>
            </a:r>
          </a:p>
          <a:p>
            <a:pPr algn="ctr" eaLnBrk="0" hangingPunct="0">
              <a:spcBef>
                <a:spcPct val="50000"/>
              </a:spcBef>
              <a:defRPr/>
            </a:pPr>
            <a:r>
              <a:rPr lang="en-US" dirty="0"/>
              <a:t>Velocity-Delay Maps (Wang et al. 2018)</a:t>
            </a:r>
          </a:p>
          <a:p>
            <a:pPr algn="ctr" eaLnBrk="0" hangingPunct="0">
              <a:spcBef>
                <a:spcPct val="50000"/>
              </a:spcBef>
              <a:defRPr/>
            </a:pPr>
            <a:endParaRPr lang="en-US" dirty="0"/>
          </a:p>
          <a:p>
            <a:pPr algn="ctr" eaLnBrk="0" hangingPunct="0">
              <a:spcBef>
                <a:spcPct val="50000"/>
              </a:spcBef>
              <a:defRPr/>
            </a:pPr>
            <a:r>
              <a:rPr lang="en-US" dirty="0"/>
              <a:t>Outflow</a:t>
            </a:r>
          </a:p>
          <a:p>
            <a:pPr algn="ctr" eaLnBrk="0" hangingPunct="0">
              <a:spcBef>
                <a:spcPct val="50000"/>
              </a:spcBef>
              <a:defRPr/>
            </a:pPr>
            <a:endParaRPr lang="en-US" dirty="0"/>
          </a:p>
          <a:p>
            <a:pPr algn="ctr" eaLnBrk="0" hangingPunct="0">
              <a:spcBef>
                <a:spcPct val="50000"/>
              </a:spcBef>
              <a:defRPr/>
            </a:pPr>
            <a:endParaRPr lang="en-US" dirty="0"/>
          </a:p>
          <a:p>
            <a:pPr algn="ctr" eaLnBrk="0" hangingPunct="0">
              <a:spcBef>
                <a:spcPct val="50000"/>
              </a:spcBef>
              <a:defRPr/>
            </a:pPr>
            <a:endParaRPr lang="en-US" dirty="0"/>
          </a:p>
          <a:p>
            <a:pPr algn="ctr" eaLnBrk="0" hangingPunct="0">
              <a:spcBef>
                <a:spcPct val="50000"/>
              </a:spcBef>
              <a:defRPr/>
            </a:pPr>
            <a:endParaRPr lang="en-US" dirty="0"/>
          </a:p>
          <a:p>
            <a:pPr algn="ctr" eaLnBrk="0" hangingPunct="0">
              <a:spcBef>
                <a:spcPct val="50000"/>
              </a:spcBef>
              <a:defRPr/>
            </a:pPr>
            <a:endParaRPr lang="en-US" dirty="0"/>
          </a:p>
          <a:p>
            <a:pPr algn="ctr" eaLnBrk="0" hangingPunct="0">
              <a:spcBef>
                <a:spcPct val="50000"/>
              </a:spcBef>
              <a:defRPr/>
            </a:pPr>
            <a:r>
              <a:rPr lang="en-US" dirty="0"/>
              <a:t>Inflow</a:t>
            </a:r>
          </a:p>
          <a:p>
            <a:pPr algn="ctr" eaLnBrk="0" hangingPunct="0">
              <a:spcBef>
                <a:spcPct val="50000"/>
              </a:spcBef>
              <a:defRPr/>
            </a:pPr>
            <a:endParaRPr lang="en-US" dirty="0"/>
          </a:p>
          <a:p>
            <a:pPr algn="ctr" eaLnBrk="0" hangingPunct="0">
              <a:spcBef>
                <a:spcPct val="50000"/>
              </a:spcBef>
              <a:defRPr/>
            </a:pPr>
            <a:endParaRPr lang="el-GR" dirty="0"/>
          </a:p>
        </p:txBody>
      </p:sp>
      <p:pic>
        <p:nvPicPr>
          <p:cNvPr id="2" name="Picture 1" descr="Screen Shot 2018-07-15 at 10.05.1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305" y="1347124"/>
            <a:ext cx="3923113" cy="2773918"/>
          </a:xfrm>
          <a:prstGeom prst="rect">
            <a:avLst/>
          </a:prstGeom>
        </p:spPr>
      </p:pic>
      <p:pic>
        <p:nvPicPr>
          <p:cNvPr id="3" name="Picture 2" descr="Screen Shot 2018-07-15 at 10.06.0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3550" y="4121042"/>
            <a:ext cx="4311314" cy="2550505"/>
          </a:xfrm>
          <a:prstGeom prst="rect">
            <a:avLst/>
          </a:prstGeom>
        </p:spPr>
      </p:pic>
      <p:pic>
        <p:nvPicPr>
          <p:cNvPr id="4" name="Picture 3" descr="Screen Shot 2018-07-20 at 12.35.2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748" y="4121042"/>
            <a:ext cx="1738046" cy="2163233"/>
          </a:xfrm>
          <a:prstGeom prst="rect">
            <a:avLst/>
          </a:prstGeom>
        </p:spPr>
      </p:pic>
      <p:pic>
        <p:nvPicPr>
          <p:cNvPr id="5" name="Picture 4" descr="Screen Shot 2018-07-20 at 12.37.03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618" y="1365164"/>
            <a:ext cx="1765175" cy="2198989"/>
          </a:xfrm>
          <a:prstGeom prst="rect">
            <a:avLst/>
          </a:prstGeom>
        </p:spPr>
      </p:pic>
      <p:pic>
        <p:nvPicPr>
          <p:cNvPr id="6" name="Picture 5" descr="Screen Shot 2018-07-20 at 12.40.12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201" y="4121042"/>
            <a:ext cx="642548" cy="2163234"/>
          </a:xfrm>
          <a:prstGeom prst="rect">
            <a:avLst/>
          </a:prstGeom>
        </p:spPr>
      </p:pic>
      <p:pic>
        <p:nvPicPr>
          <p:cNvPr id="14" name="Picture 13" descr="Screen Shot 2018-07-20 at 12.40.12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070" y="1365164"/>
            <a:ext cx="642548" cy="2198989"/>
          </a:xfrm>
          <a:prstGeom prst="rect">
            <a:avLst/>
          </a:prstGeom>
        </p:spPr>
      </p:pic>
    </p:spTree>
    <p:extLst>
      <p:ext uri="{BB962C8B-B14F-4D97-AF65-F5344CB8AC3E}">
        <p14:creationId xmlns:p14="http://schemas.microsoft.com/office/powerpoint/2010/main" val="372304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7-15 at 5.27.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0" y="1347124"/>
            <a:ext cx="5842000" cy="2959100"/>
          </a:xfrm>
          <a:prstGeom prst="rect">
            <a:avLst/>
          </a:prstGeom>
        </p:spPr>
      </p:pic>
      <p:sp>
        <p:nvSpPr>
          <p:cNvPr id="312322" name="Rectangle 2"/>
          <p:cNvSpPr>
            <a:spLocks noGrp="1" noChangeArrowheads="1"/>
          </p:cNvSpPr>
          <p:nvPr>
            <p:ph type="title"/>
          </p:nvPr>
        </p:nvSpPr>
        <p:spPr>
          <a:xfrm>
            <a:off x="0" y="204124"/>
            <a:ext cx="9144000" cy="1143000"/>
          </a:xfrm>
        </p:spPr>
        <p:txBody>
          <a:bodyPr/>
          <a:lstStyle/>
          <a:p>
            <a:pPr algn="ctr" eaLnBrk="1" hangingPunct="1">
              <a:defRPr/>
            </a:pPr>
            <a:r>
              <a:rPr lang="en-US" sz="3600" dirty="0"/>
              <a:t>MAHA First Results: 3C 120</a:t>
            </a:r>
            <a:br>
              <a:rPr lang="en-US" sz="3600" dirty="0"/>
            </a:br>
            <a:r>
              <a:rPr lang="en-US" sz="3600" dirty="0"/>
              <a:t>Changing BLR</a:t>
            </a:r>
            <a:endParaRPr lang="en-US" sz="3600" dirty="0">
              <a:cs typeface="+mj-cs"/>
            </a:endParaRPr>
          </a:p>
        </p:txBody>
      </p:sp>
      <p:pic>
        <p:nvPicPr>
          <p:cNvPr id="5" name="Picture 4" descr="Screen Shot 2018-07-15 at 5.26.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7124"/>
            <a:ext cx="3365455" cy="2959100"/>
          </a:xfrm>
          <a:prstGeom prst="rect">
            <a:avLst/>
          </a:prstGeom>
        </p:spPr>
      </p:pic>
      <p:sp>
        <p:nvSpPr>
          <p:cNvPr id="7" name="Text Box 5"/>
          <p:cNvSpPr txBox="1">
            <a:spLocks noChangeArrowheads="1"/>
          </p:cNvSpPr>
          <p:nvPr/>
        </p:nvSpPr>
        <p:spPr bwMode="auto">
          <a:xfrm>
            <a:off x="714397" y="947014"/>
            <a:ext cx="1973097"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(Grier et al. 2012)</a:t>
            </a:r>
            <a:endParaRPr lang="el-GR" sz="2000" dirty="0">
              <a:cs typeface="+mn-cs"/>
            </a:endParaRPr>
          </a:p>
        </p:txBody>
      </p:sp>
      <p:pic>
        <p:nvPicPr>
          <p:cNvPr id="2" name="Picture 1" descr="Screen Shot 2018-07-15 at 9.37.5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5" y="4306223"/>
            <a:ext cx="4283594" cy="2151667"/>
          </a:xfrm>
          <a:prstGeom prst="rect">
            <a:avLst/>
          </a:prstGeom>
        </p:spPr>
      </p:pic>
      <p:sp>
        <p:nvSpPr>
          <p:cNvPr id="9" name="Text Box 5"/>
          <p:cNvSpPr txBox="1">
            <a:spLocks noChangeArrowheads="1"/>
          </p:cNvSpPr>
          <p:nvPr/>
        </p:nvSpPr>
        <p:spPr bwMode="auto">
          <a:xfrm>
            <a:off x="818619" y="6457890"/>
            <a:ext cx="2483381"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MAHA (Du et al. 2018)</a:t>
            </a:r>
            <a:endParaRPr lang="el-GR" sz="2000" dirty="0">
              <a:cs typeface="+mn-cs"/>
            </a:endParaRPr>
          </a:p>
        </p:txBody>
      </p:sp>
      <p:pic>
        <p:nvPicPr>
          <p:cNvPr id="3" name="Picture 2" descr="Screen Shot 2018-07-15 at 9.40.2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8439" y="4306223"/>
            <a:ext cx="4116606" cy="2551776"/>
          </a:xfrm>
          <a:prstGeom prst="rect">
            <a:avLst/>
          </a:prstGeom>
        </p:spPr>
      </p:pic>
    </p:spTree>
    <p:extLst>
      <p:ext uri="{BB962C8B-B14F-4D97-AF65-F5344CB8AC3E}">
        <p14:creationId xmlns:p14="http://schemas.microsoft.com/office/powerpoint/2010/main" val="1782378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204124"/>
            <a:ext cx="9144000" cy="1143000"/>
          </a:xfrm>
        </p:spPr>
        <p:txBody>
          <a:bodyPr/>
          <a:lstStyle/>
          <a:p>
            <a:pPr algn="ctr" eaLnBrk="1" hangingPunct="1">
              <a:defRPr/>
            </a:pPr>
            <a:r>
              <a:rPr lang="en-US" sz="3600" dirty="0"/>
              <a:t>MAHA First Results: 3C 120</a:t>
            </a:r>
            <a:br>
              <a:rPr lang="en-US" sz="3600" dirty="0"/>
            </a:br>
            <a:r>
              <a:rPr lang="en-US" sz="3600" dirty="0"/>
              <a:t>Changing BLR</a:t>
            </a:r>
            <a:endParaRPr lang="en-US" sz="3600" dirty="0">
              <a:cs typeface="+mj-cs"/>
            </a:endParaRPr>
          </a:p>
        </p:txBody>
      </p:sp>
      <p:pic>
        <p:nvPicPr>
          <p:cNvPr id="5" name="Picture 4" descr="Screen Shot 2018-07-15 at 5.26.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7124"/>
            <a:ext cx="3365455" cy="2959100"/>
          </a:xfrm>
          <a:prstGeom prst="rect">
            <a:avLst/>
          </a:prstGeom>
        </p:spPr>
      </p:pic>
      <p:sp>
        <p:nvSpPr>
          <p:cNvPr id="7" name="Text Box 5"/>
          <p:cNvSpPr txBox="1">
            <a:spLocks noChangeArrowheads="1"/>
          </p:cNvSpPr>
          <p:nvPr/>
        </p:nvSpPr>
        <p:spPr bwMode="auto">
          <a:xfrm>
            <a:off x="714397" y="947014"/>
            <a:ext cx="1973097"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(Grier et al. 2012)</a:t>
            </a:r>
            <a:endParaRPr lang="el-GR" sz="2000" dirty="0">
              <a:cs typeface="+mn-cs"/>
            </a:endParaRPr>
          </a:p>
        </p:txBody>
      </p:sp>
      <p:pic>
        <p:nvPicPr>
          <p:cNvPr id="2" name="Picture 1" descr="Screen Shot 2018-07-15 at 9.37.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5" y="4306223"/>
            <a:ext cx="4283594" cy="2151667"/>
          </a:xfrm>
          <a:prstGeom prst="rect">
            <a:avLst/>
          </a:prstGeom>
        </p:spPr>
      </p:pic>
      <p:sp>
        <p:nvSpPr>
          <p:cNvPr id="9" name="Text Box 5"/>
          <p:cNvSpPr txBox="1">
            <a:spLocks noChangeArrowheads="1"/>
          </p:cNvSpPr>
          <p:nvPr/>
        </p:nvSpPr>
        <p:spPr bwMode="auto">
          <a:xfrm>
            <a:off x="818619" y="6457890"/>
            <a:ext cx="2483381"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MAHA (Du et al. 2018)</a:t>
            </a:r>
            <a:endParaRPr lang="el-GR" sz="2000" dirty="0">
              <a:cs typeface="+mn-cs"/>
            </a:endParaRPr>
          </a:p>
        </p:txBody>
      </p:sp>
      <p:pic>
        <p:nvPicPr>
          <p:cNvPr id="10" name="Picture 9" descr="Screen Shot 2018-07-15 at 6.01.3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610" y="1256401"/>
            <a:ext cx="3348925" cy="2959099"/>
          </a:xfrm>
          <a:prstGeom prst="rect">
            <a:avLst/>
          </a:prstGeom>
        </p:spPr>
      </p:pic>
      <p:pic>
        <p:nvPicPr>
          <p:cNvPr id="6" name="Picture 5" descr="Screen Shot 2018-07-15 at 9.45.4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4610" y="4215500"/>
            <a:ext cx="3348925" cy="2560823"/>
          </a:xfrm>
          <a:prstGeom prst="rect">
            <a:avLst/>
          </a:prstGeom>
        </p:spPr>
      </p:pic>
    </p:spTree>
    <p:extLst>
      <p:ext uri="{BB962C8B-B14F-4D97-AF65-F5344CB8AC3E}">
        <p14:creationId xmlns:p14="http://schemas.microsoft.com/office/powerpoint/2010/main" val="645948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30147" y="304800"/>
            <a:ext cx="8692091"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Preliminary Results year 2: </a:t>
            </a:r>
            <a:r>
              <a:rPr lang="en-US" sz="3600" dirty="0" err="1">
                <a:ln>
                  <a:solidFill>
                    <a:schemeClr val="accent6"/>
                  </a:solidFill>
                </a:ln>
                <a:solidFill>
                  <a:schemeClr val="tx1"/>
                </a:solidFill>
              </a:rPr>
              <a:t>Mrk</a:t>
            </a:r>
            <a:r>
              <a:rPr lang="en-US" sz="3600" dirty="0">
                <a:ln>
                  <a:solidFill>
                    <a:schemeClr val="accent6"/>
                  </a:solidFill>
                </a:ln>
                <a:solidFill>
                  <a:schemeClr val="tx1"/>
                </a:solidFill>
              </a:rPr>
              <a:t> 1148</a:t>
            </a:r>
          </a:p>
        </p:txBody>
      </p:sp>
      <p:pic>
        <p:nvPicPr>
          <p:cNvPr id="2" name="Picture 1" descr="Screen Shot 2018-07-15 at 10.32.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543" y="1219200"/>
            <a:ext cx="4987165" cy="4247979"/>
          </a:xfrm>
          <a:prstGeom prst="rect">
            <a:avLst/>
          </a:prstGeom>
        </p:spPr>
      </p:pic>
      <p:sp>
        <p:nvSpPr>
          <p:cNvPr id="4" name="TextBox 3"/>
          <p:cNvSpPr txBox="1"/>
          <p:nvPr/>
        </p:nvSpPr>
        <p:spPr>
          <a:xfrm>
            <a:off x="2078543" y="5553487"/>
            <a:ext cx="4987165" cy="369332"/>
          </a:xfrm>
          <a:prstGeom prst="rect">
            <a:avLst/>
          </a:prstGeom>
          <a:noFill/>
        </p:spPr>
        <p:txBody>
          <a:bodyPr wrap="square" rtlCol="0">
            <a:spAutoFit/>
          </a:bodyPr>
          <a:lstStyle/>
          <a:p>
            <a:pPr algn="ctr"/>
            <a:r>
              <a:rPr lang="en-US" dirty="0"/>
              <a:t>A BLR “Holiday?”  Mysteries to explore…</a:t>
            </a:r>
          </a:p>
        </p:txBody>
      </p:sp>
    </p:spTree>
    <p:extLst>
      <p:ext uri="{BB962C8B-B14F-4D97-AF65-F5344CB8AC3E}">
        <p14:creationId xmlns:p14="http://schemas.microsoft.com/office/powerpoint/2010/main" val="241619182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 Can We Measure Masses in space?</a:t>
            </a:r>
          </a:p>
        </p:txBody>
      </p:sp>
      <p:pic>
        <p:nvPicPr>
          <p:cNvPr id="10" name="Picture 9" descr="gravit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0" y="2260600"/>
            <a:ext cx="6502400" cy="2324100"/>
          </a:xfrm>
          <a:prstGeom prst="rect">
            <a:avLst/>
          </a:prstGeom>
        </p:spPr>
      </p:pic>
    </p:spTree>
    <p:extLst>
      <p:ext uri="{BB962C8B-B14F-4D97-AF65-F5344CB8AC3E}">
        <p14:creationId xmlns:p14="http://schemas.microsoft.com/office/powerpoint/2010/main" val="2153845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1385712"/>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Future Work</a:t>
            </a:r>
          </a:p>
        </p:txBody>
      </p:sp>
      <p:sp>
        <p:nvSpPr>
          <p:cNvPr id="2" name="Subtitle 1"/>
          <p:cNvSpPr>
            <a:spLocks noGrp="1"/>
          </p:cNvSpPr>
          <p:nvPr>
            <p:ph type="subTitle" idx="1"/>
          </p:nvPr>
        </p:nvSpPr>
        <p:spPr>
          <a:xfrm>
            <a:off x="533400" y="1676400"/>
            <a:ext cx="8077200" cy="5029200"/>
          </a:xfrm>
        </p:spPr>
        <p:txBody>
          <a:bodyPr rtlCol="0">
            <a:normAutofit/>
          </a:bodyPr>
          <a:lstStyle/>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endParaRPr lang="en-US" sz="2400" dirty="0">
              <a:solidFill>
                <a:schemeClr val="tx1"/>
              </a:solidFill>
            </a:endParaRPr>
          </a:p>
          <a:p>
            <a:pPr fontAlgn="auto">
              <a:spcAft>
                <a:spcPts val="0"/>
              </a:spcAft>
              <a:buFont typeface="Arial"/>
              <a:buNone/>
              <a:defRPr/>
            </a:pPr>
            <a:r>
              <a:rPr lang="en-US" sz="2400" dirty="0">
                <a:solidFill>
                  <a:schemeClr val="tx1"/>
                </a:solidFill>
                <a:ea typeface="+mn-ea"/>
                <a:cs typeface="+mn-cs"/>
              </a:rPr>
              <a:t>Revise Target List for Next Campaign (August 2018--?)</a:t>
            </a:r>
          </a:p>
          <a:p>
            <a:pPr fontAlgn="auto">
              <a:spcAft>
                <a:spcPts val="0"/>
              </a:spcAft>
              <a:buFont typeface="Arial"/>
              <a:buNone/>
              <a:defRPr/>
            </a:pPr>
            <a:endParaRPr lang="en-US" sz="2400" dirty="0">
              <a:solidFill>
                <a:schemeClr val="tx1"/>
              </a:solidFill>
            </a:endParaRPr>
          </a:p>
          <a:p>
            <a:pPr fontAlgn="auto">
              <a:spcAft>
                <a:spcPts val="0"/>
              </a:spcAft>
              <a:buFont typeface="Arial"/>
              <a:buNone/>
              <a:defRPr/>
            </a:pPr>
            <a:endParaRPr lang="en-US" sz="2400" dirty="0">
              <a:solidFill>
                <a:schemeClr val="tx1"/>
              </a:solidFill>
            </a:endParaRPr>
          </a:p>
          <a:p>
            <a:pPr fontAlgn="auto">
              <a:spcAft>
                <a:spcPts val="0"/>
              </a:spcAft>
              <a:buFont typeface="Arial"/>
              <a:buNone/>
              <a:defRPr/>
            </a:pPr>
            <a:r>
              <a:rPr lang="en-US" sz="2400" dirty="0">
                <a:solidFill>
                  <a:schemeClr val="tx1"/>
                </a:solidFill>
                <a:ea typeface="+mn-ea"/>
                <a:cs typeface="+mn-cs"/>
              </a:rPr>
              <a:t>Initial Papers: Velocity-Resolved Time Lags (x2 in Prep.)</a:t>
            </a:r>
          </a:p>
          <a:p>
            <a:pPr fontAlgn="auto">
              <a:spcAft>
                <a:spcPts val="0"/>
              </a:spcAft>
              <a:buFont typeface="Arial"/>
              <a:buNone/>
              <a:defRPr/>
            </a:pPr>
            <a:r>
              <a:rPr lang="en-US" sz="2400" dirty="0">
                <a:solidFill>
                  <a:schemeClr val="tx1"/>
                </a:solidFill>
              </a:rPr>
              <a:t>Velocity-Delay Maps</a:t>
            </a:r>
          </a:p>
          <a:p>
            <a:pPr fontAlgn="auto">
              <a:spcAft>
                <a:spcPts val="0"/>
              </a:spcAft>
              <a:buFont typeface="Arial"/>
              <a:buNone/>
              <a:defRPr/>
            </a:pPr>
            <a:r>
              <a:rPr lang="en-US" sz="2400" dirty="0">
                <a:solidFill>
                  <a:schemeClr val="tx1"/>
                </a:solidFill>
                <a:ea typeface="+mn-ea"/>
                <a:cs typeface="+mn-cs"/>
              </a:rPr>
              <a:t>Dynamical Modeling</a:t>
            </a:r>
          </a:p>
          <a:p>
            <a:pPr fontAlgn="auto">
              <a:spcAft>
                <a:spcPts val="0"/>
              </a:spcAft>
              <a:buFont typeface="Arial"/>
              <a:buNone/>
              <a:defRPr/>
            </a:pPr>
            <a:r>
              <a:rPr lang="en-US" sz="2400" dirty="0">
                <a:solidFill>
                  <a:schemeClr val="tx1"/>
                </a:solidFill>
              </a:rPr>
              <a:t>Radius-Luminosity Relationship</a:t>
            </a:r>
          </a:p>
          <a:p>
            <a:pPr fontAlgn="auto">
              <a:spcAft>
                <a:spcPts val="0"/>
              </a:spcAft>
              <a:buFont typeface="Arial"/>
              <a:buNone/>
              <a:defRPr/>
            </a:pPr>
            <a:r>
              <a:rPr lang="en-US" sz="2400" dirty="0">
                <a:solidFill>
                  <a:schemeClr val="tx1"/>
                </a:solidFill>
                <a:ea typeface="+mn-ea"/>
                <a:cs typeface="+mn-cs"/>
              </a:rPr>
              <a:t>Individual Objects of Interest</a:t>
            </a:r>
          </a:p>
          <a:p>
            <a:pPr fontAlgn="auto">
              <a:spcAft>
                <a:spcPts val="0"/>
              </a:spcAft>
              <a:buFont typeface="Arial"/>
              <a:buNone/>
              <a:defRPr/>
            </a:pPr>
            <a:r>
              <a:rPr lang="en-US" sz="2400" dirty="0">
                <a:solidFill>
                  <a:schemeClr val="tx1"/>
                </a:solidFill>
              </a:rPr>
              <a:t>Sub-parsec Binary Quasars?</a:t>
            </a:r>
            <a:endParaRPr lang="en-US" sz="2400" dirty="0">
              <a:solidFill>
                <a:schemeClr val="tx1"/>
              </a:solidFill>
              <a:ea typeface="+mn-ea"/>
              <a:cs typeface="+mn-cs"/>
            </a:endParaRPr>
          </a:p>
          <a:p>
            <a:pPr fontAlgn="auto">
              <a:spcAft>
                <a:spcPts val="0"/>
              </a:spcAft>
              <a:buFont typeface="Arial"/>
              <a:buNone/>
              <a:defRPr/>
            </a:pPr>
            <a:endParaRPr lang="en-US" sz="2400" dirty="0">
              <a:solidFill>
                <a:schemeClr val="tx1"/>
              </a:solidFill>
            </a:endParaRPr>
          </a:p>
          <a:p>
            <a:pPr fontAlgn="auto">
              <a:spcAft>
                <a:spcPts val="0"/>
              </a:spcAft>
              <a:buFont typeface="Arial"/>
              <a:buNone/>
              <a:defRPr/>
            </a:pPr>
            <a:endParaRPr lang="en-US" sz="2400" dirty="0">
              <a:solidFill>
                <a:schemeClr val="tx1"/>
              </a:solidFill>
              <a:ea typeface="+mn-ea"/>
              <a:cs typeface="+mn-cs"/>
            </a:endParaRPr>
          </a:p>
        </p:txBody>
      </p:sp>
    </p:spTree>
    <p:extLst>
      <p:ext uri="{BB962C8B-B14F-4D97-AF65-F5344CB8AC3E}">
        <p14:creationId xmlns:p14="http://schemas.microsoft.com/office/powerpoint/2010/main" val="61250578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Summary</a:t>
            </a:r>
          </a:p>
        </p:txBody>
      </p:sp>
      <p:sp>
        <p:nvSpPr>
          <p:cNvPr id="2" name="Subtitle 1"/>
          <p:cNvSpPr>
            <a:spLocks noGrp="1"/>
          </p:cNvSpPr>
          <p:nvPr>
            <p:ph type="subTitle" idx="1"/>
          </p:nvPr>
        </p:nvSpPr>
        <p:spPr>
          <a:xfrm>
            <a:off x="533400" y="1676400"/>
            <a:ext cx="8077200" cy="5029200"/>
          </a:xfrm>
        </p:spPr>
        <p:txBody>
          <a:bodyPr rtlCol="0">
            <a:normAutofit/>
          </a:bodyPr>
          <a:lstStyle/>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r>
              <a:rPr lang="en-US" sz="2400" dirty="0">
                <a:solidFill>
                  <a:schemeClr val="tx1"/>
                </a:solidFill>
              </a:rPr>
              <a:t>MAHA has about 15-17 Time Lags so far, with High-Quality Data, and more are coming, along with more sophisticated analyses.</a:t>
            </a:r>
          </a:p>
          <a:p>
            <a:pPr fontAlgn="auto">
              <a:spcAft>
                <a:spcPts val="0"/>
              </a:spcAft>
              <a:buFont typeface="Arial"/>
              <a:buNone/>
              <a:defRPr/>
            </a:pPr>
            <a:endParaRPr lang="en-US" sz="2400" dirty="0">
              <a:solidFill>
                <a:schemeClr val="tx1"/>
              </a:solidFill>
            </a:endParaRPr>
          </a:p>
          <a:p>
            <a:pPr fontAlgn="auto">
              <a:spcAft>
                <a:spcPts val="0"/>
              </a:spcAft>
              <a:buFont typeface="Arial"/>
              <a:buNone/>
              <a:defRPr/>
            </a:pPr>
            <a:endParaRPr lang="en-US" sz="2400" dirty="0">
              <a:solidFill>
                <a:schemeClr val="tx1"/>
              </a:solidFill>
            </a:endParaRPr>
          </a:p>
          <a:p>
            <a:pPr fontAlgn="auto">
              <a:spcAft>
                <a:spcPts val="0"/>
              </a:spcAft>
              <a:buFont typeface="Arial"/>
              <a:buNone/>
              <a:defRPr/>
            </a:pPr>
            <a:r>
              <a:rPr lang="en-US" sz="2400" dirty="0">
                <a:solidFill>
                  <a:schemeClr val="tx1"/>
                </a:solidFill>
                <a:ea typeface="+mn-ea"/>
                <a:cs typeface="+mn-cs"/>
              </a:rPr>
              <a:t>AGN BLR origin and evolution not yet understood in detail.  Exploring the full diversity of AGN profiles will provide insight.</a:t>
            </a:r>
          </a:p>
          <a:p>
            <a:pPr fontAlgn="auto">
              <a:spcAft>
                <a:spcPts val="0"/>
              </a:spcAft>
              <a:buFont typeface="Arial"/>
              <a:buNone/>
              <a:defRPr/>
            </a:pPr>
            <a:endParaRPr lang="en-US" sz="2400" dirty="0">
              <a:solidFill>
                <a:schemeClr val="tx1"/>
              </a:solidFill>
            </a:endParaRPr>
          </a:p>
          <a:p>
            <a:pPr fontAlgn="auto">
              <a:spcAft>
                <a:spcPts val="0"/>
              </a:spcAft>
              <a:buFont typeface="Arial"/>
              <a:buNone/>
              <a:defRPr/>
            </a:pPr>
            <a:r>
              <a:rPr lang="en-US" sz="2400" dirty="0">
                <a:solidFill>
                  <a:schemeClr val="tx1"/>
                </a:solidFill>
                <a:ea typeface="+mn-ea"/>
                <a:cs typeface="+mn-cs"/>
              </a:rPr>
              <a:t>The </a:t>
            </a:r>
            <a:r>
              <a:rPr lang="en-US" sz="2400" dirty="0">
                <a:solidFill>
                  <a:schemeClr val="tx1"/>
                </a:solidFill>
              </a:rPr>
              <a:t>d</a:t>
            </a:r>
            <a:r>
              <a:rPr lang="en-US" sz="2400" dirty="0">
                <a:solidFill>
                  <a:schemeClr val="tx1"/>
                </a:solidFill>
                <a:ea typeface="+mn-ea"/>
                <a:cs typeface="+mn-cs"/>
              </a:rPr>
              <a:t>etails are important for understanding black hole masses.  Do asymmetric profiles signify fundamentally different BLR structures?  Inflows, outflows?  Binary black holes?</a:t>
            </a:r>
            <a:endParaRPr lang="en-US" sz="2400" dirty="0">
              <a:solidFill>
                <a:schemeClr val="tx1"/>
              </a:solidFill>
            </a:endParaRPr>
          </a:p>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endParaRPr lang="en-US" sz="2400" dirty="0">
              <a:solidFill>
                <a:schemeClr val="tx1"/>
              </a:solidFill>
              <a:ea typeface="+mn-ea"/>
              <a:cs typeface="+mn-cs"/>
            </a:endParaRPr>
          </a:p>
        </p:txBody>
      </p:sp>
    </p:spTree>
    <p:extLst>
      <p:ext uri="{BB962C8B-B14F-4D97-AF65-F5344CB8AC3E}">
        <p14:creationId xmlns:p14="http://schemas.microsoft.com/office/powerpoint/2010/main" val="349166361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01600" y="584200"/>
            <a:ext cx="9042400" cy="1092200"/>
          </a:xfrm>
          <a:prstGeom prst="rect">
            <a:avLst/>
          </a:prstGeom>
        </p:spPr>
        <p:txBody>
          <a:bodyPr anchor="ctr">
            <a:normAutofit fontScale="85000" lnSpcReduction="100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Reverberation Mapping Theory: </a:t>
            </a:r>
          </a:p>
          <a:p>
            <a:pPr algn="ctr">
              <a:defRPr/>
            </a:pPr>
            <a:r>
              <a:rPr lang="en-US" sz="3600" dirty="0">
                <a:ln>
                  <a:solidFill>
                    <a:schemeClr val="accent6"/>
                  </a:solidFill>
                </a:ln>
                <a:solidFill>
                  <a:schemeClr val="tx1"/>
                </a:solidFill>
              </a:rPr>
              <a:t>Transfer Functions &amp; Velocity-Resolved Time Lags</a:t>
            </a:r>
          </a:p>
        </p:txBody>
      </p:sp>
      <p:sp>
        <p:nvSpPr>
          <p:cNvPr id="2" name="Subtitle 1"/>
          <p:cNvSpPr>
            <a:spLocks noGrp="1"/>
          </p:cNvSpPr>
          <p:nvPr>
            <p:ph type="subTitle" idx="1"/>
          </p:nvPr>
        </p:nvSpPr>
        <p:spPr>
          <a:xfrm>
            <a:off x="533400" y="1676400"/>
            <a:ext cx="8077200" cy="5029200"/>
          </a:xfrm>
        </p:spPr>
        <p:txBody>
          <a:bodyPr rtlCol="0">
            <a:normAutofit/>
          </a:bodyPr>
          <a:lstStyle/>
          <a:p>
            <a:pPr fontAlgn="auto">
              <a:spcAft>
                <a:spcPts val="0"/>
              </a:spcAft>
              <a:buFont typeface="Arial"/>
              <a:buNone/>
              <a:defRPr/>
            </a:pPr>
            <a:r>
              <a:rPr lang="en-US" sz="2400" dirty="0">
                <a:solidFill>
                  <a:schemeClr val="tx1"/>
                </a:solidFill>
                <a:ea typeface="+mn-ea"/>
                <a:cs typeface="+mn-cs"/>
              </a:rPr>
              <a:t>Stuff here</a:t>
            </a:r>
          </a:p>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r>
              <a:rPr lang="en-US" sz="2400" dirty="0">
                <a:solidFill>
                  <a:schemeClr val="tx1"/>
                </a:solidFill>
                <a:ea typeface="+mn-ea"/>
                <a:cs typeface="+mn-cs"/>
              </a:rPr>
              <a:t>More Stuff here.</a:t>
            </a:r>
          </a:p>
        </p:txBody>
      </p:sp>
      <p:sp>
        <p:nvSpPr>
          <p:cNvPr id="5" name="TextBox 4"/>
          <p:cNvSpPr txBox="1"/>
          <p:nvPr/>
        </p:nvSpPr>
        <p:spPr>
          <a:xfrm>
            <a:off x="3695700" y="6146800"/>
            <a:ext cx="1752600" cy="369332"/>
          </a:xfrm>
          <a:prstGeom prst="rect">
            <a:avLst/>
          </a:prstGeom>
          <a:noFill/>
        </p:spPr>
        <p:txBody>
          <a:bodyPr wrap="square" rtlCol="0">
            <a:spAutoFit/>
          </a:bodyPr>
          <a:lstStyle/>
          <a:p>
            <a:r>
              <a:rPr lang="en-US" dirty="0"/>
              <a:t>Grier et al. 2013</a:t>
            </a:r>
          </a:p>
        </p:txBody>
      </p:sp>
      <p:pic>
        <p:nvPicPr>
          <p:cNvPr id="4" name="Picture 3" descr="Screen Shot 2018-03-02 at 3.37.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508" y="1676400"/>
            <a:ext cx="6512213" cy="4470400"/>
          </a:xfrm>
          <a:prstGeom prst="rect">
            <a:avLst/>
          </a:prstGeom>
        </p:spPr>
      </p:pic>
    </p:spTree>
    <p:extLst>
      <p:ext uri="{BB962C8B-B14F-4D97-AF65-F5344CB8AC3E}">
        <p14:creationId xmlns:p14="http://schemas.microsoft.com/office/powerpoint/2010/main" val="275138164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0" y="0"/>
            <a:ext cx="9144000" cy="1143000"/>
          </a:xfrm>
        </p:spPr>
        <p:txBody>
          <a:bodyPr/>
          <a:lstStyle/>
          <a:p>
            <a:pPr algn="ctr" eaLnBrk="1" hangingPunct="1">
              <a:defRPr/>
            </a:pPr>
            <a:r>
              <a:rPr lang="en-US" sz="3200" dirty="0">
                <a:cs typeface="+mj-cs"/>
              </a:rPr>
              <a:t>Does the BLR obey the </a:t>
            </a:r>
            <a:r>
              <a:rPr lang="en-US" sz="3200" dirty="0" err="1">
                <a:cs typeface="+mj-cs"/>
              </a:rPr>
              <a:t>Virial</a:t>
            </a:r>
            <a:r>
              <a:rPr lang="en-US" sz="3200" dirty="0">
                <a:cs typeface="+mj-cs"/>
              </a:rPr>
              <a:t> Theorem?</a:t>
            </a:r>
          </a:p>
        </p:txBody>
      </p:sp>
      <p:sp>
        <p:nvSpPr>
          <p:cNvPr id="313347" name="Rectangle 3"/>
          <p:cNvSpPr>
            <a:spLocks noGrp="1" noChangeArrowheads="1"/>
          </p:cNvSpPr>
          <p:nvPr>
            <p:ph type="body" idx="4294967295"/>
          </p:nvPr>
        </p:nvSpPr>
        <p:spPr>
          <a:xfrm>
            <a:off x="5105400" y="1143000"/>
            <a:ext cx="3886200" cy="5562600"/>
          </a:xfrm>
          <a:prstGeom prst="rect">
            <a:avLst/>
          </a:prstGeom>
        </p:spPr>
        <p:txBody>
          <a:bodyPr/>
          <a:lstStyle/>
          <a:p>
            <a:pPr eaLnBrk="1" hangingPunct="1">
              <a:defRPr/>
            </a:pPr>
            <a:r>
              <a:rPr lang="en-US" sz="2400" dirty="0">
                <a:cs typeface="+mn-cs"/>
              </a:rPr>
              <a:t>Four well studied AGNs, RM of multiple emission lines shows the expected relationship (slope = -2) between time lags and velocities (note each of the three will have different central black hole masses).</a:t>
            </a:r>
          </a:p>
          <a:p>
            <a:pPr eaLnBrk="1" hangingPunct="1">
              <a:defRPr/>
            </a:pPr>
            <a:r>
              <a:rPr lang="en-US" sz="2400" dirty="0">
                <a:cs typeface="+mn-cs"/>
              </a:rPr>
              <a:t>NGC7469: 8.4x10</a:t>
            </a:r>
            <a:r>
              <a:rPr lang="en-US" sz="2400" baseline="30000" dirty="0">
                <a:cs typeface="+mn-cs"/>
              </a:rPr>
              <a:t>6</a:t>
            </a:r>
            <a:r>
              <a:rPr lang="en-US" sz="2400" dirty="0">
                <a:cs typeface="+mn-cs"/>
              </a:rPr>
              <a:t> M</a:t>
            </a:r>
            <a:r>
              <a:rPr lang="en-US" sz="2400" baseline="-25000" dirty="0">
                <a:cs typeface="Arial" charset="0"/>
              </a:rPr>
              <a:t>☼</a:t>
            </a:r>
          </a:p>
          <a:p>
            <a:pPr eaLnBrk="1" hangingPunct="1">
              <a:defRPr/>
            </a:pPr>
            <a:r>
              <a:rPr lang="en-US" sz="2400" dirty="0">
                <a:cs typeface="+mn-cs"/>
              </a:rPr>
              <a:t>NGC3783: 8.7x10</a:t>
            </a:r>
            <a:r>
              <a:rPr lang="en-US" sz="2400" baseline="30000" dirty="0">
                <a:cs typeface="+mn-cs"/>
              </a:rPr>
              <a:t>6</a:t>
            </a:r>
            <a:r>
              <a:rPr lang="en-US" sz="2400" dirty="0">
                <a:cs typeface="+mn-cs"/>
              </a:rPr>
              <a:t> M</a:t>
            </a:r>
            <a:r>
              <a:rPr lang="en-US" sz="2400" baseline="-25000" dirty="0">
                <a:cs typeface="Arial" charset="0"/>
              </a:rPr>
              <a:t>☼</a:t>
            </a:r>
            <a:endParaRPr lang="en-US" sz="2400" dirty="0">
              <a:cs typeface="+mn-cs"/>
            </a:endParaRPr>
          </a:p>
          <a:p>
            <a:pPr eaLnBrk="1" hangingPunct="1">
              <a:defRPr/>
            </a:pPr>
            <a:r>
              <a:rPr lang="en-US" sz="2400" dirty="0">
                <a:cs typeface="+mn-cs"/>
              </a:rPr>
              <a:t>NGC5548: 5.9x10</a:t>
            </a:r>
            <a:r>
              <a:rPr lang="en-US" sz="2400" baseline="30000" dirty="0">
                <a:cs typeface="+mn-cs"/>
              </a:rPr>
              <a:t>7</a:t>
            </a:r>
            <a:r>
              <a:rPr lang="en-US" sz="2400" dirty="0">
                <a:cs typeface="+mn-cs"/>
              </a:rPr>
              <a:t> M</a:t>
            </a:r>
            <a:r>
              <a:rPr lang="en-US" sz="2400" baseline="-25000" dirty="0">
                <a:cs typeface="Arial" charset="0"/>
              </a:rPr>
              <a:t>☼</a:t>
            </a:r>
            <a:endParaRPr lang="en-US" sz="2400" dirty="0">
              <a:cs typeface="+mn-cs"/>
            </a:endParaRPr>
          </a:p>
          <a:p>
            <a:pPr eaLnBrk="1" hangingPunct="1">
              <a:defRPr/>
            </a:pPr>
            <a:r>
              <a:rPr lang="en-US" sz="2400" dirty="0">
                <a:cs typeface="+mn-cs"/>
              </a:rPr>
              <a:t>3C 390.3:  3.2x10</a:t>
            </a:r>
            <a:r>
              <a:rPr lang="en-US" sz="2400" baseline="30000" dirty="0">
                <a:cs typeface="+mn-cs"/>
              </a:rPr>
              <a:t>8</a:t>
            </a:r>
            <a:r>
              <a:rPr lang="en-US" sz="2400" dirty="0">
                <a:cs typeface="+mn-cs"/>
              </a:rPr>
              <a:t> M</a:t>
            </a:r>
            <a:r>
              <a:rPr lang="en-US" sz="2400" baseline="-25000" dirty="0">
                <a:cs typeface="Arial" charset="0"/>
              </a:rPr>
              <a:t>☼</a:t>
            </a:r>
          </a:p>
        </p:txBody>
      </p:sp>
      <p:sp>
        <p:nvSpPr>
          <p:cNvPr id="313348" name="Text Box 4"/>
          <p:cNvSpPr txBox="1">
            <a:spLocks noChangeArrowheads="1"/>
          </p:cNvSpPr>
          <p:nvPr/>
        </p:nvSpPr>
        <p:spPr bwMode="auto">
          <a:xfrm>
            <a:off x="1384300" y="6049962"/>
            <a:ext cx="2717800" cy="396875"/>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Peterson (2011)</a:t>
            </a:r>
            <a:endParaRPr lang="el-GR" sz="2000" dirty="0">
              <a:cs typeface="+mn-cs"/>
            </a:endParaRPr>
          </a:p>
        </p:txBody>
      </p:sp>
      <p:pic>
        <p:nvPicPr>
          <p:cNvPr id="101380" name="Picture 5" descr="onkenpeterson2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3000"/>
            <a:ext cx="44196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3675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0" y="0"/>
            <a:ext cx="9144000" cy="1143000"/>
          </a:xfrm>
        </p:spPr>
        <p:txBody>
          <a:bodyPr/>
          <a:lstStyle/>
          <a:p>
            <a:pPr algn="ctr" eaLnBrk="1" hangingPunct="1">
              <a:defRPr/>
            </a:pPr>
            <a:r>
              <a:rPr lang="en-US" sz="3200" dirty="0">
                <a:cs typeface="+mj-cs"/>
              </a:rPr>
              <a:t>How to calibrate the (average) f factor?</a:t>
            </a:r>
          </a:p>
        </p:txBody>
      </p:sp>
      <p:sp>
        <p:nvSpPr>
          <p:cNvPr id="314371" name="Rectangle 3"/>
          <p:cNvSpPr>
            <a:spLocks noGrp="1" noChangeArrowheads="1"/>
          </p:cNvSpPr>
          <p:nvPr>
            <p:ph type="body" idx="4294967295"/>
          </p:nvPr>
        </p:nvSpPr>
        <p:spPr>
          <a:xfrm>
            <a:off x="5105400" y="1143000"/>
            <a:ext cx="3886200" cy="5562600"/>
          </a:xfrm>
          <a:prstGeom prst="rect">
            <a:avLst/>
          </a:prstGeom>
        </p:spPr>
        <p:txBody>
          <a:bodyPr>
            <a:normAutofit/>
          </a:bodyPr>
          <a:lstStyle/>
          <a:p>
            <a:pPr eaLnBrk="1" hangingPunct="1">
              <a:defRPr/>
            </a:pPr>
            <a:r>
              <a:rPr lang="en-US" sz="2400" dirty="0">
                <a:cs typeface="+mn-cs"/>
              </a:rPr>
              <a:t>RM-derived masses follow the </a:t>
            </a:r>
            <a:r>
              <a:rPr lang="en-US" sz="2400" i="1" dirty="0">
                <a:cs typeface="+mn-cs"/>
              </a:rPr>
              <a:t>same</a:t>
            </a:r>
            <a:r>
              <a:rPr lang="en-US" sz="2400" dirty="0">
                <a:cs typeface="+mn-cs"/>
              </a:rPr>
              <a:t> M-sigma relationship (fitting f) as seen for normal galaxies that have black hole masses measured from HST spatially resolved gas or stellar dynamics.</a:t>
            </a:r>
          </a:p>
          <a:p>
            <a:pPr eaLnBrk="1" hangingPunct="1">
              <a:defRPr/>
            </a:pPr>
            <a:r>
              <a:rPr lang="en-US" sz="2400" dirty="0">
                <a:cs typeface="+mn-cs"/>
              </a:rPr>
              <a:t>Good to 0.5 </a:t>
            </a:r>
            <a:r>
              <a:rPr lang="en-US" sz="2400" dirty="0" err="1">
                <a:cs typeface="+mn-cs"/>
              </a:rPr>
              <a:t>dex</a:t>
            </a:r>
            <a:r>
              <a:rPr lang="en-US" sz="2400" dirty="0">
                <a:cs typeface="+mn-cs"/>
              </a:rPr>
              <a:t> in plot, 0.3 </a:t>
            </a:r>
            <a:r>
              <a:rPr lang="en-US" sz="2400" dirty="0" err="1">
                <a:cs typeface="+mn-cs"/>
              </a:rPr>
              <a:t>dex</a:t>
            </a:r>
            <a:r>
              <a:rPr lang="en-US" sz="2400" dirty="0">
                <a:cs typeface="+mn-cs"/>
              </a:rPr>
              <a:t> in more recent work.</a:t>
            </a:r>
          </a:p>
          <a:p>
            <a:pPr eaLnBrk="1" hangingPunct="1">
              <a:defRPr/>
            </a:pPr>
            <a:endParaRPr lang="en-US" sz="2400" baseline="-25000" dirty="0">
              <a:cs typeface="Arial" charset="0"/>
            </a:endParaRPr>
          </a:p>
        </p:txBody>
      </p:sp>
      <p:sp>
        <p:nvSpPr>
          <p:cNvPr id="314372" name="Text Box 4"/>
          <p:cNvSpPr txBox="1">
            <a:spLocks noChangeArrowheads="1"/>
          </p:cNvSpPr>
          <p:nvPr/>
        </p:nvSpPr>
        <p:spPr bwMode="auto">
          <a:xfrm>
            <a:off x="1079500" y="6330950"/>
            <a:ext cx="2667000" cy="396875"/>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000" dirty="0" err="1">
                <a:cs typeface="+mn-cs"/>
              </a:rPr>
              <a:t>Ferrarese</a:t>
            </a:r>
            <a:r>
              <a:rPr lang="en-US" sz="2000" dirty="0">
                <a:cs typeface="+mn-cs"/>
              </a:rPr>
              <a:t> et al.  (2001)</a:t>
            </a:r>
            <a:endParaRPr lang="el-GR" sz="2000" dirty="0">
              <a:cs typeface="+mn-cs"/>
            </a:endParaRPr>
          </a:p>
        </p:txBody>
      </p:sp>
      <p:pic>
        <p:nvPicPr>
          <p:cNvPr id="103428" name="Picture 5" descr="ferretal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31900"/>
            <a:ext cx="462915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5733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1397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The Future of RM: MAHA and WIRO</a:t>
            </a:r>
          </a:p>
        </p:txBody>
      </p:sp>
      <p:sp>
        <p:nvSpPr>
          <p:cNvPr id="2" name="Subtitle 1"/>
          <p:cNvSpPr>
            <a:spLocks noGrp="1"/>
          </p:cNvSpPr>
          <p:nvPr>
            <p:ph type="subTitle" idx="1"/>
          </p:nvPr>
        </p:nvSpPr>
        <p:spPr>
          <a:xfrm>
            <a:off x="533400" y="1676400"/>
            <a:ext cx="8077200" cy="5029200"/>
          </a:xfrm>
        </p:spPr>
        <p:txBody>
          <a:bodyPr rtlCol="0">
            <a:normAutofit/>
          </a:bodyPr>
          <a:lstStyle/>
          <a:p>
            <a:pPr fontAlgn="auto">
              <a:spcAft>
                <a:spcPts val="0"/>
              </a:spcAft>
              <a:buFont typeface="Arial"/>
              <a:buNone/>
              <a:defRPr/>
            </a:pPr>
            <a:r>
              <a:rPr lang="en-US" sz="2400" dirty="0">
                <a:solidFill>
                  <a:schemeClr val="tx1"/>
                </a:solidFill>
                <a:ea typeface="+mn-ea"/>
                <a:cs typeface="+mn-cs"/>
              </a:rPr>
              <a:t>Stuff here</a:t>
            </a:r>
          </a:p>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r>
              <a:rPr lang="en-US" sz="2400" dirty="0">
                <a:solidFill>
                  <a:schemeClr val="tx1"/>
                </a:solidFill>
                <a:ea typeface="+mn-ea"/>
                <a:cs typeface="+mn-cs"/>
              </a:rPr>
              <a:t>More Stuff here.</a:t>
            </a:r>
          </a:p>
        </p:txBody>
      </p:sp>
      <p:pic>
        <p:nvPicPr>
          <p:cNvPr id="3" name="Picture 2" descr="Screen Shot 2018-03-02 at 3.22.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095" y="1054100"/>
            <a:ext cx="6041505" cy="5511800"/>
          </a:xfrm>
          <a:prstGeom prst="rect">
            <a:avLst/>
          </a:prstGeom>
        </p:spPr>
      </p:pic>
    </p:spTree>
    <p:extLst>
      <p:ext uri="{BB962C8B-B14F-4D97-AF65-F5344CB8AC3E}">
        <p14:creationId xmlns:p14="http://schemas.microsoft.com/office/powerpoint/2010/main" val="115705540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63500"/>
            <a:ext cx="8229599" cy="525758"/>
          </a:xfrm>
          <a:prstGeom prst="rect">
            <a:avLst/>
          </a:prstGeom>
        </p:spPr>
        <p:txBody>
          <a:bodyPr anchor="ctr">
            <a:normAutofit fontScale="92500" lnSpcReduction="200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The Future of RM: MAHA and WIRO</a:t>
            </a:r>
          </a:p>
        </p:txBody>
      </p:sp>
      <p:pic>
        <p:nvPicPr>
          <p:cNvPr id="4" name="Picture 3" descr="Screen Shot 2018-03-02 at 3.51.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589258"/>
            <a:ext cx="3552707" cy="2750842"/>
          </a:xfrm>
          <a:prstGeom prst="rect">
            <a:avLst/>
          </a:prstGeom>
        </p:spPr>
      </p:pic>
      <p:sp>
        <p:nvSpPr>
          <p:cNvPr id="5" name="Subtitle 4"/>
          <p:cNvSpPr>
            <a:spLocks noGrp="1"/>
          </p:cNvSpPr>
          <p:nvPr>
            <p:ph type="subTitle" idx="1"/>
          </p:nvPr>
        </p:nvSpPr>
        <p:spPr/>
        <p:txBody>
          <a:bodyPr/>
          <a:lstStyle/>
          <a:p>
            <a:endParaRPr lang="en-US"/>
          </a:p>
        </p:txBody>
      </p:sp>
      <p:pic>
        <p:nvPicPr>
          <p:cNvPr id="7" name="Picture 6" descr="Screen Shot 2018-03-02 at 3.50.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0039" y="589259"/>
            <a:ext cx="3807200" cy="2788942"/>
          </a:xfrm>
          <a:prstGeom prst="rect">
            <a:avLst/>
          </a:prstGeom>
        </p:spPr>
      </p:pic>
      <p:pic>
        <p:nvPicPr>
          <p:cNvPr id="8" name="Picture 7" descr="Screen Shot 2018-03-02 at 3.51.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422654"/>
            <a:ext cx="3552707" cy="2876546"/>
          </a:xfrm>
          <a:prstGeom prst="rect">
            <a:avLst/>
          </a:prstGeom>
        </p:spPr>
      </p:pic>
      <p:pic>
        <p:nvPicPr>
          <p:cNvPr id="10" name="Picture 9" descr="Screen Shot 2018-03-02 at 3.51.4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0039" y="3422654"/>
            <a:ext cx="3807199" cy="2894326"/>
          </a:xfrm>
          <a:prstGeom prst="rect">
            <a:avLst/>
          </a:prstGeom>
        </p:spPr>
      </p:pic>
    </p:spTree>
    <p:extLst>
      <p:ext uri="{BB962C8B-B14F-4D97-AF65-F5344CB8AC3E}">
        <p14:creationId xmlns:p14="http://schemas.microsoft.com/office/powerpoint/2010/main" val="98941681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The Future of RM: Binary Black Holes</a:t>
            </a:r>
          </a:p>
        </p:txBody>
      </p:sp>
      <p:pic>
        <p:nvPicPr>
          <p:cNvPr id="4" name="Picture 3" descr="nature14143-f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0830" y="2247900"/>
            <a:ext cx="4100084" cy="2730500"/>
          </a:xfrm>
          <a:prstGeom prst="rect">
            <a:avLst/>
          </a:prstGeom>
        </p:spPr>
      </p:pic>
      <p:pic>
        <p:nvPicPr>
          <p:cNvPr id="5" name="Picture 4" descr="sdss094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314" y="-176835"/>
            <a:ext cx="4129516" cy="5344078"/>
          </a:xfrm>
          <a:prstGeom prst="rect">
            <a:avLst/>
          </a:prstGeom>
        </p:spPr>
      </p:pic>
      <p:sp>
        <p:nvSpPr>
          <p:cNvPr id="8" name="Subtitle 4"/>
          <p:cNvSpPr txBox="1">
            <a:spLocks/>
          </p:cNvSpPr>
          <p:nvPr/>
        </p:nvSpPr>
        <p:spPr>
          <a:xfrm>
            <a:off x="1333500" y="3314699"/>
            <a:ext cx="19050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err="1">
                <a:solidFill>
                  <a:srgbClr val="FFFFFF"/>
                </a:solidFill>
              </a:rPr>
              <a:t>Runnoe</a:t>
            </a:r>
            <a:r>
              <a:rPr lang="en-US" dirty="0">
                <a:solidFill>
                  <a:srgbClr val="FFFFFF"/>
                </a:solidFill>
              </a:rPr>
              <a:t> et al. 2016</a:t>
            </a:r>
          </a:p>
        </p:txBody>
      </p:sp>
      <p:sp>
        <p:nvSpPr>
          <p:cNvPr id="11" name="Subtitle 4"/>
          <p:cNvSpPr txBox="1">
            <a:spLocks/>
          </p:cNvSpPr>
          <p:nvPr/>
        </p:nvSpPr>
        <p:spPr>
          <a:xfrm>
            <a:off x="5600700" y="5167243"/>
            <a:ext cx="19050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Graham et al. 2015</a:t>
            </a:r>
          </a:p>
        </p:txBody>
      </p:sp>
      <p:sp>
        <p:nvSpPr>
          <p:cNvPr id="12" name="Subtitle 4"/>
          <p:cNvSpPr txBox="1">
            <a:spLocks noGrp="1"/>
          </p:cNvSpPr>
          <p:nvPr>
            <p:ph type="subTitle" idx="1"/>
          </p:nvPr>
        </p:nvSpPr>
        <p:spPr>
          <a:xfrm>
            <a:off x="5740400" y="1893957"/>
            <a:ext cx="16256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PG 1302-102</a:t>
            </a:r>
          </a:p>
        </p:txBody>
      </p:sp>
      <p:pic>
        <p:nvPicPr>
          <p:cNvPr id="7" name="Picture 6" descr="wiro094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614" y="3668642"/>
            <a:ext cx="3920430" cy="2819400"/>
          </a:xfrm>
          <a:prstGeom prst="rect">
            <a:avLst/>
          </a:prstGeom>
        </p:spPr>
      </p:pic>
      <p:sp>
        <p:nvSpPr>
          <p:cNvPr id="13" name="Subtitle 4"/>
          <p:cNvSpPr txBox="1">
            <a:spLocks/>
          </p:cNvSpPr>
          <p:nvPr/>
        </p:nvSpPr>
        <p:spPr>
          <a:xfrm>
            <a:off x="1333500" y="6488042"/>
            <a:ext cx="19050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WIRO 2017</a:t>
            </a:r>
          </a:p>
        </p:txBody>
      </p:sp>
    </p:spTree>
    <p:extLst>
      <p:ext uri="{BB962C8B-B14F-4D97-AF65-F5344CB8AC3E}">
        <p14:creationId xmlns:p14="http://schemas.microsoft.com/office/powerpoint/2010/main" val="336536682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01600" y="584200"/>
            <a:ext cx="9042400" cy="1092200"/>
          </a:xfrm>
          <a:prstGeom prst="rect">
            <a:avLst/>
          </a:prstGeom>
        </p:spPr>
        <p:txBody>
          <a:bodyPr anchor="ctr">
            <a:normAutofit fontScale="92500" lnSpcReduction="100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2D Velocity Delay Maps &amp; </a:t>
            </a:r>
          </a:p>
          <a:p>
            <a:pPr algn="ctr">
              <a:defRPr/>
            </a:pPr>
            <a:r>
              <a:rPr lang="en-US" sz="3600" dirty="0">
                <a:ln>
                  <a:solidFill>
                    <a:schemeClr val="accent6"/>
                  </a:solidFill>
                </a:ln>
                <a:solidFill>
                  <a:schemeClr val="tx1"/>
                </a:solidFill>
              </a:rPr>
              <a:t>Velocity-Resolved Time Lags</a:t>
            </a:r>
          </a:p>
        </p:txBody>
      </p:sp>
      <p:sp>
        <p:nvSpPr>
          <p:cNvPr id="2" name="Subtitle 1"/>
          <p:cNvSpPr>
            <a:spLocks noGrp="1"/>
          </p:cNvSpPr>
          <p:nvPr>
            <p:ph type="subTitle" idx="1"/>
          </p:nvPr>
        </p:nvSpPr>
        <p:spPr>
          <a:xfrm>
            <a:off x="533400" y="1676400"/>
            <a:ext cx="8077200" cy="5029200"/>
          </a:xfrm>
        </p:spPr>
        <p:txBody>
          <a:bodyPr rtlCol="0">
            <a:normAutofit/>
          </a:bodyPr>
          <a:lstStyle/>
          <a:p>
            <a:pPr fontAlgn="auto">
              <a:spcAft>
                <a:spcPts val="0"/>
              </a:spcAft>
              <a:buFont typeface="Arial"/>
              <a:buNone/>
              <a:defRPr/>
            </a:pPr>
            <a:r>
              <a:rPr lang="en-US" sz="2400" dirty="0">
                <a:solidFill>
                  <a:schemeClr val="tx1"/>
                </a:solidFill>
                <a:ea typeface="+mn-ea"/>
                <a:cs typeface="+mn-cs"/>
              </a:rPr>
              <a:t>Stuff here</a:t>
            </a:r>
          </a:p>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r>
              <a:rPr lang="en-US" sz="2400" dirty="0">
                <a:solidFill>
                  <a:schemeClr val="tx1"/>
                </a:solidFill>
                <a:ea typeface="+mn-ea"/>
                <a:cs typeface="+mn-cs"/>
              </a:rPr>
              <a:t>More Stuff here.</a:t>
            </a:r>
          </a:p>
        </p:txBody>
      </p:sp>
      <p:pic>
        <p:nvPicPr>
          <p:cNvPr id="3" name="Picture 2" descr="Screen Shot 2018-03-02 at 1.28.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76400"/>
            <a:ext cx="8001000" cy="4200758"/>
          </a:xfrm>
          <a:prstGeom prst="rect">
            <a:avLst/>
          </a:prstGeom>
        </p:spPr>
      </p:pic>
      <p:sp>
        <p:nvSpPr>
          <p:cNvPr id="5" name="TextBox 4"/>
          <p:cNvSpPr txBox="1"/>
          <p:nvPr/>
        </p:nvSpPr>
        <p:spPr>
          <a:xfrm>
            <a:off x="3695700" y="6146800"/>
            <a:ext cx="1752600" cy="369332"/>
          </a:xfrm>
          <a:prstGeom prst="rect">
            <a:avLst/>
          </a:prstGeom>
          <a:noFill/>
        </p:spPr>
        <p:txBody>
          <a:bodyPr wrap="square" rtlCol="0">
            <a:spAutoFit/>
          </a:bodyPr>
          <a:lstStyle/>
          <a:p>
            <a:r>
              <a:rPr lang="en-US" dirty="0"/>
              <a:t>Grier et al. 2017a</a:t>
            </a:r>
          </a:p>
        </p:txBody>
      </p:sp>
    </p:spTree>
    <p:extLst>
      <p:ext uri="{BB962C8B-B14F-4D97-AF65-F5344CB8AC3E}">
        <p14:creationId xmlns:p14="http://schemas.microsoft.com/office/powerpoint/2010/main" val="306872159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0"/>
            <a:ext cx="9144000" cy="1143000"/>
          </a:xfrm>
        </p:spPr>
        <p:txBody>
          <a:bodyPr/>
          <a:lstStyle/>
          <a:p>
            <a:pPr algn="ctr" eaLnBrk="1" hangingPunct="1">
              <a:defRPr/>
            </a:pPr>
            <a:r>
              <a:rPr lang="en-US" sz="3600" dirty="0">
                <a:cs typeface="+mj-cs"/>
              </a:rPr>
              <a:t>About 100 AGNS Reverberation Mapped</a:t>
            </a:r>
          </a:p>
        </p:txBody>
      </p:sp>
      <p:sp>
        <p:nvSpPr>
          <p:cNvPr id="312323" name="Rectangle 3"/>
          <p:cNvSpPr>
            <a:spLocks noGrp="1" noChangeArrowheads="1"/>
          </p:cNvSpPr>
          <p:nvPr>
            <p:ph type="body" idx="4294967295"/>
          </p:nvPr>
        </p:nvSpPr>
        <p:spPr>
          <a:xfrm>
            <a:off x="304800" y="5588000"/>
            <a:ext cx="8686800" cy="1117600"/>
          </a:xfrm>
          <a:prstGeom prst="rect">
            <a:avLst/>
          </a:prstGeom>
        </p:spPr>
        <p:txBody>
          <a:bodyPr>
            <a:normAutofit lnSpcReduction="10000"/>
          </a:bodyPr>
          <a:lstStyle/>
          <a:p>
            <a:pPr eaLnBrk="1" hangingPunct="1">
              <a:lnSpc>
                <a:spcPct val="90000"/>
              </a:lnSpc>
              <a:defRPr/>
            </a:pPr>
            <a:r>
              <a:rPr lang="en-US" sz="2000" dirty="0">
                <a:cs typeface="+mn-cs"/>
              </a:rPr>
              <a:t>Broad lines are </a:t>
            </a:r>
            <a:r>
              <a:rPr lang="en-US" sz="2000" i="1" dirty="0" err="1">
                <a:cs typeface="+mn-cs"/>
              </a:rPr>
              <a:t>photoionized</a:t>
            </a:r>
            <a:r>
              <a:rPr lang="en-US" sz="2000" dirty="0">
                <a:cs typeface="+mn-cs"/>
              </a:rPr>
              <a:t> by the central continuum, which </a:t>
            </a:r>
            <a:r>
              <a:rPr lang="en-US" sz="2000" i="1" dirty="0">
                <a:cs typeface="+mn-cs"/>
              </a:rPr>
              <a:t>varies</a:t>
            </a:r>
            <a:r>
              <a:rPr lang="en-US" sz="2000" dirty="0">
                <a:cs typeface="+mn-cs"/>
              </a:rPr>
              <a:t>.  The line flux follows the continuum with a time lag t which is set by the size of the broad-line emitting region and the speed of light.  Recombination timescales are very short</a:t>
            </a:r>
            <a:r>
              <a:rPr lang="en-US" sz="2000" dirty="0"/>
              <a:t> </a:t>
            </a:r>
            <a:r>
              <a:rPr lang="en-US" sz="2000" dirty="0">
                <a:cs typeface="+mn-cs"/>
              </a:rPr>
              <a:t>and the continuum source small and central.</a:t>
            </a:r>
          </a:p>
        </p:txBody>
      </p:sp>
      <p:sp>
        <p:nvSpPr>
          <p:cNvPr id="8" name="Text Box 5"/>
          <p:cNvSpPr txBox="1">
            <a:spLocks noChangeArrowheads="1"/>
          </p:cNvSpPr>
          <p:nvPr/>
        </p:nvSpPr>
        <p:spPr bwMode="auto">
          <a:xfrm>
            <a:off x="2387053" y="5053063"/>
            <a:ext cx="4197920" cy="338554"/>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600" dirty="0" err="1">
                <a:cs typeface="+mn-cs"/>
              </a:rPr>
              <a:t>Mrk</a:t>
            </a:r>
            <a:r>
              <a:rPr lang="en-US" sz="1600" dirty="0">
                <a:cs typeface="+mn-cs"/>
              </a:rPr>
              <a:t> 335 from 2010 (Grier et al. 2012), delay ~14 days</a:t>
            </a:r>
            <a:endParaRPr lang="el-GR" sz="1600" dirty="0">
              <a:cs typeface="+mn-cs"/>
            </a:endParaRPr>
          </a:p>
        </p:txBody>
      </p:sp>
      <p:pic>
        <p:nvPicPr>
          <p:cNvPr id="5" name="Picture 4" descr="Screen Shot 2018-07-15 at 5.26.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3100"/>
            <a:ext cx="3365455" cy="2959100"/>
          </a:xfrm>
          <a:prstGeom prst="rect">
            <a:avLst/>
          </a:prstGeom>
        </p:spPr>
      </p:pic>
      <p:pic>
        <p:nvPicPr>
          <p:cNvPr id="2" name="Picture 1" descr="Screen Shot 2018-07-15 at 5.34.0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537" y="1943101"/>
            <a:ext cx="2990918" cy="2959100"/>
          </a:xfrm>
          <a:prstGeom prst="rect">
            <a:avLst/>
          </a:prstGeom>
        </p:spPr>
      </p:pic>
      <p:pic>
        <p:nvPicPr>
          <p:cNvPr id="3" name="Picture 2" descr="Screen Shot 2018-07-15 at 5.33.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300" y="1943100"/>
            <a:ext cx="5956966" cy="2959100"/>
          </a:xfrm>
          <a:prstGeom prst="rect">
            <a:avLst/>
          </a:prstGeom>
        </p:spPr>
      </p:pic>
    </p:spTree>
    <p:extLst>
      <p:ext uri="{BB962C8B-B14F-4D97-AF65-F5344CB8AC3E}">
        <p14:creationId xmlns:p14="http://schemas.microsoft.com/office/powerpoint/2010/main" val="2117903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galactic core</a:t>
            </a:r>
          </a:p>
        </p:txBody>
      </p:sp>
      <p:pic>
        <p:nvPicPr>
          <p:cNvPr id="4" name="Picture 7" descr="Genzelmovie200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89100"/>
            <a:ext cx="40386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5410200" y="1689100"/>
            <a:ext cx="2921000" cy="4154983"/>
          </a:xfrm>
          <a:prstGeom prst="rect">
            <a:avLst/>
          </a:prstGeom>
          <a:noFill/>
        </p:spPr>
        <p:txBody>
          <a:bodyPr wrap="square" rtlCol="0">
            <a:spAutoFit/>
          </a:bodyPr>
          <a:lstStyle/>
          <a:p>
            <a:r>
              <a:rPr lang="en-US" sz="2400" dirty="0"/>
              <a:t>Groups at Max Planck (the source of this animation) and UCLA have been observing the center of the Milky Way for over two decades, tracing the orbits of stars.  The mass of the central dark object lurking there is about 4 </a:t>
            </a:r>
            <a:r>
              <a:rPr lang="en-US" sz="2400" u="sng" dirty="0"/>
              <a:t>million</a:t>
            </a:r>
            <a:r>
              <a:rPr lang="en-US" sz="2400" dirty="0"/>
              <a:t> solar masses.</a:t>
            </a:r>
          </a:p>
        </p:txBody>
      </p:sp>
    </p:spTree>
    <p:extLst>
      <p:ext uri="{BB962C8B-B14F-4D97-AF65-F5344CB8AC3E}">
        <p14:creationId xmlns:p14="http://schemas.microsoft.com/office/powerpoint/2010/main" val="1241634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0"/>
            <a:ext cx="9144000" cy="1143000"/>
          </a:xfrm>
        </p:spPr>
        <p:txBody>
          <a:bodyPr/>
          <a:lstStyle/>
          <a:p>
            <a:pPr algn="ctr" eaLnBrk="1" hangingPunct="1">
              <a:defRPr/>
            </a:pPr>
            <a:r>
              <a:rPr lang="en-US" sz="3600" dirty="0">
                <a:cs typeface="+mj-cs"/>
              </a:rPr>
              <a:t>Reverberation Mapping (RM)</a:t>
            </a:r>
          </a:p>
        </p:txBody>
      </p:sp>
      <p:sp>
        <p:nvSpPr>
          <p:cNvPr id="312323" name="Rectangle 3"/>
          <p:cNvSpPr>
            <a:spLocks noGrp="1" noChangeArrowheads="1"/>
          </p:cNvSpPr>
          <p:nvPr>
            <p:ph type="body" idx="4294967295"/>
          </p:nvPr>
        </p:nvSpPr>
        <p:spPr>
          <a:xfrm>
            <a:off x="304800" y="5588000"/>
            <a:ext cx="8686800" cy="1117600"/>
          </a:xfrm>
          <a:prstGeom prst="rect">
            <a:avLst/>
          </a:prstGeom>
        </p:spPr>
        <p:txBody>
          <a:bodyPr>
            <a:normAutofit lnSpcReduction="10000"/>
          </a:bodyPr>
          <a:lstStyle/>
          <a:p>
            <a:pPr eaLnBrk="1" hangingPunct="1">
              <a:lnSpc>
                <a:spcPct val="90000"/>
              </a:lnSpc>
              <a:defRPr/>
            </a:pPr>
            <a:r>
              <a:rPr lang="en-US" sz="2000" dirty="0">
                <a:cs typeface="+mn-cs"/>
              </a:rPr>
              <a:t>Broad lines are </a:t>
            </a:r>
            <a:r>
              <a:rPr lang="en-US" sz="2000" i="1" dirty="0" err="1">
                <a:cs typeface="+mn-cs"/>
              </a:rPr>
              <a:t>photoionized</a:t>
            </a:r>
            <a:r>
              <a:rPr lang="en-US" sz="2000" dirty="0">
                <a:cs typeface="+mn-cs"/>
              </a:rPr>
              <a:t> by the central continuum, which </a:t>
            </a:r>
            <a:r>
              <a:rPr lang="en-US" sz="2000" i="1" dirty="0">
                <a:cs typeface="+mn-cs"/>
              </a:rPr>
              <a:t>varies</a:t>
            </a:r>
            <a:r>
              <a:rPr lang="en-US" sz="2000" dirty="0">
                <a:cs typeface="+mn-cs"/>
              </a:rPr>
              <a:t>.  The line flux follows the continuum with a time lag t which is set by the size of the broad-line emitting region and the speed of light.  Recombination timescales are very short, </a:t>
            </a:r>
            <a:r>
              <a:rPr lang="en-US" sz="2000" u="sng" dirty="0">
                <a:cs typeface="+mn-cs"/>
              </a:rPr>
              <a:t>BLR</a:t>
            </a:r>
            <a:r>
              <a:rPr lang="en-US" sz="2000" dirty="0">
                <a:cs typeface="+mn-cs"/>
              </a:rPr>
              <a:t> stable, and continuum source small and central.</a:t>
            </a:r>
          </a:p>
        </p:txBody>
      </p:sp>
      <p:pic>
        <p:nvPicPr>
          <p:cNvPr id="2" name="Picture 1" descr="Screen Shot 2016-11-30 at 4.23.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963" y="1143000"/>
            <a:ext cx="4476674" cy="3708400"/>
          </a:xfrm>
          <a:prstGeom prst="rect">
            <a:avLst/>
          </a:prstGeom>
        </p:spPr>
      </p:pic>
      <p:pic>
        <p:nvPicPr>
          <p:cNvPr id="3" name="Picture 2" descr="Screen Shot 2016-11-30 at 4.24.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400" y="4851400"/>
            <a:ext cx="4495800" cy="370940"/>
          </a:xfrm>
          <a:prstGeom prst="rect">
            <a:avLst/>
          </a:prstGeom>
        </p:spPr>
      </p:pic>
      <p:sp>
        <p:nvSpPr>
          <p:cNvPr id="8" name="Text Box 5"/>
          <p:cNvSpPr txBox="1">
            <a:spLocks noChangeArrowheads="1"/>
          </p:cNvSpPr>
          <p:nvPr/>
        </p:nvSpPr>
        <p:spPr bwMode="auto">
          <a:xfrm>
            <a:off x="2946400" y="5222340"/>
            <a:ext cx="2971800" cy="338554"/>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600" dirty="0" err="1">
                <a:cs typeface="+mn-cs"/>
              </a:rPr>
              <a:t>Fassnaugh</a:t>
            </a:r>
            <a:r>
              <a:rPr lang="en-US" sz="1600" dirty="0">
                <a:cs typeface="+mn-cs"/>
              </a:rPr>
              <a:t> et al. (2016)</a:t>
            </a:r>
            <a:endParaRPr lang="el-GR" sz="1600" dirty="0">
              <a:cs typeface="+mn-cs"/>
            </a:endParaRPr>
          </a:p>
        </p:txBody>
      </p:sp>
    </p:spTree>
    <p:extLst>
      <p:ext uri="{BB962C8B-B14F-4D97-AF65-F5344CB8AC3E}">
        <p14:creationId xmlns:p14="http://schemas.microsoft.com/office/powerpoint/2010/main" val="718920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The Future of RM: Binary Black Holes</a:t>
            </a:r>
          </a:p>
        </p:txBody>
      </p:sp>
      <p:sp>
        <p:nvSpPr>
          <p:cNvPr id="2" name="Subtitle 1"/>
          <p:cNvSpPr>
            <a:spLocks noGrp="1"/>
          </p:cNvSpPr>
          <p:nvPr>
            <p:ph type="subTitle" idx="1"/>
          </p:nvPr>
        </p:nvSpPr>
        <p:spPr>
          <a:xfrm>
            <a:off x="533400" y="1676400"/>
            <a:ext cx="8077200" cy="5029200"/>
          </a:xfrm>
        </p:spPr>
        <p:txBody>
          <a:bodyPr rtlCol="0">
            <a:normAutofit/>
          </a:bodyPr>
          <a:lstStyle/>
          <a:p>
            <a:pPr fontAlgn="auto">
              <a:spcAft>
                <a:spcPts val="0"/>
              </a:spcAft>
              <a:buFont typeface="Arial"/>
              <a:buNone/>
              <a:defRPr/>
            </a:pPr>
            <a:endParaRPr lang="en-US" sz="2400" dirty="0">
              <a:solidFill>
                <a:schemeClr val="tx1"/>
              </a:solidFill>
              <a:ea typeface="+mn-ea"/>
              <a:cs typeface="+mn-cs"/>
            </a:endParaRPr>
          </a:p>
        </p:txBody>
      </p:sp>
      <p:pic>
        <p:nvPicPr>
          <p:cNvPr id="3" name="Picture 2" descr="binary_fig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599" y="2235200"/>
            <a:ext cx="7747000" cy="3301367"/>
          </a:xfrm>
          <a:prstGeom prst="rect">
            <a:avLst/>
          </a:prstGeom>
        </p:spPr>
      </p:pic>
    </p:spTree>
    <p:extLst>
      <p:ext uri="{BB962C8B-B14F-4D97-AF65-F5344CB8AC3E}">
        <p14:creationId xmlns:p14="http://schemas.microsoft.com/office/powerpoint/2010/main" val="291652525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The Future of RM: Binary Black Holes</a:t>
            </a:r>
          </a:p>
        </p:txBody>
      </p:sp>
      <p:pic>
        <p:nvPicPr>
          <p:cNvPr id="4" name="Picture 3" descr="Screen Shot 2018-03-02 at 3.17.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255" y="1676400"/>
            <a:ext cx="3712694" cy="4800600"/>
          </a:xfrm>
          <a:prstGeom prst="rect">
            <a:avLst/>
          </a:prstGeom>
        </p:spPr>
      </p:pic>
      <p:sp>
        <p:nvSpPr>
          <p:cNvPr id="6" name="Subtitle 4"/>
          <p:cNvSpPr txBox="1">
            <a:spLocks noGrp="1"/>
          </p:cNvSpPr>
          <p:nvPr>
            <p:ph type="subTitle" idx="1"/>
          </p:nvPr>
        </p:nvSpPr>
        <p:spPr>
          <a:xfrm>
            <a:off x="6357949" y="1676400"/>
            <a:ext cx="2786051" cy="744819"/>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Small mass ratio</a:t>
            </a:r>
          </a:p>
          <a:p>
            <a:r>
              <a:rPr lang="en-US" dirty="0">
                <a:solidFill>
                  <a:srgbClr val="FFFFFF"/>
                </a:solidFill>
              </a:rPr>
              <a:t>Wang et al. 2018</a:t>
            </a:r>
          </a:p>
        </p:txBody>
      </p:sp>
    </p:spTree>
    <p:extLst>
      <p:ext uri="{BB962C8B-B14F-4D97-AF65-F5344CB8AC3E}">
        <p14:creationId xmlns:p14="http://schemas.microsoft.com/office/powerpoint/2010/main" val="394571515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The Future of RM: Binary Black Holes</a:t>
            </a:r>
          </a:p>
        </p:txBody>
      </p:sp>
      <p:sp>
        <p:nvSpPr>
          <p:cNvPr id="6" name="Subtitle 4"/>
          <p:cNvSpPr txBox="1">
            <a:spLocks noGrp="1"/>
          </p:cNvSpPr>
          <p:nvPr>
            <p:ph type="subTitle" idx="1"/>
          </p:nvPr>
        </p:nvSpPr>
        <p:spPr>
          <a:xfrm>
            <a:off x="6357949" y="1676400"/>
            <a:ext cx="2786051" cy="744819"/>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Large mass ratio</a:t>
            </a:r>
          </a:p>
          <a:p>
            <a:r>
              <a:rPr lang="en-US" dirty="0">
                <a:solidFill>
                  <a:srgbClr val="FFFFFF"/>
                </a:solidFill>
              </a:rPr>
              <a:t>Wang et al. 2018</a:t>
            </a:r>
          </a:p>
        </p:txBody>
      </p:sp>
      <p:pic>
        <p:nvPicPr>
          <p:cNvPr id="2" name="Picture 1" descr="Screen Shot 2018-03-02 at 3.53.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100" y="1676400"/>
            <a:ext cx="3488386" cy="4876800"/>
          </a:xfrm>
          <a:prstGeom prst="rect">
            <a:avLst/>
          </a:prstGeom>
        </p:spPr>
      </p:pic>
    </p:spTree>
    <p:extLst>
      <p:ext uri="{BB962C8B-B14F-4D97-AF65-F5344CB8AC3E}">
        <p14:creationId xmlns:p14="http://schemas.microsoft.com/office/powerpoint/2010/main" val="197712135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The Future of RM: Binary Black Holes</a:t>
            </a:r>
          </a:p>
        </p:txBody>
      </p:sp>
      <p:pic>
        <p:nvPicPr>
          <p:cNvPr id="4" name="Picture 3" descr="nature14143-f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0830" y="2247900"/>
            <a:ext cx="4100084" cy="2730500"/>
          </a:xfrm>
          <a:prstGeom prst="rect">
            <a:avLst/>
          </a:prstGeom>
        </p:spPr>
      </p:pic>
      <p:pic>
        <p:nvPicPr>
          <p:cNvPr id="5" name="Picture 4" descr="sdss094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314" y="-176835"/>
            <a:ext cx="4129516" cy="5344078"/>
          </a:xfrm>
          <a:prstGeom prst="rect">
            <a:avLst/>
          </a:prstGeom>
        </p:spPr>
      </p:pic>
      <p:sp>
        <p:nvSpPr>
          <p:cNvPr id="8" name="Subtitle 4"/>
          <p:cNvSpPr txBox="1">
            <a:spLocks/>
          </p:cNvSpPr>
          <p:nvPr/>
        </p:nvSpPr>
        <p:spPr>
          <a:xfrm>
            <a:off x="1333500" y="3314699"/>
            <a:ext cx="19050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err="1">
                <a:solidFill>
                  <a:srgbClr val="FFFFFF"/>
                </a:solidFill>
              </a:rPr>
              <a:t>Runnoe</a:t>
            </a:r>
            <a:r>
              <a:rPr lang="en-US" dirty="0">
                <a:solidFill>
                  <a:srgbClr val="FFFFFF"/>
                </a:solidFill>
              </a:rPr>
              <a:t> et al. 2016</a:t>
            </a:r>
          </a:p>
        </p:txBody>
      </p:sp>
      <p:sp>
        <p:nvSpPr>
          <p:cNvPr id="11" name="Subtitle 4"/>
          <p:cNvSpPr txBox="1">
            <a:spLocks/>
          </p:cNvSpPr>
          <p:nvPr/>
        </p:nvSpPr>
        <p:spPr>
          <a:xfrm>
            <a:off x="5600700" y="5167243"/>
            <a:ext cx="19050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Graham et al. 2015</a:t>
            </a:r>
          </a:p>
        </p:txBody>
      </p:sp>
      <p:sp>
        <p:nvSpPr>
          <p:cNvPr id="12" name="Subtitle 4"/>
          <p:cNvSpPr txBox="1">
            <a:spLocks noGrp="1"/>
          </p:cNvSpPr>
          <p:nvPr>
            <p:ph type="subTitle" idx="1"/>
          </p:nvPr>
        </p:nvSpPr>
        <p:spPr>
          <a:xfrm>
            <a:off x="5740400" y="1893957"/>
            <a:ext cx="16256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PG 1302-102</a:t>
            </a:r>
          </a:p>
        </p:txBody>
      </p:sp>
      <p:pic>
        <p:nvPicPr>
          <p:cNvPr id="7" name="Picture 6" descr="wiro094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614" y="3668642"/>
            <a:ext cx="3920430" cy="2819400"/>
          </a:xfrm>
          <a:prstGeom prst="rect">
            <a:avLst/>
          </a:prstGeom>
        </p:spPr>
      </p:pic>
      <p:sp>
        <p:nvSpPr>
          <p:cNvPr id="13" name="Subtitle 4"/>
          <p:cNvSpPr txBox="1">
            <a:spLocks/>
          </p:cNvSpPr>
          <p:nvPr/>
        </p:nvSpPr>
        <p:spPr>
          <a:xfrm>
            <a:off x="1333500" y="6488042"/>
            <a:ext cx="19050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WIRO 2017</a:t>
            </a:r>
          </a:p>
        </p:txBody>
      </p:sp>
    </p:spTree>
    <p:extLst>
      <p:ext uri="{BB962C8B-B14F-4D97-AF65-F5344CB8AC3E}">
        <p14:creationId xmlns:p14="http://schemas.microsoft.com/office/powerpoint/2010/main" val="114265521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2057400" y="381000"/>
            <a:ext cx="4454158" cy="6096000"/>
          </a:xfrm>
          <a:prstGeom prst="rect">
            <a:avLst/>
          </a:prstGeom>
        </p:spPr>
      </p:pic>
    </p:spTree>
    <p:extLst>
      <p:ext uri="{BB962C8B-B14F-4D97-AF65-F5344CB8AC3E}">
        <p14:creationId xmlns:p14="http://schemas.microsoft.com/office/powerpoint/2010/main" val="2198915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n>
                  <a:solidFill>
                    <a:schemeClr val="accent6"/>
                  </a:solidFill>
                </a:ln>
              </a:rPr>
              <a:t>Eddington</a:t>
            </a:r>
            <a:r>
              <a:rPr lang="en-US" dirty="0">
                <a:ln>
                  <a:solidFill>
                    <a:schemeClr val="accent6"/>
                  </a:solidFill>
                </a:ln>
              </a:rPr>
              <a:t> Fraction Relationships</a:t>
            </a:r>
          </a:p>
        </p:txBody>
      </p:sp>
      <p:sp>
        <p:nvSpPr>
          <p:cNvPr id="38" name="Rectangle 37"/>
          <p:cNvSpPr/>
          <p:nvPr/>
        </p:nvSpPr>
        <p:spPr>
          <a:xfrm rot="16200000">
            <a:off x="-574774" y="4286392"/>
            <a:ext cx="1727264" cy="3112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Content Placeholder 19"/>
          <p:cNvSpPr>
            <a:spLocks noGrp="1"/>
          </p:cNvSpPr>
          <p:nvPr>
            <p:ph idx="4294967295"/>
          </p:nvPr>
        </p:nvSpPr>
        <p:spPr>
          <a:xfrm>
            <a:off x="1130165" y="6049818"/>
            <a:ext cx="3244985" cy="569244"/>
          </a:xfrm>
          <a:prstGeom prst="rect">
            <a:avLst/>
          </a:prstGeom>
        </p:spPr>
        <p:txBody>
          <a:bodyPr>
            <a:normAutofit/>
          </a:bodyPr>
          <a:lstStyle/>
          <a:p>
            <a:pPr>
              <a:buFont typeface="Courier New" pitchFamily="1" charset="0"/>
              <a:buChar char="o"/>
            </a:pPr>
            <a:r>
              <a:rPr lang="en-US" dirty="0" err="1"/>
              <a:t>Shen</a:t>
            </a:r>
            <a:r>
              <a:rPr lang="en-US" dirty="0"/>
              <a:t> &amp; Ho (2014)</a:t>
            </a:r>
          </a:p>
          <a:p>
            <a:pPr>
              <a:buNone/>
            </a:pPr>
            <a:endParaRPr lang="en-US" dirty="0"/>
          </a:p>
        </p:txBody>
      </p:sp>
      <p:sp>
        <p:nvSpPr>
          <p:cNvPr id="11" name="Content Placeholder 19"/>
          <p:cNvSpPr txBox="1">
            <a:spLocks/>
          </p:cNvSpPr>
          <p:nvPr/>
        </p:nvSpPr>
        <p:spPr>
          <a:xfrm>
            <a:off x="5321165" y="6029036"/>
            <a:ext cx="3244985" cy="569244"/>
          </a:xfrm>
          <a:prstGeom prst="rect">
            <a:avLst/>
          </a:prstGeom>
        </p:spPr>
        <p:txBody>
          <a:bodyPr vert="horz" lIns="91440" tIns="45720" rIns="91440" bIns="45720" rtlCol="0">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Courier New" pitchFamily="1" charset="0"/>
              <a:buChar char="o"/>
            </a:pPr>
            <a:r>
              <a:rPr lang="en-US" dirty="0" err="1"/>
              <a:t>Boroson</a:t>
            </a:r>
            <a:r>
              <a:rPr lang="en-US" dirty="0"/>
              <a:t> (2002)</a:t>
            </a:r>
          </a:p>
          <a:p>
            <a:pPr>
              <a:buFont typeface="Wingdings" pitchFamily="2" charset="2"/>
              <a:buNone/>
            </a:pPr>
            <a:endParaRPr lang="en-US" dirty="0"/>
          </a:p>
        </p:txBody>
      </p:sp>
      <p:pic>
        <p:nvPicPr>
          <p:cNvPr id="3" name="Picture 2"/>
          <p:cNvPicPr>
            <a:picLocks noChangeAspect="1"/>
          </p:cNvPicPr>
          <p:nvPr/>
        </p:nvPicPr>
        <p:blipFill>
          <a:blip r:embed="rId3"/>
          <a:stretch>
            <a:fillRect/>
          </a:stretch>
        </p:blipFill>
        <p:spPr>
          <a:xfrm>
            <a:off x="0" y="2062018"/>
            <a:ext cx="4565449" cy="3967018"/>
          </a:xfrm>
          <a:prstGeom prst="rect">
            <a:avLst/>
          </a:prstGeom>
        </p:spPr>
      </p:pic>
      <p:pic>
        <p:nvPicPr>
          <p:cNvPr id="6" name="Picture 5" descr="fg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449" y="2062018"/>
            <a:ext cx="4823326" cy="3642644"/>
          </a:xfrm>
          <a:prstGeom prst="rect">
            <a:avLst/>
          </a:prstGeom>
        </p:spPr>
      </p:pic>
    </p:spTree>
    <p:extLst>
      <p:ext uri="{BB962C8B-B14F-4D97-AF65-F5344CB8AC3E}">
        <p14:creationId xmlns:p14="http://schemas.microsoft.com/office/powerpoint/2010/main" val="3504605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31" descr="MRK509spex.png"/>
          <p:cNvPicPr>
            <a:picLocks noChangeAspect="1"/>
          </p:cNvPicPr>
          <p:nvPr/>
        </p:nvPicPr>
        <p:blipFill>
          <a:blip r:embed="rId3">
            <a:extLst>
              <a:ext uri="{28A0092B-C50C-407E-A947-70E740481C1C}">
                <a14:useLocalDpi xmlns:a14="http://schemas.microsoft.com/office/drawing/2010/main" val="0"/>
              </a:ext>
            </a:extLst>
          </a:blip>
          <a:srcRect l="3036" t="66383" r="2779" b="5647"/>
          <a:stretch>
            <a:fillRect/>
          </a:stretch>
        </p:blipFill>
        <p:spPr bwMode="auto">
          <a:xfrm>
            <a:off x="517526" y="2253456"/>
            <a:ext cx="8312812" cy="2629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TextBox 33"/>
          <p:cNvSpPr txBox="1">
            <a:spLocks noChangeArrowheads="1"/>
          </p:cNvSpPr>
          <p:nvPr/>
        </p:nvSpPr>
        <p:spPr bwMode="auto">
          <a:xfrm>
            <a:off x="3276600" y="4859338"/>
            <a:ext cx="2895600" cy="461962"/>
          </a:xfrm>
          <a:prstGeom prst="rect">
            <a:avLst/>
          </a:prstGeom>
          <a:solidFill>
            <a:schemeClr val="tx1"/>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solidFill>
                  <a:srgbClr val="000000"/>
                </a:solidFill>
              </a:rPr>
              <a:t> Rest </a:t>
            </a:r>
            <a:r>
              <a:rPr lang="en-US" dirty="0" err="1">
                <a:solidFill>
                  <a:srgbClr val="000000"/>
                </a:solidFill>
              </a:rPr>
              <a:t>λ</a:t>
            </a:r>
            <a:r>
              <a:rPr lang="en-US" dirty="0">
                <a:solidFill>
                  <a:srgbClr val="000000"/>
                </a:solidFill>
              </a:rPr>
              <a:t> (Angstroms)</a:t>
            </a:r>
          </a:p>
        </p:txBody>
      </p:sp>
      <p:sp>
        <p:nvSpPr>
          <p:cNvPr id="1032" name="TextBox 18"/>
          <p:cNvSpPr txBox="1">
            <a:spLocks noChangeArrowheads="1"/>
          </p:cNvSpPr>
          <p:nvPr/>
        </p:nvSpPr>
        <p:spPr bwMode="auto">
          <a:xfrm rot="-5400000">
            <a:off x="-271462" y="3269456"/>
            <a:ext cx="1116013" cy="461963"/>
          </a:xfrm>
          <a:prstGeom prst="rect">
            <a:avLst/>
          </a:prstGeom>
          <a:solidFill>
            <a:schemeClr val="tx1"/>
          </a:solidFill>
          <a:ln>
            <a:noFill/>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solidFill>
                  <a:srgbClr val="000000"/>
                </a:solidFill>
              </a:rPr>
              <a:t>log(F</a:t>
            </a:r>
            <a:r>
              <a:rPr lang="el-GR" baseline="-25000" dirty="0">
                <a:solidFill>
                  <a:srgbClr val="000000"/>
                </a:solidFill>
              </a:rPr>
              <a:t>λ</a:t>
            </a:r>
            <a:r>
              <a:rPr lang="en-US" dirty="0">
                <a:solidFill>
                  <a:srgbClr val="000000"/>
                </a:solidFill>
              </a:rPr>
              <a:t>)</a:t>
            </a:r>
          </a:p>
        </p:txBody>
      </p:sp>
      <p:sp>
        <p:nvSpPr>
          <p:cNvPr id="1033" name="TextBox 26"/>
          <p:cNvSpPr txBox="1">
            <a:spLocks noChangeArrowheads="1"/>
          </p:cNvSpPr>
          <p:nvPr/>
        </p:nvSpPr>
        <p:spPr bwMode="auto">
          <a:xfrm rot="-5400000">
            <a:off x="1104899" y="3616320"/>
            <a:ext cx="5365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C IV</a:t>
            </a:r>
          </a:p>
        </p:txBody>
      </p:sp>
      <p:sp>
        <p:nvSpPr>
          <p:cNvPr id="1034" name="TextBox 27"/>
          <p:cNvSpPr txBox="1">
            <a:spLocks noChangeArrowheads="1"/>
          </p:cNvSpPr>
          <p:nvPr/>
        </p:nvSpPr>
        <p:spPr bwMode="auto">
          <a:xfrm rot="-5400000">
            <a:off x="2682876" y="3737767"/>
            <a:ext cx="74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Mg II</a:t>
            </a:r>
          </a:p>
        </p:txBody>
      </p:sp>
      <p:sp>
        <p:nvSpPr>
          <p:cNvPr id="1035" name="TextBox 28"/>
          <p:cNvSpPr txBox="1">
            <a:spLocks noChangeArrowheads="1"/>
          </p:cNvSpPr>
          <p:nvPr/>
        </p:nvSpPr>
        <p:spPr bwMode="auto">
          <a:xfrm rot="-5400000">
            <a:off x="5463381" y="3060699"/>
            <a:ext cx="544511"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H</a:t>
            </a:r>
            <a:r>
              <a:rPr lang="el-GR" sz="1400" dirty="0">
                <a:solidFill>
                  <a:schemeClr val="accent1"/>
                </a:solidFill>
              </a:rPr>
              <a:t>β</a:t>
            </a:r>
            <a:endParaRPr lang="en-US" sz="1400" dirty="0">
              <a:solidFill>
                <a:schemeClr val="accent1"/>
              </a:solidFill>
            </a:endParaRPr>
          </a:p>
        </p:txBody>
      </p:sp>
      <p:sp>
        <p:nvSpPr>
          <p:cNvPr id="1036" name="TextBox 34"/>
          <p:cNvSpPr txBox="1">
            <a:spLocks noChangeArrowheads="1"/>
          </p:cNvSpPr>
          <p:nvPr/>
        </p:nvSpPr>
        <p:spPr bwMode="auto">
          <a:xfrm rot="-5400000">
            <a:off x="7485457" y="2946890"/>
            <a:ext cx="103108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H</a:t>
            </a:r>
            <a:r>
              <a:rPr lang="el-GR" sz="1400" dirty="0">
                <a:solidFill>
                  <a:schemeClr val="accent1"/>
                </a:solidFill>
              </a:rPr>
              <a:t>α</a:t>
            </a:r>
            <a:endParaRPr lang="en-US" sz="1400" dirty="0">
              <a:solidFill>
                <a:schemeClr val="accent1"/>
              </a:solidFill>
            </a:endParaRPr>
          </a:p>
        </p:txBody>
      </p:sp>
      <p:sp>
        <p:nvSpPr>
          <p:cNvPr id="17" name="Title 1"/>
          <p:cNvSpPr txBox="1">
            <a:spLocks/>
          </p:cNvSpPr>
          <p:nvPr/>
        </p:nvSpPr>
        <p:spPr>
          <a:xfrm>
            <a:off x="762000" y="317500"/>
            <a:ext cx="7924800" cy="13589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t>AN Ultraviolet-Optical AGN Spectrum</a:t>
            </a:r>
          </a:p>
          <a:p>
            <a:pPr algn="ctr"/>
            <a:r>
              <a:rPr lang="en-US" sz="3200" dirty="0"/>
              <a:t>Note especially the </a:t>
            </a:r>
            <a:r>
              <a:rPr lang="en-US" sz="3200" dirty="0" err="1"/>
              <a:t>Hbeta</a:t>
            </a:r>
            <a:r>
              <a:rPr lang="en-US" sz="3200" dirty="0"/>
              <a:t> Line</a:t>
            </a:r>
          </a:p>
        </p:txBody>
      </p:sp>
      <p:sp>
        <p:nvSpPr>
          <p:cNvPr id="2" name="TextBox 1"/>
          <p:cNvSpPr txBox="1"/>
          <p:nvPr/>
        </p:nvSpPr>
        <p:spPr>
          <a:xfrm>
            <a:off x="406400" y="5911334"/>
            <a:ext cx="8547100" cy="369332"/>
          </a:xfrm>
          <a:prstGeom prst="rect">
            <a:avLst/>
          </a:prstGeom>
          <a:noFill/>
        </p:spPr>
        <p:txBody>
          <a:bodyPr wrap="square" rtlCol="0">
            <a:spAutoFit/>
          </a:bodyPr>
          <a:lstStyle/>
          <a:p>
            <a:r>
              <a:rPr lang="en-US" dirty="0"/>
              <a:t>The broad emission lines are Doppler broadened and indicate velocity of ionized gas near the AGN.</a:t>
            </a:r>
          </a:p>
        </p:txBody>
      </p:sp>
    </p:spTree>
    <p:extLst>
      <p:ext uri="{BB962C8B-B14F-4D97-AF65-F5344CB8AC3E}">
        <p14:creationId xmlns:p14="http://schemas.microsoft.com/office/powerpoint/2010/main" val="477652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 descr="Supermassiveblackhole_nasajp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68300" y="274638"/>
            <a:ext cx="8356600" cy="652462"/>
          </a:xfrm>
        </p:spPr>
        <p:txBody>
          <a:bodyPr/>
          <a:lstStyle/>
          <a:p>
            <a:pPr algn="ctr"/>
            <a:r>
              <a:rPr lang="en-US" dirty="0"/>
              <a:t> If We could resolve an AGN, then perhaps…</a:t>
            </a:r>
          </a:p>
        </p:txBody>
      </p:sp>
      <p:sp>
        <p:nvSpPr>
          <p:cNvPr id="6" name="TextBox 33"/>
          <p:cNvSpPr txBox="1">
            <a:spLocks noChangeArrowheads="1"/>
          </p:cNvSpPr>
          <p:nvPr/>
        </p:nvSpPr>
        <p:spPr bwMode="auto">
          <a:xfrm>
            <a:off x="3390900" y="4546600"/>
            <a:ext cx="2832100" cy="369332"/>
          </a:xfrm>
          <a:prstGeom prst="rect">
            <a:avLst/>
          </a:prstGeom>
          <a:no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800" dirty="0"/>
              <a:t>Broad Line Region (BLR)</a:t>
            </a:r>
          </a:p>
        </p:txBody>
      </p:sp>
      <p:sp>
        <p:nvSpPr>
          <p:cNvPr id="7" name="TextBox 33"/>
          <p:cNvSpPr txBox="1">
            <a:spLocks noChangeArrowheads="1"/>
          </p:cNvSpPr>
          <p:nvPr/>
        </p:nvSpPr>
        <p:spPr bwMode="auto">
          <a:xfrm>
            <a:off x="6311900" y="6092270"/>
            <a:ext cx="2832100" cy="369332"/>
          </a:xfrm>
          <a:prstGeom prst="rect">
            <a:avLst/>
          </a:prstGeom>
          <a:no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800" dirty="0"/>
              <a:t>Credit: </a:t>
            </a:r>
            <a:r>
              <a:rPr lang="en-US" sz="1800" dirty="0" err="1"/>
              <a:t>Pu</a:t>
            </a:r>
            <a:r>
              <a:rPr lang="en-US" sz="1800" dirty="0"/>
              <a:t> Du</a:t>
            </a:r>
          </a:p>
        </p:txBody>
      </p:sp>
      <p:sp>
        <p:nvSpPr>
          <p:cNvPr id="27" name="TextBox 33"/>
          <p:cNvSpPr txBox="1">
            <a:spLocks noChangeArrowheads="1"/>
          </p:cNvSpPr>
          <p:nvPr/>
        </p:nvSpPr>
        <p:spPr bwMode="auto">
          <a:xfrm>
            <a:off x="279400" y="5907604"/>
            <a:ext cx="2832100" cy="369332"/>
          </a:xfrm>
          <a:prstGeom prst="rect">
            <a:avLst/>
          </a:prstGeom>
          <a:no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800" dirty="0"/>
              <a:t>Dusty Torus</a:t>
            </a:r>
          </a:p>
        </p:txBody>
      </p:sp>
    </p:spTree>
    <p:extLst>
      <p:ext uri="{BB962C8B-B14F-4D97-AF65-F5344CB8AC3E}">
        <p14:creationId xmlns:p14="http://schemas.microsoft.com/office/powerpoint/2010/main" val="933889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Box 70"/>
          <p:cNvSpPr txBox="1">
            <a:spLocks noChangeArrowheads="1"/>
          </p:cNvSpPr>
          <p:nvPr/>
        </p:nvSpPr>
        <p:spPr bwMode="auto">
          <a:xfrm>
            <a:off x="4343400" y="3244850"/>
            <a:ext cx="36576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a:solidFill>
                  <a:srgbClr val="000000"/>
                </a:solidFill>
              </a:rPr>
              <a:t>e.g., Vestergaard et al. (2006, 2009)</a:t>
            </a:r>
          </a:p>
        </p:txBody>
      </p:sp>
      <p:graphicFrame>
        <p:nvGraphicFramePr>
          <p:cNvPr id="1028" name="Object 6"/>
          <p:cNvGraphicFramePr>
            <a:graphicFrameLocks noChangeAspect="1"/>
          </p:cNvGraphicFramePr>
          <p:nvPr>
            <p:extLst>
              <p:ext uri="{D42A27DB-BD31-4B8C-83A1-F6EECF244321}">
                <p14:modId xmlns:p14="http://schemas.microsoft.com/office/powerpoint/2010/main" val="1753729756"/>
              </p:ext>
            </p:extLst>
          </p:nvPr>
        </p:nvGraphicFramePr>
        <p:xfrm>
          <a:off x="1949450" y="1934221"/>
          <a:ext cx="5238750" cy="2318414"/>
        </p:xfrm>
        <a:graphic>
          <a:graphicData uri="http://schemas.openxmlformats.org/presentationml/2006/ole">
            <mc:AlternateContent xmlns:mc="http://schemas.openxmlformats.org/markup-compatibility/2006">
              <mc:Choice xmlns:v="urn:schemas-microsoft-com:vml" Requires="v">
                <p:oleObj spid="_x0000_s4243" name="Equation" r:id="rId4" imgW="889000" imgH="393700" progId="Equation.3">
                  <p:embed/>
                </p:oleObj>
              </mc:Choice>
              <mc:Fallback>
                <p:oleObj name="Equation" r:id="rId4" imgW="889000" imgH="393700" progId="Equation.3">
                  <p:embed/>
                  <p:pic>
                    <p:nvPicPr>
                      <p:cNvPr id="0" name=""/>
                      <p:cNvPicPr>
                        <a:picLocks noChangeAspect="1" noChangeArrowheads="1"/>
                      </p:cNvPicPr>
                      <p:nvPr/>
                    </p:nvPicPr>
                    <p:blipFill>
                      <a:blip r:embed="rId5"/>
                      <a:srcRect/>
                      <a:stretch>
                        <a:fillRect/>
                      </a:stretch>
                    </p:blipFill>
                    <p:spPr bwMode="auto">
                      <a:xfrm>
                        <a:off x="1949450" y="1934221"/>
                        <a:ext cx="5238750" cy="2318414"/>
                      </a:xfrm>
                      <a:prstGeom prst="rect">
                        <a:avLst/>
                      </a:prstGeom>
                      <a:solidFill>
                        <a:schemeClr val="tx1"/>
                      </a:solidFill>
                      <a:ln>
                        <a:noFill/>
                      </a:ln>
                    </p:spPr>
                  </p:pic>
                </p:oleObj>
              </mc:Fallback>
            </mc:AlternateContent>
          </a:graphicData>
        </a:graphic>
      </p:graphicFrame>
      <p:sp>
        <p:nvSpPr>
          <p:cNvPr id="17" name="Title 1"/>
          <p:cNvSpPr txBox="1">
            <a:spLocks/>
          </p:cNvSpPr>
          <p:nvPr/>
        </p:nvSpPr>
        <p:spPr>
          <a:xfrm>
            <a:off x="762000" y="427038"/>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err="1"/>
              <a:t>Virial</a:t>
            </a:r>
            <a:r>
              <a:rPr lang="en-US" sz="3200" dirty="0"/>
              <a:t> Black Hole Masses in Quasars</a:t>
            </a:r>
          </a:p>
        </p:txBody>
      </p:sp>
      <p:sp>
        <p:nvSpPr>
          <p:cNvPr id="2" name="TextBox 1"/>
          <p:cNvSpPr txBox="1"/>
          <p:nvPr/>
        </p:nvSpPr>
        <p:spPr>
          <a:xfrm>
            <a:off x="961900" y="5314730"/>
            <a:ext cx="7610865" cy="461665"/>
          </a:xfrm>
          <a:prstGeom prst="rect">
            <a:avLst/>
          </a:prstGeom>
          <a:noFill/>
        </p:spPr>
        <p:txBody>
          <a:bodyPr wrap="square" rtlCol="0">
            <a:spAutoFit/>
          </a:bodyPr>
          <a:lstStyle/>
          <a:p>
            <a:r>
              <a:rPr lang="en-US" sz="2400" dirty="0"/>
              <a:t>How to determine </a:t>
            </a:r>
            <a:r>
              <a:rPr lang="en-US" sz="2400" i="1" dirty="0"/>
              <a:t>R </a:t>
            </a:r>
            <a:r>
              <a:rPr lang="en-US" sz="2400" dirty="0"/>
              <a:t>?  AGNs too far away to be spatially resolved.</a:t>
            </a:r>
          </a:p>
        </p:txBody>
      </p:sp>
      <p:sp>
        <p:nvSpPr>
          <p:cNvPr id="6" name="TextBox 5"/>
          <p:cNvSpPr txBox="1"/>
          <p:nvPr/>
        </p:nvSpPr>
        <p:spPr>
          <a:xfrm>
            <a:off x="961901" y="4444619"/>
            <a:ext cx="7239000" cy="830997"/>
          </a:xfrm>
          <a:prstGeom prst="rect">
            <a:avLst/>
          </a:prstGeom>
          <a:noFill/>
        </p:spPr>
        <p:txBody>
          <a:bodyPr wrap="square" rtlCol="0">
            <a:spAutoFit/>
          </a:bodyPr>
          <a:lstStyle/>
          <a:p>
            <a:r>
              <a:rPr lang="en-US" sz="2400" dirty="0"/>
              <a:t>The factor f is geometric and on order of unity, calibrated using the M-</a:t>
            </a:r>
            <a:r>
              <a:rPr lang="en-US" sz="2400" dirty="0" err="1"/>
              <a:t>σ</a:t>
            </a:r>
            <a:r>
              <a:rPr lang="en-US" sz="2400" baseline="-25000" dirty="0"/>
              <a:t>*</a:t>
            </a:r>
            <a:r>
              <a:rPr lang="en-US" sz="2400" dirty="0"/>
              <a:t> relation (e.g., McConnell &amp; Ma 2013).</a:t>
            </a:r>
          </a:p>
        </p:txBody>
      </p:sp>
    </p:spTree>
    <p:extLst>
      <p:ext uri="{BB962C8B-B14F-4D97-AF65-F5344CB8AC3E}">
        <p14:creationId xmlns:p14="http://schemas.microsoft.com/office/powerpoint/2010/main" val="2481689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0"/>
            <a:ext cx="9144000" cy="1143000"/>
          </a:xfrm>
        </p:spPr>
        <p:txBody>
          <a:bodyPr/>
          <a:lstStyle/>
          <a:p>
            <a:pPr algn="ctr" eaLnBrk="1" hangingPunct="1">
              <a:defRPr/>
            </a:pPr>
            <a:r>
              <a:rPr lang="en-US" sz="3600" dirty="0">
                <a:cs typeface="+mj-cs"/>
              </a:rPr>
              <a:t>About 100 AGNS Reverberation Mapped</a:t>
            </a:r>
          </a:p>
        </p:txBody>
      </p:sp>
      <p:sp>
        <p:nvSpPr>
          <p:cNvPr id="312323" name="Rectangle 3"/>
          <p:cNvSpPr>
            <a:spLocks noGrp="1" noChangeArrowheads="1"/>
          </p:cNvSpPr>
          <p:nvPr>
            <p:ph type="body" idx="4294967295"/>
          </p:nvPr>
        </p:nvSpPr>
        <p:spPr>
          <a:xfrm>
            <a:off x="304800" y="5588000"/>
            <a:ext cx="8686800" cy="1117600"/>
          </a:xfrm>
          <a:prstGeom prst="rect">
            <a:avLst/>
          </a:prstGeom>
        </p:spPr>
        <p:txBody>
          <a:bodyPr>
            <a:normAutofit lnSpcReduction="10000"/>
          </a:bodyPr>
          <a:lstStyle/>
          <a:p>
            <a:pPr eaLnBrk="1" hangingPunct="1">
              <a:lnSpc>
                <a:spcPct val="90000"/>
              </a:lnSpc>
              <a:defRPr/>
            </a:pPr>
            <a:r>
              <a:rPr lang="en-US" sz="2000" dirty="0">
                <a:cs typeface="+mn-cs"/>
              </a:rPr>
              <a:t>Broad lines are </a:t>
            </a:r>
            <a:r>
              <a:rPr lang="en-US" sz="2000" i="1" dirty="0" err="1">
                <a:cs typeface="+mn-cs"/>
              </a:rPr>
              <a:t>photoionized</a:t>
            </a:r>
            <a:r>
              <a:rPr lang="en-US" sz="2000" dirty="0">
                <a:cs typeface="+mn-cs"/>
              </a:rPr>
              <a:t> by the central continuum, which </a:t>
            </a:r>
            <a:r>
              <a:rPr lang="en-US" sz="2000" i="1" dirty="0">
                <a:cs typeface="+mn-cs"/>
              </a:rPr>
              <a:t>varies</a:t>
            </a:r>
            <a:r>
              <a:rPr lang="en-US" sz="2000" dirty="0">
                <a:cs typeface="+mn-cs"/>
              </a:rPr>
              <a:t>.  The line flux follows the continuum with a time lag t which is set by the size of the broad-line emitting region and the speed of light.  Recombination timescales are very short</a:t>
            </a:r>
            <a:r>
              <a:rPr lang="en-US" sz="2000" dirty="0"/>
              <a:t> </a:t>
            </a:r>
            <a:r>
              <a:rPr lang="en-US" sz="2000" dirty="0">
                <a:cs typeface="+mn-cs"/>
              </a:rPr>
              <a:t>and the continuum source small and central.  Essentially micro </a:t>
            </a:r>
            <a:r>
              <a:rPr lang="en-US" sz="2000" dirty="0" err="1">
                <a:cs typeface="+mn-cs"/>
              </a:rPr>
              <a:t>arcsecond</a:t>
            </a:r>
            <a:r>
              <a:rPr lang="en-US" sz="2000" dirty="0">
                <a:cs typeface="+mn-cs"/>
              </a:rPr>
              <a:t> resolution.</a:t>
            </a:r>
          </a:p>
        </p:txBody>
      </p:sp>
      <p:sp>
        <p:nvSpPr>
          <p:cNvPr id="8" name="Text Box 5"/>
          <p:cNvSpPr txBox="1">
            <a:spLocks noChangeArrowheads="1"/>
          </p:cNvSpPr>
          <p:nvPr/>
        </p:nvSpPr>
        <p:spPr bwMode="auto">
          <a:xfrm>
            <a:off x="816454" y="5053063"/>
            <a:ext cx="7710953"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Example: 3C 120 from 2010 (Grier et al. 2012), delay ~26 days, log M</a:t>
            </a:r>
            <a:r>
              <a:rPr lang="en-US" sz="2000" baseline="-25000" dirty="0">
                <a:cs typeface="+mn-cs"/>
              </a:rPr>
              <a:t>BH</a:t>
            </a:r>
            <a:r>
              <a:rPr lang="en-US" sz="2000" dirty="0">
                <a:cs typeface="+mn-cs"/>
              </a:rPr>
              <a:t> = 7.75</a:t>
            </a:r>
            <a:endParaRPr lang="el-GR" sz="2000" dirty="0">
              <a:cs typeface="+mn-cs"/>
            </a:endParaRPr>
          </a:p>
        </p:txBody>
      </p:sp>
      <p:pic>
        <p:nvPicPr>
          <p:cNvPr id="5" name="Picture 4" descr="Screen Shot 2018-07-15 at 5.26.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3100"/>
            <a:ext cx="3365455" cy="2959100"/>
          </a:xfrm>
          <a:prstGeom prst="rect">
            <a:avLst/>
          </a:prstGeom>
        </p:spPr>
      </p:pic>
      <p:pic>
        <p:nvPicPr>
          <p:cNvPr id="4" name="Picture 3" descr="Screen Shot 2018-07-15 at 5.27.4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0" y="1943100"/>
            <a:ext cx="5842000" cy="2959100"/>
          </a:xfrm>
          <a:prstGeom prst="rect">
            <a:avLst/>
          </a:prstGeom>
        </p:spPr>
      </p:pic>
    </p:spTree>
    <p:extLst>
      <p:ext uri="{BB962C8B-B14F-4D97-AF65-F5344CB8AC3E}">
        <p14:creationId xmlns:p14="http://schemas.microsoft.com/office/powerpoint/2010/main" val="3108545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762000"/>
            <a:ext cx="8623300" cy="711200"/>
          </a:xfrm>
          <a:prstGeom prst="rect">
            <a:avLst/>
          </a:prstGeom>
        </p:spPr>
        <p:txBody>
          <a:bodyPr anchor="ctr">
            <a:normAutofit fontScale="70000" lnSpcReduction="200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Beyond Mass: Velocity-Resolved Time Lags, </a:t>
            </a:r>
          </a:p>
          <a:p>
            <a:pPr algn="ctr">
              <a:defRPr/>
            </a:pPr>
            <a:r>
              <a:rPr lang="en-US" sz="3600" dirty="0">
                <a:ln>
                  <a:solidFill>
                    <a:schemeClr val="accent6"/>
                  </a:solidFill>
                </a:ln>
                <a:solidFill>
                  <a:schemeClr val="tx1"/>
                </a:solidFill>
              </a:rPr>
              <a:t>2D Velocity-Delay Maps, and Dynamical Modeling</a:t>
            </a:r>
          </a:p>
        </p:txBody>
      </p:sp>
      <p:sp>
        <p:nvSpPr>
          <p:cNvPr id="4" name="TextBox 3"/>
          <p:cNvSpPr txBox="1"/>
          <p:nvPr/>
        </p:nvSpPr>
        <p:spPr>
          <a:xfrm>
            <a:off x="3550460" y="6356654"/>
            <a:ext cx="2070100" cy="369332"/>
          </a:xfrm>
          <a:prstGeom prst="rect">
            <a:avLst/>
          </a:prstGeom>
          <a:noFill/>
        </p:spPr>
        <p:txBody>
          <a:bodyPr wrap="square" rtlCol="0">
            <a:spAutoFit/>
          </a:bodyPr>
          <a:lstStyle/>
          <a:p>
            <a:r>
              <a:rPr lang="en-US" dirty="0"/>
              <a:t>Grier et al. 2013, 2017</a:t>
            </a:r>
          </a:p>
        </p:txBody>
      </p:sp>
      <p:pic>
        <p:nvPicPr>
          <p:cNvPr id="13" name="Picture 12" descr="Screen Shot 2018-07-15 at 6.0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242" y="1473200"/>
            <a:ext cx="2704335" cy="2416497"/>
          </a:xfrm>
          <a:prstGeom prst="rect">
            <a:avLst/>
          </a:prstGeom>
        </p:spPr>
      </p:pic>
      <p:pic>
        <p:nvPicPr>
          <p:cNvPr id="15" name="Picture 14" descr="Screen Shot 2018-07-15 at 6.03.1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577" y="1473200"/>
            <a:ext cx="3587395" cy="2414266"/>
          </a:xfrm>
          <a:prstGeom prst="rect">
            <a:avLst/>
          </a:prstGeom>
        </p:spPr>
      </p:pic>
      <p:pic>
        <p:nvPicPr>
          <p:cNvPr id="17" name="Picture 16" descr="Screen Shot 2018-07-15 at 6.08.0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006" y="3889697"/>
            <a:ext cx="4517078" cy="2442216"/>
          </a:xfrm>
          <a:prstGeom prst="rect">
            <a:avLst/>
          </a:prstGeom>
        </p:spPr>
      </p:pic>
    </p:spTree>
    <p:extLst>
      <p:ext uri="{BB962C8B-B14F-4D97-AF65-F5344CB8AC3E}">
        <p14:creationId xmlns:p14="http://schemas.microsoft.com/office/powerpoint/2010/main" val="3551867543"/>
      </p:ext>
    </p:extLst>
  </p:cSld>
  <p:clrMapOvr>
    <a:masterClrMapping/>
  </p:clrMapOvr>
  <p:transition/>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29179</TotalTime>
  <Words>1550</Words>
  <Application>Microsoft Macintosh PowerPoint</Application>
  <PresentationFormat>On-screen Show (4:3)</PresentationFormat>
  <Paragraphs>207</Paragraphs>
  <Slides>46</Slides>
  <Notes>13</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4" baseType="lpstr">
      <vt:lpstr>ヒラギノ角ゴ Pro W3</vt:lpstr>
      <vt:lpstr>Arial</vt:lpstr>
      <vt:lpstr>Arial Narrow</vt:lpstr>
      <vt:lpstr>Calibri</vt:lpstr>
      <vt:lpstr>Courier New</vt:lpstr>
      <vt:lpstr>Wingdings</vt:lpstr>
      <vt:lpstr>Horizon</vt:lpstr>
      <vt:lpstr>Equation</vt:lpstr>
      <vt:lpstr>Monitoring Active Galactic Nuclei with Hbeta Asymmetry Using the  Wyoming Infrared Observatory</vt:lpstr>
      <vt:lpstr>How Can We Measure AGN Black Hole masses with reverberation mapping?  What Else can we learn from reverberation mapping?    Do supermassive black hole binaries power some agns?  Our search in wyoming </vt:lpstr>
      <vt:lpstr>How Can We Measure Masses in space?</vt:lpstr>
      <vt:lpstr>the galactic core</vt:lpstr>
      <vt:lpstr>PowerPoint Presentation</vt:lpstr>
      <vt:lpstr> If We could resolve an AGN, then perhaps…</vt:lpstr>
      <vt:lpstr>PowerPoint Presentation</vt:lpstr>
      <vt:lpstr>About 100 AGNS Reverberation Mapped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MAHA First Results: NGC 3227 Changing BLR</vt:lpstr>
      <vt:lpstr>MAHA First Results: NGC 3227 Changing BLR</vt:lpstr>
      <vt:lpstr>MAHA First Results: NGC 3227 Changing BLR</vt:lpstr>
      <vt:lpstr>MAHA First Results: 3C 120 Changing BLR</vt:lpstr>
      <vt:lpstr>MAHA First Results: 3C 120 Changing BLR</vt:lpstr>
      <vt:lpstr>PowerPoint Presentation</vt:lpstr>
      <vt:lpstr>PowerPoint Presentation</vt:lpstr>
      <vt:lpstr>PowerPoint Presentation</vt:lpstr>
      <vt:lpstr>PowerPoint Presentation</vt:lpstr>
      <vt:lpstr>Does the BLR obey the Virial Theorem?</vt:lpstr>
      <vt:lpstr>How to calibrate the (average) f factor?</vt:lpstr>
      <vt:lpstr>PowerPoint Presentation</vt:lpstr>
      <vt:lpstr>PowerPoint Presentation</vt:lpstr>
      <vt:lpstr>PowerPoint Presentation</vt:lpstr>
      <vt:lpstr>PowerPoint Presentation</vt:lpstr>
      <vt:lpstr>About 100 AGNS Reverberation Mapped</vt:lpstr>
      <vt:lpstr>Reverberation Mapping (RM)</vt:lpstr>
      <vt:lpstr>PowerPoint Presentation</vt:lpstr>
      <vt:lpstr>PowerPoint Presentation</vt:lpstr>
      <vt:lpstr>PowerPoint Presentation</vt:lpstr>
      <vt:lpstr>PowerPoint Presentation</vt:lpstr>
      <vt:lpstr>PowerPoint Presentation</vt:lpstr>
      <vt:lpstr>Eddington Fraction Relationships</vt:lpstr>
    </vt:vector>
  </TitlesOfParts>
  <Company>University of Wyoming</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Weigh a Black Hole and Other Adventures in Quasar Physics</dc:title>
  <dc:creator>Mike Brotherton</dc:creator>
  <cp:lastModifiedBy>Microsoft Office User</cp:lastModifiedBy>
  <cp:revision>156</cp:revision>
  <dcterms:created xsi:type="dcterms:W3CDTF">2015-03-22T00:17:02Z</dcterms:created>
  <dcterms:modified xsi:type="dcterms:W3CDTF">2019-06-28T07:44:11Z</dcterms:modified>
</cp:coreProperties>
</file>