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92" r:id="rId3"/>
    <p:sldId id="257" r:id="rId4"/>
    <p:sldId id="258" r:id="rId5"/>
    <p:sldId id="259" r:id="rId6"/>
    <p:sldId id="260" r:id="rId7"/>
    <p:sldId id="261" r:id="rId8"/>
    <p:sldId id="262" r:id="rId9"/>
    <p:sldId id="263" r:id="rId10"/>
    <p:sldId id="264" r:id="rId11"/>
    <p:sldId id="266" r:id="rId12"/>
    <p:sldId id="267" r:id="rId13"/>
    <p:sldId id="268" r:id="rId14"/>
    <p:sldId id="269" r:id="rId15"/>
    <p:sldId id="270" r:id="rId16"/>
    <p:sldId id="321" r:id="rId17"/>
    <p:sldId id="32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4"/>
    <p:restoredTop sz="94643"/>
  </p:normalViewPr>
  <p:slideViewPr>
    <p:cSldViewPr snapToGrid="0" snapToObjects="1">
      <p:cViewPr varScale="1">
        <p:scale>
          <a:sx n="85" d="100"/>
          <a:sy n="85" d="100"/>
        </p:scale>
        <p:origin x="192" y="400"/>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image" Target="../media/image7.png"/></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image" Target="../media/image10.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72E0CF-981D-D94E-AC76-20DA332E29C8}" type="datetimeFigureOut">
              <a:rPr lang="en-US" smtClean="0"/>
              <a:t>2/10/20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79F0F6-C826-584F-B656-BAE1C0A06F79}" type="slidenum">
              <a:rPr lang="en-US" smtClean="0"/>
              <a:t>‹#›</a:t>
            </a:fld>
            <a:endParaRPr lang="en-US"/>
          </a:p>
        </p:txBody>
      </p:sp>
    </p:spTree>
    <p:extLst>
      <p:ext uri="{BB962C8B-B14F-4D97-AF65-F5344CB8AC3E}">
        <p14:creationId xmlns:p14="http://schemas.microsoft.com/office/powerpoint/2010/main" val="511631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A89EF420-1156-1645-A347-088497DC7566}"/>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2C8EF3A0-1F41-264E-A5A1-CAB16C64EEC4}" type="slidenum">
              <a:rPr lang="en-US" altLang="en-US" sz="1200">
                <a:solidFill>
                  <a:srgbClr val="000000"/>
                </a:solidFill>
              </a:rPr>
              <a:pPr eaLnBrk="1" hangingPunct="1"/>
              <a:t>3</a:t>
            </a:fld>
            <a:endParaRPr lang="en-US" altLang="en-US" sz="1200">
              <a:solidFill>
                <a:srgbClr val="000000"/>
              </a:solidFill>
            </a:endParaRPr>
          </a:p>
        </p:txBody>
      </p:sp>
      <p:sp>
        <p:nvSpPr>
          <p:cNvPr id="20483" name="Text Box 1">
            <a:extLst>
              <a:ext uri="{FF2B5EF4-FFF2-40B4-BE49-F238E27FC236}">
                <a16:creationId xmlns:a16="http://schemas.microsoft.com/office/drawing/2014/main" id="{FAA252AE-61D3-EE44-82BF-3F5220ED4624}"/>
              </a:ext>
            </a:extLst>
          </p:cNvPr>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20484" name="Text Box 2">
            <a:extLst>
              <a:ext uri="{FF2B5EF4-FFF2-40B4-BE49-F238E27FC236}">
                <a16:creationId xmlns:a16="http://schemas.microsoft.com/office/drawing/2014/main" id="{5B02B146-8A2B-174A-92EB-B28EB5D8B22C}"/>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2977654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8EDDA72C-6A09-1A43-A2DB-0015ED125BA0}"/>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759D6E1D-DDC6-2044-9D71-089CEDB6A1CD}" type="slidenum">
              <a:rPr lang="en-US" altLang="en-US" sz="1200">
                <a:solidFill>
                  <a:srgbClr val="000000"/>
                </a:solidFill>
              </a:rPr>
              <a:pPr eaLnBrk="1" hangingPunct="1"/>
              <a:t>12</a:t>
            </a:fld>
            <a:endParaRPr lang="en-US" altLang="en-US" sz="1200">
              <a:solidFill>
                <a:srgbClr val="000000"/>
              </a:solidFill>
            </a:endParaRPr>
          </a:p>
        </p:txBody>
      </p:sp>
      <p:sp>
        <p:nvSpPr>
          <p:cNvPr id="40963" name="Text Box 1">
            <a:extLst>
              <a:ext uri="{FF2B5EF4-FFF2-40B4-BE49-F238E27FC236}">
                <a16:creationId xmlns:a16="http://schemas.microsoft.com/office/drawing/2014/main" id="{596FF195-1FA7-674C-95D8-EF27FFDAEC8B}"/>
              </a:ext>
            </a:extLst>
          </p:cNvPr>
          <p:cNvSpPr txBox="1">
            <a:spLocks noChangeArrowheads="1"/>
          </p:cNvSpPr>
          <p:nvPr/>
        </p:nvSpPr>
        <p:spPr bwMode="auto">
          <a:xfrm>
            <a:off x="1144588"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40964" name="Text Box 2">
            <a:extLst>
              <a:ext uri="{FF2B5EF4-FFF2-40B4-BE49-F238E27FC236}">
                <a16:creationId xmlns:a16="http://schemas.microsoft.com/office/drawing/2014/main" id="{52B77DEC-14E7-C148-85DC-F8D4E62F0658}"/>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2500320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BE2E5EE1-FC94-CE44-A78E-77BD229319E4}"/>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0CD64605-D87A-014C-BDE6-0701E1E35361}" type="slidenum">
              <a:rPr lang="en-US" altLang="en-US" sz="1200">
                <a:solidFill>
                  <a:srgbClr val="000000"/>
                </a:solidFill>
              </a:rPr>
              <a:pPr eaLnBrk="1" hangingPunct="1"/>
              <a:t>13</a:t>
            </a:fld>
            <a:endParaRPr lang="en-US" altLang="en-US" sz="1200">
              <a:solidFill>
                <a:srgbClr val="000000"/>
              </a:solidFill>
            </a:endParaRPr>
          </a:p>
        </p:txBody>
      </p:sp>
      <p:sp>
        <p:nvSpPr>
          <p:cNvPr id="43011" name="Text Box 1">
            <a:extLst>
              <a:ext uri="{FF2B5EF4-FFF2-40B4-BE49-F238E27FC236}">
                <a16:creationId xmlns:a16="http://schemas.microsoft.com/office/drawing/2014/main" id="{16AB250E-08A4-6044-898F-7C62A3349C71}"/>
              </a:ext>
            </a:extLst>
          </p:cNvPr>
          <p:cNvSpPr txBox="1">
            <a:spLocks noChangeArrowheads="1"/>
          </p:cNvSpPr>
          <p:nvPr/>
        </p:nvSpPr>
        <p:spPr bwMode="auto">
          <a:xfrm>
            <a:off x="1144588"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43012" name="Text Box 2">
            <a:extLst>
              <a:ext uri="{FF2B5EF4-FFF2-40B4-BE49-F238E27FC236}">
                <a16:creationId xmlns:a16="http://schemas.microsoft.com/office/drawing/2014/main" id="{58993127-B288-714D-9904-58959B6402D2}"/>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4252609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78E6F954-CA7A-5C49-A1DA-E4CC978C7BA3}"/>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D011C23F-ED2D-6640-8461-78C6464AF49B}" type="slidenum">
              <a:rPr lang="en-US" altLang="en-US" sz="1200">
                <a:solidFill>
                  <a:srgbClr val="000000"/>
                </a:solidFill>
              </a:rPr>
              <a:pPr eaLnBrk="1" hangingPunct="1"/>
              <a:t>14</a:t>
            </a:fld>
            <a:endParaRPr lang="en-US" altLang="en-US" sz="1200">
              <a:solidFill>
                <a:srgbClr val="000000"/>
              </a:solidFill>
            </a:endParaRPr>
          </a:p>
        </p:txBody>
      </p:sp>
      <p:sp>
        <p:nvSpPr>
          <p:cNvPr id="45059" name="Text Box 1">
            <a:extLst>
              <a:ext uri="{FF2B5EF4-FFF2-40B4-BE49-F238E27FC236}">
                <a16:creationId xmlns:a16="http://schemas.microsoft.com/office/drawing/2014/main" id="{7F424A70-AB16-B249-93BD-FB12D6621B25}"/>
              </a:ext>
            </a:extLst>
          </p:cNvPr>
          <p:cNvSpPr txBox="1">
            <a:spLocks noChangeArrowheads="1"/>
          </p:cNvSpPr>
          <p:nvPr/>
        </p:nvSpPr>
        <p:spPr bwMode="auto">
          <a:xfrm>
            <a:off x="1144588"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45060" name="Text Box 2">
            <a:extLst>
              <a:ext uri="{FF2B5EF4-FFF2-40B4-BE49-F238E27FC236}">
                <a16:creationId xmlns:a16="http://schemas.microsoft.com/office/drawing/2014/main" id="{9745687A-739E-994D-84FB-0F99E510F6AA}"/>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11137567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4B670BEF-5DD6-334A-918A-E1C86014C72C}"/>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501FA90C-DC04-6F4D-A879-D7BC6A0EF0C4}" type="slidenum">
              <a:rPr lang="en-US" altLang="en-US" sz="1200">
                <a:solidFill>
                  <a:srgbClr val="000000"/>
                </a:solidFill>
              </a:rPr>
              <a:pPr eaLnBrk="1" hangingPunct="1"/>
              <a:t>15</a:t>
            </a:fld>
            <a:endParaRPr lang="en-US" altLang="en-US" sz="1200">
              <a:solidFill>
                <a:srgbClr val="000000"/>
              </a:solidFill>
            </a:endParaRPr>
          </a:p>
        </p:txBody>
      </p:sp>
      <p:sp>
        <p:nvSpPr>
          <p:cNvPr id="47107" name="Text Box 1">
            <a:extLst>
              <a:ext uri="{FF2B5EF4-FFF2-40B4-BE49-F238E27FC236}">
                <a16:creationId xmlns:a16="http://schemas.microsoft.com/office/drawing/2014/main" id="{A2FD5DB2-6BDA-AE41-A2EE-42BF660BDA85}"/>
              </a:ext>
            </a:extLst>
          </p:cNvPr>
          <p:cNvSpPr txBox="1">
            <a:spLocks noChangeArrowheads="1"/>
          </p:cNvSpPr>
          <p:nvPr/>
        </p:nvSpPr>
        <p:spPr bwMode="auto">
          <a:xfrm>
            <a:off x="1144588"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47108" name="Text Box 2">
            <a:extLst>
              <a:ext uri="{FF2B5EF4-FFF2-40B4-BE49-F238E27FC236}">
                <a16:creationId xmlns:a16="http://schemas.microsoft.com/office/drawing/2014/main" id="{4370A478-58F5-E740-979E-5ABBEEF3FA6D}"/>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33964318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192AB5F6-EA92-9A49-8FDD-522D7CF78A8B}"/>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4B51D0AD-E73D-9C4D-B9C5-33819BB63C60}" type="slidenum">
              <a:rPr lang="en-US" altLang="en-US" sz="1200">
                <a:solidFill>
                  <a:srgbClr val="000000"/>
                </a:solidFill>
                <a:latin typeface="Times New Roman" panose="02020603050405020304" pitchFamily="18" charset="0"/>
                <a:ea typeface="ＭＳ Ｐゴシック" panose="020B0600070205080204" pitchFamily="34" charset="-128"/>
              </a:rPr>
              <a:pPr eaLnBrk="1" hangingPunct="1"/>
              <a:t>16</a:t>
            </a:fld>
            <a:endParaRPr lang="en-US" altLang="en-US" sz="1200">
              <a:solidFill>
                <a:srgbClr val="000000"/>
              </a:solidFill>
              <a:latin typeface="Times New Roman" panose="02020603050405020304" pitchFamily="18" charset="0"/>
              <a:ea typeface="ＭＳ Ｐゴシック" panose="020B0600070205080204" pitchFamily="34" charset="-128"/>
            </a:endParaRPr>
          </a:p>
        </p:txBody>
      </p:sp>
      <p:sp>
        <p:nvSpPr>
          <p:cNvPr id="63491" name="Rectangle 1026">
            <a:extLst>
              <a:ext uri="{FF2B5EF4-FFF2-40B4-BE49-F238E27FC236}">
                <a16:creationId xmlns:a16="http://schemas.microsoft.com/office/drawing/2014/main" id="{A132F9D3-564C-BE48-B8D4-F5D93E5B3914}"/>
              </a:ext>
            </a:extLst>
          </p:cNvPr>
          <p:cNvSpPr>
            <a:spLocks noChangeArrowheads="1" noTextEdit="1"/>
          </p:cNvSpPr>
          <p:nvPr>
            <p:ph type="sldImg"/>
          </p:nvPr>
        </p:nvSpPr>
        <p:spPr>
          <a:ln/>
        </p:spPr>
      </p:sp>
      <p:sp>
        <p:nvSpPr>
          <p:cNvPr id="63492" name="Rectangle 1027">
            <a:extLst>
              <a:ext uri="{FF2B5EF4-FFF2-40B4-BE49-F238E27FC236}">
                <a16:creationId xmlns:a16="http://schemas.microsoft.com/office/drawing/2014/main" id="{D4B75457-DF1E-2046-95F8-543787D89CD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itchFamily="2" charset="0"/>
            </a:endParaRPr>
          </a:p>
        </p:txBody>
      </p:sp>
    </p:spTree>
    <p:extLst>
      <p:ext uri="{BB962C8B-B14F-4D97-AF65-F5344CB8AC3E}">
        <p14:creationId xmlns:p14="http://schemas.microsoft.com/office/powerpoint/2010/main" val="4294110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0C49365C-71CA-3947-9244-800D30AE7A56}"/>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C4F20C83-0A42-6043-A9C3-C6B505FA8897}" type="slidenum">
              <a:rPr lang="en-US" altLang="en-US" sz="1200">
                <a:solidFill>
                  <a:srgbClr val="000000"/>
                </a:solidFill>
              </a:rPr>
              <a:pPr eaLnBrk="1" hangingPunct="1"/>
              <a:t>4</a:t>
            </a:fld>
            <a:endParaRPr lang="en-US" altLang="en-US" sz="1200">
              <a:solidFill>
                <a:srgbClr val="000000"/>
              </a:solidFill>
            </a:endParaRPr>
          </a:p>
        </p:txBody>
      </p:sp>
      <p:sp>
        <p:nvSpPr>
          <p:cNvPr id="22531" name="Text Box 1">
            <a:extLst>
              <a:ext uri="{FF2B5EF4-FFF2-40B4-BE49-F238E27FC236}">
                <a16:creationId xmlns:a16="http://schemas.microsoft.com/office/drawing/2014/main" id="{4DC55C57-4CA8-B244-A1B6-F90C481BCD9D}"/>
              </a:ext>
            </a:extLst>
          </p:cNvPr>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22532" name="Text Box 2">
            <a:extLst>
              <a:ext uri="{FF2B5EF4-FFF2-40B4-BE49-F238E27FC236}">
                <a16:creationId xmlns:a16="http://schemas.microsoft.com/office/drawing/2014/main" id="{845324A3-2CB7-B94E-8FDB-D608CA644AD5}"/>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2427097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CC9471F2-397A-344A-AAD9-2FD10802DA54}"/>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C93FBB39-2866-034A-831E-56D1AA8740C7}" type="slidenum">
              <a:rPr lang="en-US" altLang="en-US" sz="1200">
                <a:solidFill>
                  <a:srgbClr val="000000"/>
                </a:solidFill>
              </a:rPr>
              <a:pPr eaLnBrk="1" hangingPunct="1"/>
              <a:t>5</a:t>
            </a:fld>
            <a:endParaRPr lang="en-US" altLang="en-US" sz="1200">
              <a:solidFill>
                <a:srgbClr val="000000"/>
              </a:solidFill>
            </a:endParaRPr>
          </a:p>
        </p:txBody>
      </p:sp>
      <p:sp>
        <p:nvSpPr>
          <p:cNvPr id="24579" name="Text Box 1">
            <a:extLst>
              <a:ext uri="{FF2B5EF4-FFF2-40B4-BE49-F238E27FC236}">
                <a16:creationId xmlns:a16="http://schemas.microsoft.com/office/drawing/2014/main" id="{5EC39073-2F9F-8841-B45C-33DFCFA31C64}"/>
              </a:ext>
            </a:extLst>
          </p:cNvPr>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24580" name="Text Box 2">
            <a:extLst>
              <a:ext uri="{FF2B5EF4-FFF2-40B4-BE49-F238E27FC236}">
                <a16:creationId xmlns:a16="http://schemas.microsoft.com/office/drawing/2014/main" id="{902FFBBB-0DB7-4B48-8BA2-03C2995288E9}"/>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979460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31FC7BB0-D7D7-9E4D-9E36-4F5D03691BC6}"/>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7A26CFC7-DB97-944D-97CC-F92574B6CAE7}" type="slidenum">
              <a:rPr lang="en-US" altLang="en-US" sz="1200">
                <a:solidFill>
                  <a:srgbClr val="000000"/>
                </a:solidFill>
              </a:rPr>
              <a:pPr eaLnBrk="1" hangingPunct="1"/>
              <a:t>6</a:t>
            </a:fld>
            <a:endParaRPr lang="en-US" altLang="en-US" sz="1200">
              <a:solidFill>
                <a:srgbClr val="000000"/>
              </a:solidFill>
            </a:endParaRPr>
          </a:p>
        </p:txBody>
      </p:sp>
      <p:sp>
        <p:nvSpPr>
          <p:cNvPr id="26627" name="Text Box 1">
            <a:extLst>
              <a:ext uri="{FF2B5EF4-FFF2-40B4-BE49-F238E27FC236}">
                <a16:creationId xmlns:a16="http://schemas.microsoft.com/office/drawing/2014/main" id="{D7E649A4-BCE8-604E-8FB6-97A86E8CE689}"/>
              </a:ext>
            </a:extLst>
          </p:cNvPr>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26628" name="Text Box 2">
            <a:extLst>
              <a:ext uri="{FF2B5EF4-FFF2-40B4-BE49-F238E27FC236}">
                <a16:creationId xmlns:a16="http://schemas.microsoft.com/office/drawing/2014/main" id="{E10786F1-61FB-F542-A9DB-4274AEC74219}"/>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3188085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33C519E7-C67A-774A-B6D9-CD6868DE2033}"/>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538B32C5-5DD0-8C46-BFD2-ACE631D5941C}" type="slidenum">
              <a:rPr lang="en-US" altLang="en-US" sz="1200">
                <a:solidFill>
                  <a:srgbClr val="000000"/>
                </a:solidFill>
              </a:rPr>
              <a:pPr eaLnBrk="1" hangingPunct="1"/>
              <a:t>7</a:t>
            </a:fld>
            <a:endParaRPr lang="en-US" altLang="en-US" sz="1200">
              <a:solidFill>
                <a:srgbClr val="000000"/>
              </a:solidFill>
            </a:endParaRPr>
          </a:p>
        </p:txBody>
      </p:sp>
      <p:sp>
        <p:nvSpPr>
          <p:cNvPr id="28675" name="Text Box 1">
            <a:extLst>
              <a:ext uri="{FF2B5EF4-FFF2-40B4-BE49-F238E27FC236}">
                <a16:creationId xmlns:a16="http://schemas.microsoft.com/office/drawing/2014/main" id="{14E4270B-78A8-2648-8EFD-6E61CC0FF671}"/>
              </a:ext>
            </a:extLst>
          </p:cNvPr>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28676" name="Text Box 2">
            <a:extLst>
              <a:ext uri="{FF2B5EF4-FFF2-40B4-BE49-F238E27FC236}">
                <a16:creationId xmlns:a16="http://schemas.microsoft.com/office/drawing/2014/main" id="{149D63C0-042A-1443-8E65-2F52E508679F}"/>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2862357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A3C06885-968D-5F4C-AB3D-77DF952BE2AD}"/>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426964A1-59F0-3740-8934-9AF480DD87C7}" type="slidenum">
              <a:rPr lang="en-US" altLang="en-US" sz="1200">
                <a:solidFill>
                  <a:srgbClr val="000000"/>
                </a:solidFill>
              </a:rPr>
              <a:pPr eaLnBrk="1" hangingPunct="1"/>
              <a:t>8</a:t>
            </a:fld>
            <a:endParaRPr lang="en-US" altLang="en-US" sz="1200">
              <a:solidFill>
                <a:srgbClr val="000000"/>
              </a:solidFill>
            </a:endParaRPr>
          </a:p>
        </p:txBody>
      </p:sp>
      <p:sp>
        <p:nvSpPr>
          <p:cNvPr id="30723" name="Text Box 1">
            <a:extLst>
              <a:ext uri="{FF2B5EF4-FFF2-40B4-BE49-F238E27FC236}">
                <a16:creationId xmlns:a16="http://schemas.microsoft.com/office/drawing/2014/main" id="{3BE85275-BE6B-A04F-9F80-CA97DE9CA787}"/>
              </a:ext>
            </a:extLst>
          </p:cNvPr>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30724" name="Text Box 2">
            <a:extLst>
              <a:ext uri="{FF2B5EF4-FFF2-40B4-BE49-F238E27FC236}">
                <a16:creationId xmlns:a16="http://schemas.microsoft.com/office/drawing/2014/main" id="{5EE8CECA-F0A0-F449-B251-812F1F890ADD}"/>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3911315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765F228E-5C31-714F-9368-81409BF7FEB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DC7A3D8A-9BF1-1F4F-99F5-3ECD60DA3BE4}" type="slidenum">
              <a:rPr lang="en-US" altLang="en-US" sz="1200">
                <a:solidFill>
                  <a:srgbClr val="000000"/>
                </a:solidFill>
              </a:rPr>
              <a:pPr eaLnBrk="1" hangingPunct="1"/>
              <a:t>9</a:t>
            </a:fld>
            <a:endParaRPr lang="en-US" altLang="en-US" sz="1200">
              <a:solidFill>
                <a:srgbClr val="000000"/>
              </a:solidFill>
            </a:endParaRPr>
          </a:p>
        </p:txBody>
      </p:sp>
      <p:sp>
        <p:nvSpPr>
          <p:cNvPr id="32771" name="Text Box 1">
            <a:extLst>
              <a:ext uri="{FF2B5EF4-FFF2-40B4-BE49-F238E27FC236}">
                <a16:creationId xmlns:a16="http://schemas.microsoft.com/office/drawing/2014/main" id="{2766EBA6-789E-F248-A2A7-AF45EC316EAA}"/>
              </a:ext>
            </a:extLst>
          </p:cNvPr>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32772" name="Text Box 2">
            <a:extLst>
              <a:ext uri="{FF2B5EF4-FFF2-40B4-BE49-F238E27FC236}">
                <a16:creationId xmlns:a16="http://schemas.microsoft.com/office/drawing/2014/main" id="{B3FC8CBD-199A-4242-A4A9-1CBBD0BACA47}"/>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19866673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0473C75B-7D1A-6C49-8042-57766A3DE4BC}"/>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70A6E474-204E-2447-8538-62F1C0232EFD}" type="slidenum">
              <a:rPr lang="en-US" altLang="en-US" sz="1200">
                <a:solidFill>
                  <a:srgbClr val="000000"/>
                </a:solidFill>
              </a:rPr>
              <a:pPr eaLnBrk="1" hangingPunct="1"/>
              <a:t>10</a:t>
            </a:fld>
            <a:endParaRPr lang="en-US" altLang="en-US" sz="1200">
              <a:solidFill>
                <a:srgbClr val="000000"/>
              </a:solidFill>
            </a:endParaRPr>
          </a:p>
        </p:txBody>
      </p:sp>
      <p:sp>
        <p:nvSpPr>
          <p:cNvPr id="34819" name="Text Box 1">
            <a:extLst>
              <a:ext uri="{FF2B5EF4-FFF2-40B4-BE49-F238E27FC236}">
                <a16:creationId xmlns:a16="http://schemas.microsoft.com/office/drawing/2014/main" id="{A15E7027-76ED-C642-BB4B-1F69EEE3E0EE}"/>
              </a:ext>
            </a:extLst>
          </p:cNvPr>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34820" name="Text Box 2">
            <a:extLst>
              <a:ext uri="{FF2B5EF4-FFF2-40B4-BE49-F238E27FC236}">
                <a16:creationId xmlns:a16="http://schemas.microsoft.com/office/drawing/2014/main" id="{6474EBFC-5C5F-884D-85DA-6557EC8F01D7}"/>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24439816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4F768329-A306-7542-954E-2DBE31C97EF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fld id="{1E267241-CD9A-0541-A902-9F1CC1DEBEAF}" type="slidenum">
              <a:rPr lang="en-US" altLang="en-US" sz="1200">
                <a:solidFill>
                  <a:srgbClr val="000000"/>
                </a:solidFill>
              </a:rPr>
              <a:pPr eaLnBrk="1" hangingPunct="1"/>
              <a:t>11</a:t>
            </a:fld>
            <a:endParaRPr lang="en-US" altLang="en-US" sz="1200">
              <a:solidFill>
                <a:srgbClr val="000000"/>
              </a:solidFill>
            </a:endParaRPr>
          </a:p>
        </p:txBody>
      </p:sp>
      <p:sp>
        <p:nvSpPr>
          <p:cNvPr id="38915" name="Text Box 1">
            <a:extLst>
              <a:ext uri="{FF2B5EF4-FFF2-40B4-BE49-F238E27FC236}">
                <a16:creationId xmlns:a16="http://schemas.microsoft.com/office/drawing/2014/main" id="{A980CA29-599A-184B-B21F-F0DFD85894CF}"/>
              </a:ext>
            </a:extLst>
          </p:cNvPr>
          <p:cNvSpPr txBox="1">
            <a:spLocks noChangeArrowheads="1"/>
          </p:cNvSpPr>
          <p:nvPr/>
        </p:nvSpPr>
        <p:spPr bwMode="auto">
          <a:xfrm>
            <a:off x="1144588" y="685800"/>
            <a:ext cx="4572000" cy="3429000"/>
          </a:xfrm>
          <a:prstGeom prst="rect">
            <a:avLst/>
          </a:prstGeom>
          <a:solidFill>
            <a:srgbClr val="FFFFFF"/>
          </a:solidFill>
          <a:ln w="9525">
            <a:solidFill>
              <a:srgbClr val="000000"/>
            </a:solidFill>
            <a:miter lim="800000"/>
            <a:headEnd/>
            <a:tailEnd/>
          </a:ln>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38916" name="Text Box 2">
            <a:extLst>
              <a:ext uri="{FF2B5EF4-FFF2-40B4-BE49-F238E27FC236}">
                <a16:creationId xmlns:a16="http://schemas.microsoft.com/office/drawing/2014/main" id="{7463069B-666F-F44D-B624-CD9251B20320}"/>
              </a:ext>
            </a:extLst>
          </p:cNvPr>
          <p:cNvSpPr txBox="1">
            <a:spLocks noChangeArrowheads="1"/>
          </p:cNvSpPr>
          <p:nvPr>
            <p:ph type="body"/>
          </p:nvPr>
        </p:nvSpPr>
        <p:spPr>
          <a:xfrm>
            <a:off x="685800" y="4343400"/>
            <a:ext cx="5486400" cy="4208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1335227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B0C38-1A25-724A-A53E-80629D2220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9817B7B-2815-7A4C-BE17-D686F5B04E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990231-733C-044A-BF6C-D3EB9B05DCA5}"/>
              </a:ext>
            </a:extLst>
          </p:cNvPr>
          <p:cNvSpPr>
            <a:spLocks noGrp="1"/>
          </p:cNvSpPr>
          <p:nvPr>
            <p:ph type="dt" sz="half" idx="10"/>
          </p:nvPr>
        </p:nvSpPr>
        <p:spPr/>
        <p:txBody>
          <a:bodyPr/>
          <a:lstStyle/>
          <a:p>
            <a:fld id="{987FE95E-A2B1-3D46-9D6B-4D7F2E3229F8}" type="datetimeFigureOut">
              <a:rPr lang="en-US" smtClean="0"/>
              <a:t>2/10/20</a:t>
            </a:fld>
            <a:endParaRPr lang="en-US"/>
          </a:p>
        </p:txBody>
      </p:sp>
      <p:sp>
        <p:nvSpPr>
          <p:cNvPr id="5" name="Footer Placeholder 4">
            <a:extLst>
              <a:ext uri="{FF2B5EF4-FFF2-40B4-BE49-F238E27FC236}">
                <a16:creationId xmlns:a16="http://schemas.microsoft.com/office/drawing/2014/main" id="{0C3D78B6-972D-A147-84C9-5746531315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33E6B2-F7C3-7E46-8AE7-BDAD36F5FE0B}"/>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2018908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E1908-426C-6446-8100-0BA337A2EB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C709888-B9D5-774F-B599-E9B0E480766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44F4E7-78E2-9349-8EC4-D6E4C6512C36}"/>
              </a:ext>
            </a:extLst>
          </p:cNvPr>
          <p:cNvSpPr>
            <a:spLocks noGrp="1"/>
          </p:cNvSpPr>
          <p:nvPr>
            <p:ph type="dt" sz="half" idx="10"/>
          </p:nvPr>
        </p:nvSpPr>
        <p:spPr/>
        <p:txBody>
          <a:bodyPr/>
          <a:lstStyle/>
          <a:p>
            <a:fld id="{987FE95E-A2B1-3D46-9D6B-4D7F2E3229F8}" type="datetimeFigureOut">
              <a:rPr lang="en-US" smtClean="0"/>
              <a:t>2/10/20</a:t>
            </a:fld>
            <a:endParaRPr lang="en-US"/>
          </a:p>
        </p:txBody>
      </p:sp>
      <p:sp>
        <p:nvSpPr>
          <p:cNvPr id="5" name="Footer Placeholder 4">
            <a:extLst>
              <a:ext uri="{FF2B5EF4-FFF2-40B4-BE49-F238E27FC236}">
                <a16:creationId xmlns:a16="http://schemas.microsoft.com/office/drawing/2014/main" id="{0862D3FF-75F1-D84F-9586-5BD0AA811B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29B4A-3FA0-B04F-9BA9-6836F19859A5}"/>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2186526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5472A4-6DF6-0840-8740-3ECF010BE7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3F41A63-5490-A841-8B21-D3AE983E2FD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4A0E7B-16A9-F94F-85C2-4412DA40CC4F}"/>
              </a:ext>
            </a:extLst>
          </p:cNvPr>
          <p:cNvSpPr>
            <a:spLocks noGrp="1"/>
          </p:cNvSpPr>
          <p:nvPr>
            <p:ph type="dt" sz="half" idx="10"/>
          </p:nvPr>
        </p:nvSpPr>
        <p:spPr/>
        <p:txBody>
          <a:bodyPr/>
          <a:lstStyle/>
          <a:p>
            <a:fld id="{987FE95E-A2B1-3D46-9D6B-4D7F2E3229F8}" type="datetimeFigureOut">
              <a:rPr lang="en-US" smtClean="0"/>
              <a:t>2/10/20</a:t>
            </a:fld>
            <a:endParaRPr lang="en-US"/>
          </a:p>
        </p:txBody>
      </p:sp>
      <p:sp>
        <p:nvSpPr>
          <p:cNvPr id="5" name="Footer Placeholder 4">
            <a:extLst>
              <a:ext uri="{FF2B5EF4-FFF2-40B4-BE49-F238E27FC236}">
                <a16:creationId xmlns:a16="http://schemas.microsoft.com/office/drawing/2014/main" id="{B9316A3D-3A30-4148-BE31-32CBAE679A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289C6E-FCFA-EA43-83D8-030CA604A106}"/>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27105098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10970684" cy="1141412"/>
          </a:xfrm>
        </p:spPr>
        <p:txBody>
          <a:bodyPr/>
          <a:lstStyle/>
          <a:p>
            <a:r>
              <a:rPr lang="en-US"/>
              <a:t>Click to edit Master title style</a:t>
            </a:r>
          </a:p>
        </p:txBody>
      </p:sp>
      <p:sp>
        <p:nvSpPr>
          <p:cNvPr id="3" name="Rectangle 3">
            <a:extLst>
              <a:ext uri="{FF2B5EF4-FFF2-40B4-BE49-F238E27FC236}">
                <a16:creationId xmlns:a16="http://schemas.microsoft.com/office/drawing/2014/main" id="{242F6AE5-29D5-8846-B909-5702E0AA689B}"/>
              </a:ext>
            </a:extLst>
          </p:cNvPr>
          <p:cNvSpPr>
            <a:spLocks noGrp="1" noChangeArrowheads="1"/>
          </p:cNvSpPr>
          <p:nvPr>
            <p:ph type="dt" idx="10"/>
          </p:nvPr>
        </p:nvSpPr>
        <p:spPr>
          <a:ln/>
        </p:spPr>
        <p:txBody>
          <a:bodyPr/>
          <a:lstStyle>
            <a:lvl1pPr>
              <a:defRPr/>
            </a:lvl1pPr>
          </a:lstStyle>
          <a:p>
            <a:pPr>
              <a:defRPr/>
            </a:pPr>
            <a:endParaRPr lang="en-US"/>
          </a:p>
        </p:txBody>
      </p:sp>
      <p:sp>
        <p:nvSpPr>
          <p:cNvPr id="4" name="Rectangle 4">
            <a:extLst>
              <a:ext uri="{FF2B5EF4-FFF2-40B4-BE49-F238E27FC236}">
                <a16:creationId xmlns:a16="http://schemas.microsoft.com/office/drawing/2014/main" id="{6CE8D1D2-FEFB-1940-AAB9-D75B0444F131}"/>
              </a:ext>
            </a:extLst>
          </p:cNvPr>
          <p:cNvSpPr>
            <a:spLocks noGrp="1" noChangeArrowheads="1"/>
          </p:cNvSpPr>
          <p:nvPr>
            <p:ph type="ftr" idx="11"/>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2400508-E523-C948-B1CB-0832C320292E}"/>
              </a:ext>
            </a:extLst>
          </p:cNvPr>
          <p:cNvSpPr>
            <a:spLocks noGrp="1" noChangeArrowheads="1"/>
          </p:cNvSpPr>
          <p:nvPr>
            <p:ph type="sldNum" idx="12"/>
          </p:nvPr>
        </p:nvSpPr>
        <p:spPr>
          <a:ln/>
        </p:spPr>
        <p:txBody>
          <a:bodyPr/>
          <a:lstStyle>
            <a:lvl1pPr>
              <a:defRPr/>
            </a:lvl1pPr>
          </a:lstStyle>
          <a:p>
            <a:fld id="{16D748E0-AE5F-0447-8E25-5C801DC3BC88}" type="slidenum">
              <a:rPr lang="en-US" altLang="en-US"/>
              <a:pPr/>
              <a:t>‹#›</a:t>
            </a:fld>
            <a:endParaRPr lang="en-US" altLang="en-US"/>
          </a:p>
        </p:txBody>
      </p:sp>
    </p:spTree>
    <p:extLst>
      <p:ext uri="{BB962C8B-B14F-4D97-AF65-F5344CB8AC3E}">
        <p14:creationId xmlns:p14="http://schemas.microsoft.com/office/powerpoint/2010/main" val="2069160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10970684" cy="1141412"/>
          </a:xfrm>
        </p:spPr>
        <p:txBody>
          <a:bodyPr/>
          <a:lstStyle/>
          <a:p>
            <a:r>
              <a:rPr lang="en-US"/>
              <a:t>Click to edit Master title style</a:t>
            </a:r>
          </a:p>
        </p:txBody>
      </p:sp>
      <p:sp>
        <p:nvSpPr>
          <p:cNvPr id="3" name="Text Placeholder 2"/>
          <p:cNvSpPr>
            <a:spLocks noGrp="1"/>
          </p:cNvSpPr>
          <p:nvPr>
            <p:ph type="body" sz="half" idx="1"/>
          </p:nvPr>
        </p:nvSpPr>
        <p:spPr>
          <a:xfrm>
            <a:off x="609601" y="1600201"/>
            <a:ext cx="5382684"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5484" y="1600201"/>
            <a:ext cx="53848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13DF9DE9-64FE-3843-B808-B4BDECEFC6B1}"/>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CC9E9840-A542-9948-9678-C9152784C6CA}"/>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97981E91-416D-BB42-B39E-F2DDEC1C833C}"/>
              </a:ext>
            </a:extLst>
          </p:cNvPr>
          <p:cNvSpPr>
            <a:spLocks noGrp="1" noChangeArrowheads="1"/>
          </p:cNvSpPr>
          <p:nvPr>
            <p:ph type="sldNum" idx="12"/>
          </p:nvPr>
        </p:nvSpPr>
        <p:spPr>
          <a:ln/>
        </p:spPr>
        <p:txBody>
          <a:bodyPr/>
          <a:lstStyle>
            <a:lvl1pPr>
              <a:defRPr/>
            </a:lvl1pPr>
          </a:lstStyle>
          <a:p>
            <a:fld id="{DA83EDD5-F102-3348-99D6-FEFE32FBABC4}" type="slidenum">
              <a:rPr lang="en-US" altLang="en-US"/>
              <a:pPr/>
              <a:t>‹#›</a:t>
            </a:fld>
            <a:endParaRPr lang="en-US" altLang="en-US"/>
          </a:p>
        </p:txBody>
      </p:sp>
    </p:spTree>
    <p:extLst>
      <p:ext uri="{BB962C8B-B14F-4D97-AF65-F5344CB8AC3E}">
        <p14:creationId xmlns:p14="http://schemas.microsoft.com/office/powerpoint/2010/main" val="597065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10970684" cy="1141412"/>
          </a:xfrm>
        </p:spPr>
        <p:txBody>
          <a:bodyPr/>
          <a:lstStyle/>
          <a:p>
            <a:r>
              <a:rPr lang="en-US"/>
              <a:t>Click to edit Master title style</a:t>
            </a:r>
          </a:p>
        </p:txBody>
      </p:sp>
      <p:sp>
        <p:nvSpPr>
          <p:cNvPr id="3" name="Text Placeholder 2"/>
          <p:cNvSpPr>
            <a:spLocks noGrp="1"/>
          </p:cNvSpPr>
          <p:nvPr>
            <p:ph type="body" sz="half" idx="1"/>
          </p:nvPr>
        </p:nvSpPr>
        <p:spPr>
          <a:xfrm>
            <a:off x="609601" y="1600201"/>
            <a:ext cx="5382684"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5484"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5484" y="3938589"/>
            <a:ext cx="53848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a:extLst>
              <a:ext uri="{FF2B5EF4-FFF2-40B4-BE49-F238E27FC236}">
                <a16:creationId xmlns:a16="http://schemas.microsoft.com/office/drawing/2014/main" id="{45A9A89D-85D4-BC4D-AF84-D6F0961EC31A}"/>
              </a:ext>
            </a:extLst>
          </p:cNvPr>
          <p:cNvSpPr>
            <a:spLocks noGrp="1" noChangeArrowheads="1"/>
          </p:cNvSpPr>
          <p:nvPr>
            <p:ph type="dt" idx="10"/>
          </p:nvPr>
        </p:nvSpPr>
        <p:spPr>
          <a:ln/>
        </p:spPr>
        <p:txBody>
          <a:bodyPr/>
          <a:lstStyle>
            <a:lvl1pPr>
              <a:defRPr/>
            </a:lvl1pPr>
          </a:lstStyle>
          <a:p>
            <a:pPr>
              <a:defRPr/>
            </a:pPr>
            <a:endParaRPr lang="en-US"/>
          </a:p>
        </p:txBody>
      </p:sp>
      <p:sp>
        <p:nvSpPr>
          <p:cNvPr id="7" name="Rectangle 4">
            <a:extLst>
              <a:ext uri="{FF2B5EF4-FFF2-40B4-BE49-F238E27FC236}">
                <a16:creationId xmlns:a16="http://schemas.microsoft.com/office/drawing/2014/main" id="{635F2B75-A315-0442-B33E-94B0265F7E88}"/>
              </a:ext>
            </a:extLst>
          </p:cNvPr>
          <p:cNvSpPr>
            <a:spLocks noGrp="1" noChangeArrowheads="1"/>
          </p:cNvSpPr>
          <p:nvPr>
            <p:ph type="ftr" idx="11"/>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C723E82D-D38A-2B4A-93D6-E9F99A1BBB57}"/>
              </a:ext>
            </a:extLst>
          </p:cNvPr>
          <p:cNvSpPr>
            <a:spLocks noGrp="1" noChangeArrowheads="1"/>
          </p:cNvSpPr>
          <p:nvPr>
            <p:ph type="sldNum" idx="12"/>
          </p:nvPr>
        </p:nvSpPr>
        <p:spPr>
          <a:ln/>
        </p:spPr>
        <p:txBody>
          <a:bodyPr/>
          <a:lstStyle>
            <a:lvl1pPr>
              <a:defRPr/>
            </a:lvl1pPr>
          </a:lstStyle>
          <a:p>
            <a:fld id="{F1CF2EFB-BD20-1A41-955B-0CC9916218E0}" type="slidenum">
              <a:rPr lang="en-US" altLang="en-US"/>
              <a:pPr/>
              <a:t>‹#›</a:t>
            </a:fld>
            <a:endParaRPr lang="en-US" altLang="en-US"/>
          </a:p>
        </p:txBody>
      </p:sp>
    </p:spTree>
    <p:extLst>
      <p:ext uri="{BB962C8B-B14F-4D97-AF65-F5344CB8AC3E}">
        <p14:creationId xmlns:p14="http://schemas.microsoft.com/office/powerpoint/2010/main" val="3327184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D62F0-7355-AC4B-9B53-D598D16B3D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989ED4-DE70-C24C-9172-73277DCAD81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064B79-0E62-A14F-83C2-9DE228930940}"/>
              </a:ext>
            </a:extLst>
          </p:cNvPr>
          <p:cNvSpPr>
            <a:spLocks noGrp="1"/>
          </p:cNvSpPr>
          <p:nvPr>
            <p:ph type="dt" sz="half" idx="10"/>
          </p:nvPr>
        </p:nvSpPr>
        <p:spPr/>
        <p:txBody>
          <a:bodyPr/>
          <a:lstStyle/>
          <a:p>
            <a:fld id="{987FE95E-A2B1-3D46-9D6B-4D7F2E3229F8}" type="datetimeFigureOut">
              <a:rPr lang="en-US" smtClean="0"/>
              <a:t>2/10/20</a:t>
            </a:fld>
            <a:endParaRPr lang="en-US"/>
          </a:p>
        </p:txBody>
      </p:sp>
      <p:sp>
        <p:nvSpPr>
          <p:cNvPr id="5" name="Footer Placeholder 4">
            <a:extLst>
              <a:ext uri="{FF2B5EF4-FFF2-40B4-BE49-F238E27FC236}">
                <a16:creationId xmlns:a16="http://schemas.microsoft.com/office/drawing/2014/main" id="{D84EBDBE-4BF5-0543-91B2-EB6A6287A8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AF8860-E25F-D347-A9F1-4DF75A68256F}"/>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3113128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7AC99-4881-3E41-BD42-D46EA7A874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C29C3D-B3D3-5241-8219-3A57960DEF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DF2DB3A-9650-2F47-B093-83DC8D994F46}"/>
              </a:ext>
            </a:extLst>
          </p:cNvPr>
          <p:cNvSpPr>
            <a:spLocks noGrp="1"/>
          </p:cNvSpPr>
          <p:nvPr>
            <p:ph type="dt" sz="half" idx="10"/>
          </p:nvPr>
        </p:nvSpPr>
        <p:spPr/>
        <p:txBody>
          <a:bodyPr/>
          <a:lstStyle/>
          <a:p>
            <a:fld id="{987FE95E-A2B1-3D46-9D6B-4D7F2E3229F8}" type="datetimeFigureOut">
              <a:rPr lang="en-US" smtClean="0"/>
              <a:t>2/10/20</a:t>
            </a:fld>
            <a:endParaRPr lang="en-US"/>
          </a:p>
        </p:txBody>
      </p:sp>
      <p:sp>
        <p:nvSpPr>
          <p:cNvPr id="5" name="Footer Placeholder 4">
            <a:extLst>
              <a:ext uri="{FF2B5EF4-FFF2-40B4-BE49-F238E27FC236}">
                <a16:creationId xmlns:a16="http://schemas.microsoft.com/office/drawing/2014/main" id="{F4388F60-21C3-A542-B3E6-7FFA74D680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16624F-FB92-AD4E-AD62-664CE5EF9CDD}"/>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18437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45DFC-0681-5D45-A45B-1FD6980B96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8E2ABD-6ED5-5246-A6FC-ABA024B927F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E4542B-E058-D044-BF64-F343F3E4778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F5A3CA-2A99-804F-89CA-7B52A32CD04A}"/>
              </a:ext>
            </a:extLst>
          </p:cNvPr>
          <p:cNvSpPr>
            <a:spLocks noGrp="1"/>
          </p:cNvSpPr>
          <p:nvPr>
            <p:ph type="dt" sz="half" idx="10"/>
          </p:nvPr>
        </p:nvSpPr>
        <p:spPr/>
        <p:txBody>
          <a:bodyPr/>
          <a:lstStyle/>
          <a:p>
            <a:fld id="{987FE95E-A2B1-3D46-9D6B-4D7F2E3229F8}" type="datetimeFigureOut">
              <a:rPr lang="en-US" smtClean="0"/>
              <a:t>2/10/20</a:t>
            </a:fld>
            <a:endParaRPr lang="en-US"/>
          </a:p>
        </p:txBody>
      </p:sp>
      <p:sp>
        <p:nvSpPr>
          <p:cNvPr id="6" name="Footer Placeholder 5">
            <a:extLst>
              <a:ext uri="{FF2B5EF4-FFF2-40B4-BE49-F238E27FC236}">
                <a16:creationId xmlns:a16="http://schemas.microsoft.com/office/drawing/2014/main" id="{55F5F816-5631-8B40-A1E7-CC00BAAE4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355544-B3DC-794E-9A8C-C7F617A376A2}"/>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1624457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3CB2C-C632-4C4A-89CA-80DFE07AEFF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1D7A13-AABA-D243-94B5-260B87F861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C8E9984-104C-8944-8F10-01F276D02FB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802B5F-DFCB-6C47-996C-18FC9962B0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5FCBB05-DC86-D04D-8B16-6B31EA38C28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BA5D41-F27F-0146-89A8-078CFE2376FC}"/>
              </a:ext>
            </a:extLst>
          </p:cNvPr>
          <p:cNvSpPr>
            <a:spLocks noGrp="1"/>
          </p:cNvSpPr>
          <p:nvPr>
            <p:ph type="dt" sz="half" idx="10"/>
          </p:nvPr>
        </p:nvSpPr>
        <p:spPr/>
        <p:txBody>
          <a:bodyPr/>
          <a:lstStyle/>
          <a:p>
            <a:fld id="{987FE95E-A2B1-3D46-9D6B-4D7F2E3229F8}" type="datetimeFigureOut">
              <a:rPr lang="en-US" smtClean="0"/>
              <a:t>2/10/20</a:t>
            </a:fld>
            <a:endParaRPr lang="en-US"/>
          </a:p>
        </p:txBody>
      </p:sp>
      <p:sp>
        <p:nvSpPr>
          <p:cNvPr id="8" name="Footer Placeholder 7">
            <a:extLst>
              <a:ext uri="{FF2B5EF4-FFF2-40B4-BE49-F238E27FC236}">
                <a16:creationId xmlns:a16="http://schemas.microsoft.com/office/drawing/2014/main" id="{25F650A8-F929-7943-AA7E-D9A50BA948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E58B67-D719-CE44-8DFE-08D331412826}"/>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1964663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C131B-2B5A-7A47-A3C4-614CB8C959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322C5C-431F-994F-A258-1B6F984BD72D}"/>
              </a:ext>
            </a:extLst>
          </p:cNvPr>
          <p:cNvSpPr>
            <a:spLocks noGrp="1"/>
          </p:cNvSpPr>
          <p:nvPr>
            <p:ph type="dt" sz="half" idx="10"/>
          </p:nvPr>
        </p:nvSpPr>
        <p:spPr/>
        <p:txBody>
          <a:bodyPr/>
          <a:lstStyle/>
          <a:p>
            <a:fld id="{987FE95E-A2B1-3D46-9D6B-4D7F2E3229F8}" type="datetimeFigureOut">
              <a:rPr lang="en-US" smtClean="0"/>
              <a:t>2/10/20</a:t>
            </a:fld>
            <a:endParaRPr lang="en-US"/>
          </a:p>
        </p:txBody>
      </p:sp>
      <p:sp>
        <p:nvSpPr>
          <p:cNvPr id="4" name="Footer Placeholder 3">
            <a:extLst>
              <a:ext uri="{FF2B5EF4-FFF2-40B4-BE49-F238E27FC236}">
                <a16:creationId xmlns:a16="http://schemas.microsoft.com/office/drawing/2014/main" id="{B55D0DB4-5A1C-904D-9527-B4D0344582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FF4D77-541D-EC4C-98E0-47C2C32479B3}"/>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3168635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A4EE43-9E3A-D743-852E-EA074C0A25E6}"/>
              </a:ext>
            </a:extLst>
          </p:cNvPr>
          <p:cNvSpPr>
            <a:spLocks noGrp="1"/>
          </p:cNvSpPr>
          <p:nvPr>
            <p:ph type="dt" sz="half" idx="10"/>
          </p:nvPr>
        </p:nvSpPr>
        <p:spPr/>
        <p:txBody>
          <a:bodyPr/>
          <a:lstStyle/>
          <a:p>
            <a:fld id="{987FE95E-A2B1-3D46-9D6B-4D7F2E3229F8}" type="datetimeFigureOut">
              <a:rPr lang="en-US" smtClean="0"/>
              <a:t>2/10/20</a:t>
            </a:fld>
            <a:endParaRPr lang="en-US"/>
          </a:p>
        </p:txBody>
      </p:sp>
      <p:sp>
        <p:nvSpPr>
          <p:cNvPr id="3" name="Footer Placeholder 2">
            <a:extLst>
              <a:ext uri="{FF2B5EF4-FFF2-40B4-BE49-F238E27FC236}">
                <a16:creationId xmlns:a16="http://schemas.microsoft.com/office/drawing/2014/main" id="{07C98922-DCAA-D447-8DD7-05639AF146E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194263-D04C-6749-A666-9B1C004D5AC0}"/>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1634216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A398B-A67D-D740-ABB1-450290BBE3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2C652C-933D-074C-BAC5-F13B5321E4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7234CD-1A3B-8248-8DB1-147DC67C4A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8CA7939-4BA1-654D-B3AC-F79DBD70EDC2}"/>
              </a:ext>
            </a:extLst>
          </p:cNvPr>
          <p:cNvSpPr>
            <a:spLocks noGrp="1"/>
          </p:cNvSpPr>
          <p:nvPr>
            <p:ph type="dt" sz="half" idx="10"/>
          </p:nvPr>
        </p:nvSpPr>
        <p:spPr/>
        <p:txBody>
          <a:bodyPr/>
          <a:lstStyle/>
          <a:p>
            <a:fld id="{987FE95E-A2B1-3D46-9D6B-4D7F2E3229F8}" type="datetimeFigureOut">
              <a:rPr lang="en-US" smtClean="0"/>
              <a:t>2/10/20</a:t>
            </a:fld>
            <a:endParaRPr lang="en-US"/>
          </a:p>
        </p:txBody>
      </p:sp>
      <p:sp>
        <p:nvSpPr>
          <p:cNvPr id="6" name="Footer Placeholder 5">
            <a:extLst>
              <a:ext uri="{FF2B5EF4-FFF2-40B4-BE49-F238E27FC236}">
                <a16:creationId xmlns:a16="http://schemas.microsoft.com/office/drawing/2014/main" id="{D7C5493F-9478-2F48-BF11-238AB428A4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63E500-5DEF-AF4A-A9B1-E99A88CF1567}"/>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500039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644FC-E835-684A-A907-EFB0B4369B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B4394B-921A-7045-9761-3DBB746714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26B95F-F2A6-2541-8C77-41A51B2F54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CC765E7-8089-8745-BB75-8C4D0BA9677A}"/>
              </a:ext>
            </a:extLst>
          </p:cNvPr>
          <p:cNvSpPr>
            <a:spLocks noGrp="1"/>
          </p:cNvSpPr>
          <p:nvPr>
            <p:ph type="dt" sz="half" idx="10"/>
          </p:nvPr>
        </p:nvSpPr>
        <p:spPr/>
        <p:txBody>
          <a:bodyPr/>
          <a:lstStyle/>
          <a:p>
            <a:fld id="{987FE95E-A2B1-3D46-9D6B-4D7F2E3229F8}" type="datetimeFigureOut">
              <a:rPr lang="en-US" smtClean="0"/>
              <a:t>2/10/20</a:t>
            </a:fld>
            <a:endParaRPr lang="en-US"/>
          </a:p>
        </p:txBody>
      </p:sp>
      <p:sp>
        <p:nvSpPr>
          <p:cNvPr id="6" name="Footer Placeholder 5">
            <a:extLst>
              <a:ext uri="{FF2B5EF4-FFF2-40B4-BE49-F238E27FC236}">
                <a16:creationId xmlns:a16="http://schemas.microsoft.com/office/drawing/2014/main" id="{1C219C68-BC06-B446-94CB-2AD4BE505F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42EF2C-3060-944E-B34D-E1EE00D52BBE}"/>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33174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9FD8C9-3532-1047-A444-D25C86360B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6E1DE2-8A57-8E45-8FD2-7774DDA88F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D5A01D-9D98-0F4B-844E-595A1FF438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7FE95E-A2B1-3D46-9D6B-4D7F2E3229F8}" type="datetimeFigureOut">
              <a:rPr lang="en-US" smtClean="0"/>
              <a:t>2/10/20</a:t>
            </a:fld>
            <a:endParaRPr lang="en-US"/>
          </a:p>
        </p:txBody>
      </p:sp>
      <p:sp>
        <p:nvSpPr>
          <p:cNvPr id="5" name="Footer Placeholder 4">
            <a:extLst>
              <a:ext uri="{FF2B5EF4-FFF2-40B4-BE49-F238E27FC236}">
                <a16:creationId xmlns:a16="http://schemas.microsoft.com/office/drawing/2014/main" id="{2BBAB5C9-D8FB-E345-8E90-6D3D722B57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4E74B95-218E-564B-9B26-0EB27C5A56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56D8BF-A8F4-AC4D-9E25-44A60E6878B6}" type="slidenum">
              <a:rPr lang="en-US" smtClean="0"/>
              <a:t>‹#›</a:t>
            </a:fld>
            <a:endParaRPr lang="en-US"/>
          </a:p>
        </p:txBody>
      </p:sp>
    </p:spTree>
    <p:extLst>
      <p:ext uri="{BB962C8B-B14F-4D97-AF65-F5344CB8AC3E}">
        <p14:creationId xmlns:p14="http://schemas.microsoft.com/office/powerpoint/2010/main" val="218219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notesSlide" Target="../notesSlides/notesSlide12.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9.jpeg"/><Relationship Id="rId4" Type="http://schemas.openxmlformats.org/officeDocument/2006/relationships/hyperlink" Target="https://en.wikipedia.org/wiki/Planck%27s_law" TargetMode="External"/><Relationship Id="rId9" Type="http://schemas.openxmlformats.org/officeDocument/2006/relationships/image" Target="../media/image8.png"/></Relationships>
</file>

<file path=ppt/slides/_rels/slide1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notesSlide" Target="../notesSlides/notesSlide13.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png"/><Relationship Id="rId5" Type="http://schemas.openxmlformats.org/officeDocument/2006/relationships/oleObject" Target="../embeddings/oleObject3.bin"/><Relationship Id="rId4" Type="http://schemas.openxmlformats.org/officeDocument/2006/relationships/image" Target="../media/image9.jpe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n.wikipedia.org/wiki/Planetary_equilibrium_temperature" TargetMode="External"/><Relationship Id="rId2" Type="http://schemas.openxmlformats.org/officeDocument/2006/relationships/hyperlink" Target="https://en.wikipedia.org/wiki/Black-body_radiation" TargetMode="External"/><Relationship Id="rId1" Type="http://schemas.openxmlformats.org/officeDocument/2006/relationships/slideLayout" Target="../slideLayouts/slideLayout2.xml"/><Relationship Id="rId4" Type="http://schemas.openxmlformats.org/officeDocument/2006/relationships/hyperlink" Target="https://en.wikipedia.org/wiki/Greenhouse_effec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solarsystem.nasa.gov/" TargetMode="External"/><Relationship Id="rId2" Type="http://schemas.openxmlformats.org/officeDocument/2006/relationships/hyperlink" Target="https://nineplanets.org/" TargetMode="External"/><Relationship Id="rId1" Type="http://schemas.openxmlformats.org/officeDocument/2006/relationships/slideLayout" Target="../slideLayouts/slideLayout2.xml"/><Relationship Id="rId5" Type="http://schemas.openxmlformats.org/officeDocument/2006/relationships/hyperlink" Target="https://astronomy.com/news/observe-the-solar-system/2017/02/how-big-is-the-biggest-moon?utm_source=asyfb&amp;utm_medium=social&amp;utm_campaign=asyfb&amp;fbclid=IwAR0CIdtxUwMoFtZYK1_L7Zy_uwC2Wrukz2kQLUGRpvdjVI3-9kZcXDFQfXY" TargetMode="External"/><Relationship Id="rId4" Type="http://schemas.openxmlformats.org/officeDocument/2006/relationships/hyperlink" Target="https://www.youtube.com/watch?v=bSkPNMjRRio&amp;feature=emb_logo"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4.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35BA5-0802-2D4F-9032-84011D15189C}"/>
              </a:ext>
            </a:extLst>
          </p:cNvPr>
          <p:cNvSpPr>
            <a:spLocks noGrp="1"/>
          </p:cNvSpPr>
          <p:nvPr>
            <p:ph type="ctrTitle"/>
          </p:nvPr>
        </p:nvSpPr>
        <p:spPr/>
        <p:txBody>
          <a:bodyPr/>
          <a:lstStyle/>
          <a:p>
            <a:r>
              <a:rPr lang="en-US" dirty="0"/>
              <a:t>ASTR 2320 </a:t>
            </a:r>
            <a:br>
              <a:rPr lang="en-US" dirty="0"/>
            </a:br>
            <a:r>
              <a:rPr lang="en-US" dirty="0"/>
              <a:t>General Astronomy II</a:t>
            </a:r>
          </a:p>
        </p:txBody>
      </p:sp>
      <p:sp>
        <p:nvSpPr>
          <p:cNvPr id="3" name="Subtitle 2">
            <a:extLst>
              <a:ext uri="{FF2B5EF4-FFF2-40B4-BE49-F238E27FC236}">
                <a16:creationId xmlns:a16="http://schemas.microsoft.com/office/drawing/2014/main" id="{4558EFC3-643F-214A-BA99-9B8DCE37DA00}"/>
              </a:ext>
            </a:extLst>
          </p:cNvPr>
          <p:cNvSpPr>
            <a:spLocks noGrp="1"/>
          </p:cNvSpPr>
          <p:nvPr>
            <p:ph type="subTitle" idx="1"/>
          </p:nvPr>
        </p:nvSpPr>
        <p:spPr/>
        <p:txBody>
          <a:bodyPr>
            <a:normAutofit/>
          </a:bodyPr>
          <a:lstStyle/>
          <a:p>
            <a:r>
              <a:rPr lang="en-US" dirty="0"/>
              <a:t>Professor Mike Brotherton</a:t>
            </a:r>
          </a:p>
          <a:p>
            <a:r>
              <a:rPr lang="en-US" dirty="0"/>
              <a:t>Chapter 4 –Overview of the solar system</a:t>
            </a:r>
          </a:p>
          <a:p>
            <a:endParaRPr lang="en-US" dirty="0"/>
          </a:p>
        </p:txBody>
      </p:sp>
    </p:spTree>
    <p:extLst>
      <p:ext uri="{BB962C8B-B14F-4D97-AF65-F5344CB8AC3E}">
        <p14:creationId xmlns:p14="http://schemas.microsoft.com/office/powerpoint/2010/main" val="3342798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a:extLst>
              <a:ext uri="{FF2B5EF4-FFF2-40B4-BE49-F238E27FC236}">
                <a16:creationId xmlns:a16="http://schemas.microsoft.com/office/drawing/2014/main" id="{9E2AAC10-9F38-8149-AE3B-3E707945EB22}"/>
              </a:ext>
            </a:extLst>
          </p:cNvPr>
          <p:cNvSpPr>
            <a:spLocks noGrp="1" noChangeArrowheads="1"/>
          </p:cNvSpPr>
          <p:nvPr>
            <p:ph type="title"/>
          </p:nvPr>
        </p:nvSpPr>
        <p:spPr>
          <a:xfrm>
            <a:off x="1981200" y="1"/>
            <a:ext cx="8229600" cy="868363"/>
          </a:xfrm>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solidFill>
                  <a:srgbClr val="333399"/>
                </a:solidFill>
              </a:rPr>
              <a:t>Light as Particles</a:t>
            </a:r>
          </a:p>
        </p:txBody>
      </p:sp>
      <p:sp>
        <p:nvSpPr>
          <p:cNvPr id="11266" name="Rectangle 2">
            <a:extLst>
              <a:ext uri="{FF2B5EF4-FFF2-40B4-BE49-F238E27FC236}">
                <a16:creationId xmlns:a16="http://schemas.microsoft.com/office/drawing/2014/main" id="{20E18215-E0EC-7246-A7D7-E905BBFCDAA0}"/>
              </a:ext>
            </a:extLst>
          </p:cNvPr>
          <p:cNvSpPr>
            <a:spLocks noGrp="1" noChangeArrowheads="1"/>
          </p:cNvSpPr>
          <p:nvPr>
            <p:ph type="body" idx="1"/>
          </p:nvPr>
        </p:nvSpPr>
        <p:spPr>
          <a:xfrm>
            <a:off x="2590800" y="914400"/>
            <a:ext cx="7620000" cy="2057400"/>
          </a:xfrm>
        </p:spPr>
        <p:txBody>
          <a:bodyPr/>
          <a:lstStyle/>
          <a:p>
            <a:pPr marL="341313" indent="-341313">
              <a:spcBef>
                <a:spcPts val="700"/>
              </a:spcBef>
              <a:buClr>
                <a:srgbClr val="333399"/>
              </a:buCl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solidFill>
                  <a:srgbClr val="333399"/>
                </a:solidFill>
              </a:rPr>
              <a:t>Light can also appear as particles, called photons (explains, e.g., photoelectric effect).</a:t>
            </a:r>
          </a:p>
          <a:p>
            <a:pPr marL="341313" indent="-341313">
              <a:spcBef>
                <a:spcPts val="700"/>
              </a:spcBef>
              <a:buClr>
                <a:srgbClr val="333399"/>
              </a:buCl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solidFill>
                  <a:srgbClr val="333399"/>
                </a:solidFill>
              </a:rPr>
              <a:t>A photon has a specific energy E, proportional to the frequency f:</a:t>
            </a:r>
          </a:p>
        </p:txBody>
      </p:sp>
      <p:sp>
        <p:nvSpPr>
          <p:cNvPr id="11267" name="Text Box 3">
            <a:extLst>
              <a:ext uri="{FF2B5EF4-FFF2-40B4-BE49-F238E27FC236}">
                <a16:creationId xmlns:a16="http://schemas.microsoft.com/office/drawing/2014/main" id="{97BA667F-777F-BA4C-A914-F99ABF85D914}"/>
              </a:ext>
            </a:extLst>
          </p:cNvPr>
          <p:cNvSpPr txBox="1">
            <a:spLocks noChangeArrowheads="1"/>
          </p:cNvSpPr>
          <p:nvPr/>
        </p:nvSpPr>
        <p:spPr bwMode="auto">
          <a:xfrm>
            <a:off x="5257800" y="2971801"/>
            <a:ext cx="1676400" cy="586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spcBef>
                <a:spcPts val="2000"/>
              </a:spcBef>
            </a:pPr>
            <a:r>
              <a:rPr lang="en-US" altLang="en-US" sz="3200">
                <a:solidFill>
                  <a:srgbClr val="333399"/>
                </a:solidFill>
              </a:rPr>
              <a:t>E = h*f</a:t>
            </a:r>
          </a:p>
        </p:txBody>
      </p:sp>
      <p:sp>
        <p:nvSpPr>
          <p:cNvPr id="11268" name="Text Box 4">
            <a:extLst>
              <a:ext uri="{FF2B5EF4-FFF2-40B4-BE49-F238E27FC236}">
                <a16:creationId xmlns:a16="http://schemas.microsoft.com/office/drawing/2014/main" id="{1F268A77-712F-CC40-8F7B-4C0F6A9AC131}"/>
              </a:ext>
            </a:extLst>
          </p:cNvPr>
          <p:cNvSpPr txBox="1">
            <a:spLocks noChangeArrowheads="1"/>
          </p:cNvSpPr>
          <p:nvPr/>
        </p:nvSpPr>
        <p:spPr bwMode="auto">
          <a:xfrm>
            <a:off x="3200400" y="3810001"/>
            <a:ext cx="5943600" cy="1187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spcBef>
                <a:spcPts val="1750"/>
              </a:spcBef>
            </a:pPr>
            <a:r>
              <a:rPr lang="en-US" altLang="en-US" sz="2800">
                <a:solidFill>
                  <a:srgbClr val="333399"/>
                </a:solidFill>
              </a:rPr>
              <a:t>h = 6.626x10</a:t>
            </a:r>
            <a:r>
              <a:rPr lang="en-US" altLang="en-US" sz="2800" baseline="30000">
                <a:solidFill>
                  <a:srgbClr val="333399"/>
                </a:solidFill>
              </a:rPr>
              <a:t>-34</a:t>
            </a:r>
            <a:r>
              <a:rPr lang="en-US" altLang="en-US" sz="2800">
                <a:solidFill>
                  <a:srgbClr val="333399"/>
                </a:solidFill>
              </a:rPr>
              <a:t> J*s </a:t>
            </a:r>
          </a:p>
          <a:p>
            <a:pPr algn="ctr" eaLnBrk="1" hangingPunct="1">
              <a:spcBef>
                <a:spcPts val="1750"/>
              </a:spcBef>
            </a:pPr>
            <a:r>
              <a:rPr lang="en-US" altLang="en-US" sz="2800">
                <a:solidFill>
                  <a:srgbClr val="333399"/>
                </a:solidFill>
              </a:rPr>
              <a:t>is the Planck constant.</a:t>
            </a:r>
          </a:p>
        </p:txBody>
      </p:sp>
      <p:sp>
        <p:nvSpPr>
          <p:cNvPr id="11269" name="Rectangle 5">
            <a:extLst>
              <a:ext uri="{FF2B5EF4-FFF2-40B4-BE49-F238E27FC236}">
                <a16:creationId xmlns:a16="http://schemas.microsoft.com/office/drawing/2014/main" id="{3EBBCF01-D85D-F14D-B628-E097A58CDA8A}"/>
              </a:ext>
            </a:extLst>
          </p:cNvPr>
          <p:cNvSpPr>
            <a:spLocks noChangeArrowheads="1"/>
          </p:cNvSpPr>
          <p:nvPr/>
        </p:nvSpPr>
        <p:spPr bwMode="auto">
          <a:xfrm>
            <a:off x="5105400" y="2895600"/>
            <a:ext cx="1828800" cy="762000"/>
          </a:xfrm>
          <a:prstGeom prst="rect">
            <a:avLst/>
          </a:prstGeom>
          <a:noFill/>
          <a:ln w="38160">
            <a:solidFill>
              <a:srgbClr val="333399"/>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11270" name="Text Box 6">
            <a:extLst>
              <a:ext uri="{FF2B5EF4-FFF2-40B4-BE49-F238E27FC236}">
                <a16:creationId xmlns:a16="http://schemas.microsoft.com/office/drawing/2014/main" id="{1188B330-AC9C-6347-AE2B-82425332C351}"/>
              </a:ext>
            </a:extLst>
          </p:cNvPr>
          <p:cNvSpPr txBox="1">
            <a:spLocks noChangeArrowheads="1"/>
          </p:cNvSpPr>
          <p:nvPr/>
        </p:nvSpPr>
        <p:spPr bwMode="auto">
          <a:xfrm>
            <a:off x="2590800" y="5181600"/>
            <a:ext cx="7467600" cy="1202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spcBef>
                <a:spcPts val="2000"/>
              </a:spcBef>
            </a:pPr>
            <a:r>
              <a:rPr lang="en-US" altLang="en-US" sz="3200">
                <a:solidFill>
                  <a:srgbClr val="333399"/>
                </a:solidFill>
              </a:rPr>
              <a:t>The energy of a photon does </a:t>
            </a:r>
            <a:r>
              <a:rPr lang="en-US" altLang="en-US" sz="3600" b="1">
                <a:solidFill>
                  <a:srgbClr val="333399"/>
                </a:solidFill>
              </a:rPr>
              <a:t>not</a:t>
            </a:r>
            <a:r>
              <a:rPr lang="en-US" altLang="en-US" sz="3600">
                <a:solidFill>
                  <a:srgbClr val="333399"/>
                </a:solidFill>
              </a:rPr>
              <a:t> </a:t>
            </a:r>
            <a:r>
              <a:rPr lang="en-US" altLang="en-US" sz="3200">
                <a:solidFill>
                  <a:srgbClr val="333399"/>
                </a:solidFill>
              </a:rPr>
              <a:t>depend on the </a:t>
            </a:r>
            <a:r>
              <a:rPr lang="en-US" altLang="en-US" sz="3600" b="1">
                <a:solidFill>
                  <a:srgbClr val="333399"/>
                </a:solidFill>
              </a:rPr>
              <a:t>intensity</a:t>
            </a:r>
            <a:r>
              <a:rPr lang="en-US" altLang="en-US" sz="3200">
                <a:solidFill>
                  <a:srgbClr val="333399"/>
                </a:solidFill>
              </a:rPr>
              <a:t> of the light!!!</a:t>
            </a:r>
          </a:p>
        </p:txBody>
      </p:sp>
    </p:spTree>
    <p:extLst>
      <p:ext uri="{BB962C8B-B14F-4D97-AF65-F5344CB8AC3E}">
        <p14:creationId xmlns:p14="http://schemas.microsoft.com/office/powerpoint/2010/main" val="569662818"/>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additive="repl">
                                        <p:cTn id="6" dur="1" fill="hold">
                                          <p:stCondLst>
                                            <p:cond delay="0"/>
                                          </p:stCondLst>
                                        </p:cTn>
                                        <p:tgtEl>
                                          <p:spTgt spid="11266">
                                            <p:txEl>
                                              <p:pRg st="0" end="0"/>
                                            </p:txEl>
                                          </p:spTgt>
                                        </p:tgtEl>
                                        <p:attrNameLst>
                                          <p:attrName>style.visibility</p:attrName>
                                        </p:attrNameLst>
                                      </p:cBhvr>
                                      <p:to>
                                        <p:strVal val="visible"/>
                                      </p:to>
                                    </p:set>
                                    <p:animEffect transition="in" filter="slide(fromBottom)">
                                      <p:cBhvr additive="repl">
                                        <p:cTn id="7" dur="500"/>
                                        <p:tgtEl>
                                          <p:spTgt spid="1126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additive="repl">
                                        <p:cTn id="11" dur="1" fill="hold">
                                          <p:stCondLst>
                                            <p:cond delay="0"/>
                                          </p:stCondLst>
                                        </p:cTn>
                                        <p:tgtEl>
                                          <p:spTgt spid="11266">
                                            <p:txEl>
                                              <p:pRg st="1" end="1"/>
                                            </p:txEl>
                                          </p:spTgt>
                                        </p:tgtEl>
                                        <p:attrNameLst>
                                          <p:attrName>style.visibility</p:attrName>
                                        </p:attrNameLst>
                                      </p:cBhvr>
                                      <p:to>
                                        <p:strVal val="visible"/>
                                      </p:to>
                                    </p:set>
                                    <p:animEffect transition="in" filter="slide(fromBottom)">
                                      <p:cBhvr additive="repl">
                                        <p:cTn id="12" dur="500"/>
                                        <p:tgtEl>
                                          <p:spTgt spid="1126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additive="repl">
                                        <p:cTn id="16" dur="1" fill="hold">
                                          <p:stCondLst>
                                            <p:cond delay="0"/>
                                          </p:stCondLst>
                                        </p:cTn>
                                        <p:tgtEl>
                                          <p:spTgt spid="11267"/>
                                        </p:tgtEl>
                                        <p:attrNameLst>
                                          <p:attrName>style.visibility</p:attrName>
                                        </p:attrNameLst>
                                      </p:cBhvr>
                                      <p:to>
                                        <p:strVal val="visible"/>
                                      </p:to>
                                    </p:set>
                                    <p:animEffect transition="in" filter="slide(fromBottom)">
                                      <p:cBhvr additive="repl">
                                        <p:cTn id="17" dur="500"/>
                                        <p:tgtEl>
                                          <p:spTgt spid="11267"/>
                                        </p:tgtEl>
                                      </p:cBhvr>
                                    </p:animEffect>
                                  </p:childTnLst>
                                </p:cTn>
                              </p:par>
                              <p:par>
                                <p:cTn id="18" presetID="12" presetClass="entr" presetSubtype="4" fill="hold" grpId="0" nodeType="withEffect">
                                  <p:stCondLst>
                                    <p:cond delay="0"/>
                                  </p:stCondLst>
                                  <p:childTnLst>
                                    <p:set>
                                      <p:cBhvr additive="repl">
                                        <p:cTn id="19" dur="1" fill="hold">
                                          <p:stCondLst>
                                            <p:cond delay="0"/>
                                          </p:stCondLst>
                                        </p:cTn>
                                        <p:tgtEl>
                                          <p:spTgt spid="11269"/>
                                        </p:tgtEl>
                                        <p:attrNameLst>
                                          <p:attrName>style.visibility</p:attrName>
                                        </p:attrNameLst>
                                      </p:cBhvr>
                                      <p:to>
                                        <p:strVal val="visible"/>
                                      </p:to>
                                    </p:set>
                                    <p:animEffect transition="in" filter="slide(fromBottom)">
                                      <p:cBhvr additive="repl">
                                        <p:cTn id="20" dur="500"/>
                                        <p:tgtEl>
                                          <p:spTgt spid="1126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4" fill="hold" nodeType="clickEffect">
                                  <p:stCondLst>
                                    <p:cond delay="0"/>
                                  </p:stCondLst>
                                  <p:childTnLst>
                                    <p:set>
                                      <p:cBhvr additive="repl">
                                        <p:cTn id="24" dur="1" fill="hold">
                                          <p:stCondLst>
                                            <p:cond delay="0"/>
                                          </p:stCondLst>
                                        </p:cTn>
                                        <p:tgtEl>
                                          <p:spTgt spid="11268">
                                            <p:txEl>
                                              <p:pRg st="0" end="0"/>
                                            </p:txEl>
                                          </p:spTgt>
                                        </p:tgtEl>
                                        <p:attrNameLst>
                                          <p:attrName>style.visibility</p:attrName>
                                        </p:attrNameLst>
                                      </p:cBhvr>
                                      <p:to>
                                        <p:strVal val="visible"/>
                                      </p:to>
                                    </p:set>
                                    <p:animEffect transition="in" filter="slide(fromBottom)">
                                      <p:cBhvr additive="repl">
                                        <p:cTn id="25" dur="500"/>
                                        <p:tgtEl>
                                          <p:spTgt spid="11268">
                                            <p:txEl>
                                              <p:pRg st="0" end="0"/>
                                            </p:txEl>
                                          </p:spTgt>
                                        </p:tgtEl>
                                      </p:cBhvr>
                                    </p:animEffect>
                                  </p:childTnLst>
                                </p:cTn>
                              </p:par>
                              <p:par>
                                <p:cTn id="26" presetID="12" presetClass="entr" presetSubtype="4" fill="hold" nodeType="withEffect">
                                  <p:stCondLst>
                                    <p:cond delay="0"/>
                                  </p:stCondLst>
                                  <p:childTnLst>
                                    <p:set>
                                      <p:cBhvr additive="repl">
                                        <p:cTn id="27" dur="1" fill="hold">
                                          <p:stCondLst>
                                            <p:cond delay="0"/>
                                          </p:stCondLst>
                                        </p:cTn>
                                        <p:tgtEl>
                                          <p:spTgt spid="11268">
                                            <p:txEl>
                                              <p:pRg st="1" end="1"/>
                                            </p:txEl>
                                          </p:spTgt>
                                        </p:tgtEl>
                                        <p:attrNameLst>
                                          <p:attrName>style.visibility</p:attrName>
                                        </p:attrNameLst>
                                      </p:cBhvr>
                                      <p:to>
                                        <p:strVal val="visible"/>
                                      </p:to>
                                    </p:set>
                                    <p:animEffect transition="in" filter="slide(fromBottom)">
                                      <p:cBhvr additive="repl">
                                        <p:cTn id="28" dur="500"/>
                                        <p:tgtEl>
                                          <p:spTgt spid="11268">
                                            <p:txEl>
                                              <p:pRg st="1" end="1"/>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5" presetClass="entr" fill="hold" nodeType="clickEffect">
                                  <p:stCondLst>
                                    <p:cond delay="0"/>
                                  </p:stCondLst>
                                  <p:childTnLst>
                                    <p:set>
                                      <p:cBhvr additive="repl">
                                        <p:cTn id="32" dur="1" fill="hold">
                                          <p:stCondLst>
                                            <p:cond delay="0"/>
                                          </p:stCondLst>
                                        </p:cTn>
                                        <p:tgtEl>
                                          <p:spTgt spid="11270">
                                            <p:txEl>
                                              <p:pRg st="0" end="0"/>
                                            </p:txEl>
                                          </p:spTgt>
                                        </p:tgtEl>
                                        <p:attrNameLst>
                                          <p:attrName>style.visibility</p:attrName>
                                        </p:attrNameLst>
                                      </p:cBhvr>
                                      <p:to>
                                        <p:strVal val="visible"/>
                                      </p:to>
                                    </p:set>
                                    <p:anim calcmode="lin" valueType="num">
                                      <p:cBhvr additive="repl">
                                        <p:cTn id="33" dur="1000" fill="hold"/>
                                        <p:tgtEl>
                                          <p:spTgt spid="11270">
                                            <p:txEl>
                                              <p:pRg st="0" end="0"/>
                                            </p:txEl>
                                          </p:spTgt>
                                        </p:tgtEl>
                                        <p:attrNameLst>
                                          <p:attrName>ppt_w</p:attrName>
                                        </p:attrNameLst>
                                      </p:cBhvr>
                                      <p:tavLst>
                                        <p:tav tm="100000">
                                          <p:val>
                                            <p:fltVal val="0"/>
                                          </p:val>
                                        </p:tav>
                                        <p:tav>
                                          <p:val>
                                            <p:strVal val="#ppt_w"/>
                                          </p:val>
                                        </p:tav>
                                      </p:tavLst>
                                    </p:anim>
                                    <p:anim calcmode="lin" valueType="num">
                                      <p:cBhvr additive="repl">
                                        <p:cTn id="34" dur="1000" fill="hold"/>
                                        <p:tgtEl>
                                          <p:spTgt spid="11270">
                                            <p:txEl>
                                              <p:pRg st="0" end="0"/>
                                            </p:txEl>
                                          </p:spTgt>
                                        </p:tgtEl>
                                        <p:attrNameLst>
                                          <p:attrName>ppt_h</p:attrName>
                                        </p:attrNameLst>
                                      </p:cBhvr>
                                      <p:tavLst>
                                        <p:tav tm="100000">
                                          <p:val>
                                            <p:fltVal val="0"/>
                                          </p:val>
                                        </p:tav>
                                        <p:tav>
                                          <p:val>
                                            <p:strVal val="#ppt_h"/>
                                          </p:val>
                                        </p:tav>
                                      </p:tavLst>
                                    </p:anim>
                                    <p:anim calcmode="lin" valueType="num">
                                      <p:cBhvr additive="repl">
                                        <p:cTn id="35" dur="1000" fill="hold"/>
                                        <p:tgtEl>
                                          <p:spTgt spid="11270">
                                            <p:txEl>
                                              <p:pRg st="0" end="0"/>
                                            </p:txEl>
                                          </p:spTgt>
                                        </p:tgtEl>
                                        <p:attrNameLst>
                                          <p:attrName>ppt_x</p:attrName>
                                        </p:attrNameLst>
                                      </p:cBhvr>
                                      <p:tavLst>
                                        <p:tav tm="0" fmla="#ppt_x+(cos(-2*pi*(1-$))*-#ppt_x-sin(-2*pi*(1-$))*(1-#ppt_y))*(1-$)">
                                          <p:val>
                                            <p:fltVal val="0"/>
                                          </p:val>
                                        </p:tav>
                                        <p:tav tm="100000">
                                          <p:val>
                                            <p:fltVal val="1"/>
                                          </p:val>
                                        </p:tav>
                                      </p:tavLst>
                                    </p:anim>
                                    <p:anim calcmode="lin" valueType="num">
                                      <p:cBhvr additive="repl">
                                        <p:cTn id="36" dur="1000" fill="hold"/>
                                        <p:tgtEl>
                                          <p:spTgt spid="11270">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a:extLst>
              <a:ext uri="{FF2B5EF4-FFF2-40B4-BE49-F238E27FC236}">
                <a16:creationId xmlns:a16="http://schemas.microsoft.com/office/drawing/2014/main" id="{D59C7968-C51F-4F4F-B962-84CBF8D63D05}"/>
              </a:ext>
            </a:extLst>
          </p:cNvPr>
          <p:cNvSpPr>
            <a:spLocks noGrp="1" noChangeArrowheads="1"/>
          </p:cNvSpPr>
          <p:nvPr>
            <p:ph type="title"/>
          </p:nvPr>
        </p:nvSpPr>
        <p:spPr>
          <a:xfrm>
            <a:off x="2209800" y="112714"/>
            <a:ext cx="7848600" cy="763587"/>
          </a:xfrm>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b="1" dirty="0">
                <a:solidFill>
                  <a:srgbClr val="FF0000"/>
                </a:solidFill>
              </a:rPr>
              <a:t>Temperature and Heat</a:t>
            </a:r>
          </a:p>
        </p:txBody>
      </p:sp>
      <p:sp>
        <p:nvSpPr>
          <p:cNvPr id="37891" name="Rectangle 2">
            <a:extLst>
              <a:ext uri="{FF2B5EF4-FFF2-40B4-BE49-F238E27FC236}">
                <a16:creationId xmlns:a16="http://schemas.microsoft.com/office/drawing/2014/main" id="{FDB83763-561C-5443-868E-F382CFE8A18E}"/>
              </a:ext>
            </a:extLst>
          </p:cNvPr>
          <p:cNvSpPr>
            <a:spLocks noGrp="1" noChangeArrowheads="1"/>
          </p:cNvSpPr>
          <p:nvPr>
            <p:ph type="body" idx="1"/>
          </p:nvPr>
        </p:nvSpPr>
        <p:spPr>
          <a:xfrm>
            <a:off x="1905000" y="762001"/>
            <a:ext cx="8305800" cy="5776913"/>
          </a:xfrm>
        </p:spPr>
        <p:txBody>
          <a:bodyPr/>
          <a:lstStyle/>
          <a:p>
            <a:pPr marL="341313" indent="-341313">
              <a:spcBef>
                <a:spcPts val="600"/>
              </a:spcBef>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a:p>
          <a:p>
            <a:pPr marL="341313" indent="-341313">
              <a:buClr>
                <a:srgbClr val="0000FF"/>
              </a:buCl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b="1">
                <a:solidFill>
                  <a:srgbClr val="0000FF"/>
                </a:solidFill>
              </a:rPr>
              <a:t>Thermal energy is “kinetic energy” of moving atoms and molecules</a:t>
            </a:r>
          </a:p>
          <a:p>
            <a:pPr marL="741363" lvl="1" indent="-284163">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b="1"/>
              <a:t>Hot material energy has more energy available which can be used for</a:t>
            </a:r>
          </a:p>
          <a:p>
            <a:pPr lvl="2">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b="1"/>
              <a:t>Chemical reactions</a:t>
            </a:r>
          </a:p>
          <a:p>
            <a:pPr lvl="2">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b="1"/>
              <a:t>Nuclear reactions (at very high temperature)</a:t>
            </a:r>
          </a:p>
          <a:p>
            <a:pPr lvl="2">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b="1"/>
              <a:t>Escape of gasses from planetary atmospheres</a:t>
            </a:r>
          </a:p>
          <a:p>
            <a:pPr lvl="2">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b="1"/>
              <a:t>Creation of light</a:t>
            </a:r>
          </a:p>
          <a:p>
            <a:pPr lvl="3">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b="1"/>
              <a:t>Collision bumps electron up to higher energy orbit</a:t>
            </a:r>
          </a:p>
          <a:p>
            <a:pPr lvl="3">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b="1"/>
              <a:t>It emits extra energy as light when it drops back down to lower energy orbit</a:t>
            </a:r>
          </a:p>
          <a:p>
            <a:pPr lvl="3">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b="1"/>
              <a:t>(Reverse can happen in absorption of light)</a:t>
            </a:r>
          </a:p>
        </p:txBody>
      </p:sp>
    </p:spTree>
    <p:extLst>
      <p:ext uri="{BB962C8B-B14F-4D97-AF65-F5344CB8AC3E}">
        <p14:creationId xmlns:p14="http://schemas.microsoft.com/office/powerpoint/2010/main" val="2427841008"/>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a:extLst>
              <a:ext uri="{FF2B5EF4-FFF2-40B4-BE49-F238E27FC236}">
                <a16:creationId xmlns:a16="http://schemas.microsoft.com/office/drawing/2014/main" id="{D39EA21B-2A9B-7349-862C-1D663FB3F8C1}"/>
              </a:ext>
            </a:extLst>
          </p:cNvPr>
          <p:cNvSpPr>
            <a:spLocks noGrp="1" noChangeArrowheads="1"/>
          </p:cNvSpPr>
          <p:nvPr>
            <p:ph type="title"/>
          </p:nvPr>
        </p:nvSpPr>
        <p:spPr>
          <a:xfrm>
            <a:off x="2209800" y="112714"/>
            <a:ext cx="7848600" cy="763587"/>
          </a:xfrm>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b="1" dirty="0">
                <a:solidFill>
                  <a:srgbClr val="FF0000"/>
                </a:solidFill>
              </a:rPr>
              <a:t>Temperature Scales</a:t>
            </a:r>
          </a:p>
        </p:txBody>
      </p:sp>
      <p:sp>
        <p:nvSpPr>
          <p:cNvPr id="39939" name="Rectangle 2">
            <a:extLst>
              <a:ext uri="{FF2B5EF4-FFF2-40B4-BE49-F238E27FC236}">
                <a16:creationId xmlns:a16="http://schemas.microsoft.com/office/drawing/2014/main" id="{657D86AF-82E1-224E-BD55-6CCBC45DAF2B}"/>
              </a:ext>
            </a:extLst>
          </p:cNvPr>
          <p:cNvSpPr>
            <a:spLocks noGrp="1" noChangeArrowheads="1"/>
          </p:cNvSpPr>
          <p:nvPr>
            <p:ph type="body" idx="1"/>
          </p:nvPr>
        </p:nvSpPr>
        <p:spPr>
          <a:xfrm>
            <a:off x="1752600" y="762000"/>
            <a:ext cx="8610600" cy="5715000"/>
          </a:xfrm>
        </p:spPr>
        <p:txBody>
          <a:bodyPr/>
          <a:lstStyle/>
          <a:p>
            <a:pPr marL="341313" indent="-341313">
              <a:spcBef>
                <a:spcPts val="450"/>
              </a:spcBef>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a:p>
          <a:p>
            <a:pPr marL="341313" indent="-341313">
              <a:spcBef>
                <a:spcPts val="600"/>
              </a:spcBef>
              <a:buClr>
                <a:srgbClr val="0000FF"/>
              </a:buCl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400" b="1">
                <a:solidFill>
                  <a:srgbClr val="0000FF"/>
                </a:solidFill>
              </a:rPr>
              <a:t>Want temperature scale with energy proportional to T</a:t>
            </a:r>
          </a:p>
          <a:p>
            <a:pPr marL="741363" lvl="1" indent="-284163">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a:t>Celsius scale is “arbitrary”  (Fahrenheit even more so)</a:t>
            </a:r>
          </a:p>
          <a:p>
            <a:pPr lvl="2">
              <a:spcBef>
                <a:spcPts val="450"/>
              </a:spcBef>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1800" b="1"/>
              <a:t>0</a:t>
            </a:r>
            <a:r>
              <a:rPr lang="en-US" altLang="en-US" sz="1800" b="1" baseline="30000"/>
              <a:t>o</a:t>
            </a:r>
            <a:r>
              <a:rPr lang="en-US" altLang="en-US" sz="1800" b="1"/>
              <a:t> C     = freezing point of water</a:t>
            </a:r>
          </a:p>
          <a:p>
            <a:pPr lvl="2">
              <a:spcBef>
                <a:spcPts val="450"/>
              </a:spcBef>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1800" b="1"/>
              <a:t>100</a:t>
            </a:r>
            <a:r>
              <a:rPr lang="en-US" altLang="en-US" sz="1800" b="1" baseline="30000"/>
              <a:t>o</a:t>
            </a:r>
            <a:r>
              <a:rPr lang="en-US" altLang="en-US" sz="1800" b="1"/>
              <a:t> C = boiling point of water</a:t>
            </a:r>
          </a:p>
          <a:p>
            <a:pPr marL="741363" lvl="1" indent="-284163">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a:t>By experiment, available energy = 0 at “Absolute Zero” = –273</a:t>
            </a:r>
            <a:r>
              <a:rPr lang="en-US" altLang="en-US" sz="2000" b="1" baseline="30000"/>
              <a:t>o</a:t>
            </a:r>
            <a:r>
              <a:rPr lang="en-US" altLang="en-US" sz="2000" b="1"/>
              <a:t>C  (-459.7</a:t>
            </a:r>
            <a:r>
              <a:rPr lang="en-US" altLang="en-US" sz="2000" b="1" baseline="30000"/>
              <a:t>o</a:t>
            </a:r>
            <a:r>
              <a:rPr lang="en-US" altLang="en-US" sz="2000" b="1"/>
              <a:t>F)</a:t>
            </a:r>
          </a:p>
          <a:p>
            <a:pPr marL="741363" lvl="1" indent="-284163">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a:t>Define “Kelvin” scale with same step size as Celsius, but 0K = -273</a:t>
            </a:r>
            <a:r>
              <a:rPr lang="en-US" altLang="en-US" sz="2000" b="1" baseline="30000"/>
              <a:t>o</a:t>
            </a:r>
            <a:r>
              <a:rPr lang="en-US" altLang="en-US" sz="2000" b="1"/>
              <a:t>C = Absolute Zero</a:t>
            </a:r>
          </a:p>
          <a:p>
            <a:pPr marL="741363" lvl="1" indent="-284163">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2000" b="1"/>
          </a:p>
          <a:p>
            <a:pPr marL="341313" indent="-341313">
              <a:spcBef>
                <a:spcPts val="600"/>
              </a:spcBef>
              <a:buClr>
                <a:srgbClr val="0000FF"/>
              </a:buCl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400" b="1">
                <a:solidFill>
                  <a:srgbClr val="0000FF"/>
                </a:solidFill>
              </a:rPr>
              <a:t>Use Kelvin Scale for most astronomy work</a:t>
            </a:r>
          </a:p>
          <a:p>
            <a:pPr marL="741363" lvl="1" indent="-284163">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a:t>Available energy is proportional to T, making equations simple (really! OK, simpler)</a:t>
            </a:r>
          </a:p>
          <a:p>
            <a:pPr marL="741363" lvl="1" indent="-284163">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a:t>273K = freezing point of water</a:t>
            </a:r>
          </a:p>
          <a:p>
            <a:pPr marL="741363" lvl="1" indent="-284163">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a:t>373K = boiling point of water</a:t>
            </a:r>
          </a:p>
          <a:p>
            <a:pPr marL="741363" lvl="1" indent="-284163">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a:t>300K   approximately room temperature</a:t>
            </a:r>
          </a:p>
        </p:txBody>
      </p:sp>
    </p:spTree>
    <p:extLst>
      <p:ext uri="{BB962C8B-B14F-4D97-AF65-F5344CB8AC3E}">
        <p14:creationId xmlns:p14="http://schemas.microsoft.com/office/powerpoint/2010/main" val="2183563949"/>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a:extLst>
              <a:ext uri="{FF2B5EF4-FFF2-40B4-BE49-F238E27FC236}">
                <a16:creationId xmlns:a16="http://schemas.microsoft.com/office/drawing/2014/main" id="{15E9EA84-457E-B148-AB68-F2FEA1D0B332}"/>
              </a:ext>
            </a:extLst>
          </p:cNvPr>
          <p:cNvSpPr>
            <a:spLocks noGrp="1" noChangeArrowheads="1"/>
          </p:cNvSpPr>
          <p:nvPr>
            <p:ph type="title"/>
          </p:nvPr>
        </p:nvSpPr>
        <p:spPr>
          <a:xfrm>
            <a:off x="1524000" y="265114"/>
            <a:ext cx="9144000" cy="763587"/>
          </a:xfrm>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b="1" dirty="0">
                <a:solidFill>
                  <a:srgbClr val="FF0000"/>
                </a:solidFill>
              </a:rPr>
              <a:t>Planck “Black Body Radiation”</a:t>
            </a:r>
          </a:p>
        </p:txBody>
      </p:sp>
      <p:sp>
        <p:nvSpPr>
          <p:cNvPr id="41987" name="Rectangle 2">
            <a:extLst>
              <a:ext uri="{FF2B5EF4-FFF2-40B4-BE49-F238E27FC236}">
                <a16:creationId xmlns:a16="http://schemas.microsoft.com/office/drawing/2014/main" id="{DA5F482D-A0C5-FE4F-B025-6FF8C0867FE7}"/>
              </a:ext>
            </a:extLst>
          </p:cNvPr>
          <p:cNvSpPr>
            <a:spLocks noGrp="1" noChangeArrowheads="1"/>
          </p:cNvSpPr>
          <p:nvPr>
            <p:ph type="body" idx="1"/>
          </p:nvPr>
        </p:nvSpPr>
        <p:spPr>
          <a:xfrm>
            <a:off x="1524000" y="762000"/>
            <a:ext cx="9144000" cy="5867400"/>
          </a:xfrm>
        </p:spPr>
        <p:txBody>
          <a:bodyPr/>
          <a:lstStyle/>
          <a:p>
            <a:pPr marL="341313" indent="-341313">
              <a:lnSpc>
                <a:spcPct val="80000"/>
              </a:lnSpc>
              <a:spcBef>
                <a:spcPts val="350"/>
              </a:spcBef>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400"/>
          </a:p>
          <a:p>
            <a:pPr marL="341313" indent="-341313">
              <a:lnSpc>
                <a:spcPct val="80000"/>
              </a:lnSpc>
              <a:spcBef>
                <a:spcPts val="500"/>
              </a:spcBef>
              <a:buClr>
                <a:srgbClr val="0000FF"/>
              </a:buCl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a:solidFill>
                  <a:srgbClr val="0000FF"/>
                </a:solidFill>
              </a:rPr>
              <a:t>Hot objects glow (emit light) as seen in PREDATOR, etc.</a:t>
            </a:r>
          </a:p>
          <a:p>
            <a:pPr marL="741363" lvl="1" indent="-284163">
              <a:lnSpc>
                <a:spcPct val="80000"/>
              </a:lnSpc>
              <a:spcBef>
                <a:spcPts val="450"/>
              </a:spcBef>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1800" b="1"/>
              <a:t>Heat (and collisions) in material causes electrons to jump to high energy orbits, and as electrons drop back down, some of energy is emitted as light.</a:t>
            </a:r>
          </a:p>
          <a:p>
            <a:pPr marL="741363" lvl="1" indent="-284163">
              <a:lnSpc>
                <a:spcPct val="80000"/>
              </a:lnSpc>
              <a:spcBef>
                <a:spcPts val="450"/>
              </a:spcBef>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b="1"/>
          </a:p>
          <a:p>
            <a:pPr marL="341313" indent="-341313">
              <a:lnSpc>
                <a:spcPct val="80000"/>
              </a:lnSpc>
              <a:spcBef>
                <a:spcPts val="500"/>
              </a:spcBef>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a:t>Reason for name “Black Body Radiation”</a:t>
            </a:r>
          </a:p>
          <a:p>
            <a:pPr marL="741363" lvl="1" indent="-284163">
              <a:lnSpc>
                <a:spcPct val="80000"/>
              </a:lnSpc>
              <a:spcBef>
                <a:spcPts val="450"/>
              </a:spcBef>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1800" b="1"/>
              <a:t>In a “solid” body the close packing of the atoms means than the electron orbits are complicated, and virtually all energy orbits are allowed.  So all wavelengths of light can be emitted or absorbed. A  black material is one which readily absorbs all wavelengths of light.  These turn out to be the same materials which also readily emit all wavelengths when hot. </a:t>
            </a:r>
          </a:p>
          <a:p>
            <a:pPr marL="741363" lvl="1" indent="-284163">
              <a:lnSpc>
                <a:spcPct val="80000"/>
              </a:lnSpc>
              <a:spcBef>
                <a:spcPts val="450"/>
              </a:spcBef>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b="1"/>
          </a:p>
          <a:p>
            <a:pPr marL="341313" indent="-341313">
              <a:lnSpc>
                <a:spcPct val="80000"/>
              </a:lnSpc>
              <a:spcBef>
                <a:spcPts val="500"/>
              </a:spcBef>
              <a:buClr>
                <a:srgbClr val="0000FF"/>
              </a:buCl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a:solidFill>
                  <a:srgbClr val="0000FF"/>
                </a:solidFill>
              </a:rPr>
              <a:t>The hotter the material the more energy it emits as light</a:t>
            </a:r>
          </a:p>
          <a:p>
            <a:pPr marL="741363" lvl="1" indent="-284163">
              <a:lnSpc>
                <a:spcPct val="80000"/>
              </a:lnSpc>
              <a:spcBef>
                <a:spcPts val="450"/>
              </a:spcBef>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1800" b="1"/>
              <a:t>As you heat up a filament or branding iron, it glows brighter and brighter</a:t>
            </a:r>
          </a:p>
          <a:p>
            <a:pPr marL="341313" indent="-341313">
              <a:lnSpc>
                <a:spcPct val="80000"/>
              </a:lnSpc>
              <a:spcBef>
                <a:spcPts val="500"/>
              </a:spcBef>
              <a:buClr>
                <a:srgbClr val="0000FF"/>
              </a:buClr>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2000" b="1">
              <a:solidFill>
                <a:srgbClr val="0000FF"/>
              </a:solidFill>
            </a:endParaRPr>
          </a:p>
          <a:p>
            <a:pPr marL="341313" indent="-341313">
              <a:lnSpc>
                <a:spcPct val="80000"/>
              </a:lnSpc>
              <a:spcBef>
                <a:spcPts val="500"/>
              </a:spcBef>
              <a:buClr>
                <a:srgbClr val="0000FF"/>
              </a:buCl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a:solidFill>
                  <a:srgbClr val="0000FF"/>
                </a:solidFill>
              </a:rPr>
              <a:t>The hotter the material the more readily it emits high energy (blue) photons</a:t>
            </a:r>
          </a:p>
          <a:p>
            <a:pPr marL="741363" lvl="1" indent="-284163">
              <a:lnSpc>
                <a:spcPct val="80000"/>
              </a:lnSpc>
              <a:spcBef>
                <a:spcPts val="450"/>
              </a:spcBef>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1800" b="1"/>
              <a:t>As you heat up a filament or branding iron, it first glows dull red, then bright red, then orange, then if you continue, yellow, and eventually blue</a:t>
            </a:r>
          </a:p>
          <a:p>
            <a:pPr marL="341313" indent="-341313">
              <a:lnSpc>
                <a:spcPct val="80000"/>
              </a:lnSpc>
              <a:spcBef>
                <a:spcPts val="450"/>
              </a:spcBef>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b="1"/>
          </a:p>
        </p:txBody>
      </p:sp>
    </p:spTree>
    <p:extLst>
      <p:ext uri="{BB962C8B-B14F-4D97-AF65-F5344CB8AC3E}">
        <p14:creationId xmlns:p14="http://schemas.microsoft.com/office/powerpoint/2010/main" val="3271073214"/>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1">
            <a:extLst>
              <a:ext uri="{FF2B5EF4-FFF2-40B4-BE49-F238E27FC236}">
                <a16:creationId xmlns:a16="http://schemas.microsoft.com/office/drawing/2014/main" id="{09FC5624-A876-9546-8FC6-30CE4B7CE329}"/>
              </a:ext>
            </a:extLst>
          </p:cNvPr>
          <p:cNvSpPr>
            <a:spLocks noGrp="1" noChangeArrowheads="1"/>
          </p:cNvSpPr>
          <p:nvPr>
            <p:ph type="title"/>
          </p:nvPr>
        </p:nvSpPr>
        <p:spPr>
          <a:xfrm>
            <a:off x="2209800" y="112714"/>
            <a:ext cx="7848600" cy="763587"/>
          </a:xfrm>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b="1" dirty="0">
                <a:solidFill>
                  <a:srgbClr val="FF0000"/>
                </a:solidFill>
              </a:rPr>
              <a:t>Planck and other Formulae</a:t>
            </a:r>
          </a:p>
        </p:txBody>
      </p:sp>
      <p:sp>
        <p:nvSpPr>
          <p:cNvPr id="44037" name="Rectangle 2">
            <a:extLst>
              <a:ext uri="{FF2B5EF4-FFF2-40B4-BE49-F238E27FC236}">
                <a16:creationId xmlns:a16="http://schemas.microsoft.com/office/drawing/2014/main" id="{D614E95E-B22D-DA4A-922C-9FCCF16A82B4}"/>
              </a:ext>
            </a:extLst>
          </p:cNvPr>
          <p:cNvSpPr>
            <a:spLocks noGrp="1" noChangeArrowheads="1"/>
          </p:cNvSpPr>
          <p:nvPr>
            <p:ph type="body" idx="1"/>
          </p:nvPr>
        </p:nvSpPr>
        <p:spPr>
          <a:xfrm>
            <a:off x="5257799" y="838200"/>
            <a:ext cx="6164705" cy="5562600"/>
          </a:xfrm>
        </p:spPr>
        <p:txBody>
          <a:bodyPr/>
          <a:lstStyle/>
          <a:p>
            <a:pPr marL="341313" indent="-341313">
              <a:spcBef>
                <a:spcPts val="400"/>
              </a:spcBef>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600" dirty="0"/>
          </a:p>
          <a:p>
            <a:pPr marL="341313" indent="-341313">
              <a:spcBef>
                <a:spcPts val="500"/>
              </a:spcBef>
              <a:buClr>
                <a:srgbClr val="0000FF"/>
              </a:buCl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dirty="0">
                <a:solidFill>
                  <a:srgbClr val="0000FF"/>
                </a:solidFill>
              </a:rPr>
              <a:t>Planck formula </a:t>
            </a:r>
            <a:r>
              <a:rPr lang="en-US" altLang="en-US" sz="2000" b="1" dirty="0"/>
              <a:t>gives intensity of light at each wavelength</a:t>
            </a:r>
          </a:p>
          <a:p>
            <a:pPr marL="741363" lvl="1" indent="-284163">
              <a:spcBef>
                <a:spcPts val="450"/>
              </a:spcBef>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1800" b="1" dirty="0"/>
              <a:t>It is complicated. </a:t>
            </a:r>
            <a:r>
              <a:rPr lang="en-US" altLang="en-US" sz="1800" b="1" dirty="0">
                <a:hlinkClick r:id="rId4"/>
              </a:rPr>
              <a:t>https://en.wikipedia.org/wiki/Planck%27s_law</a:t>
            </a:r>
            <a:endParaRPr lang="en-US" altLang="en-US" sz="1800" b="1" dirty="0"/>
          </a:p>
          <a:p>
            <a:pPr marL="741363" lvl="1" indent="-284163">
              <a:spcBef>
                <a:spcPts val="450"/>
              </a:spcBef>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1800" b="1" dirty="0"/>
              <a:t>We’ll use </a:t>
            </a:r>
            <a:r>
              <a:rPr lang="en-US" altLang="en-US" sz="1800" b="1" u="sng" dirty="0"/>
              <a:t>two simpler</a:t>
            </a:r>
            <a:r>
              <a:rPr lang="en-US" altLang="en-US" sz="1800" b="1" dirty="0"/>
              <a:t> formulae which can be derived from it.</a:t>
            </a:r>
          </a:p>
          <a:p>
            <a:pPr marL="741363" lvl="1" indent="-284163">
              <a:spcBef>
                <a:spcPts val="450"/>
              </a:spcBef>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b="1" dirty="0"/>
          </a:p>
          <a:p>
            <a:pPr marL="341313" indent="-341313">
              <a:spcBef>
                <a:spcPts val="500"/>
              </a:spcBef>
              <a:buClr>
                <a:srgbClr val="0000FF"/>
              </a:buCl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u="sng" dirty="0">
                <a:solidFill>
                  <a:srgbClr val="0000FF"/>
                </a:solidFill>
              </a:rPr>
              <a:t>Wien’s law</a:t>
            </a:r>
            <a:r>
              <a:rPr lang="en-US" altLang="en-US" sz="2000" b="1" dirty="0">
                <a:solidFill>
                  <a:srgbClr val="0000FF"/>
                </a:solidFill>
              </a:rPr>
              <a:t> </a:t>
            </a:r>
            <a:r>
              <a:rPr lang="en-US" altLang="en-US" sz="2000" b="1" dirty="0"/>
              <a:t>tells us what wavelength has maximum intensity</a:t>
            </a:r>
          </a:p>
          <a:p>
            <a:pPr marL="741363" lvl="1" indent="-284163">
              <a:spcBef>
                <a:spcPts val="450"/>
              </a:spcBef>
              <a:buClr>
                <a:srgbClr val="0000FF"/>
              </a:buClr>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b="1" dirty="0">
              <a:solidFill>
                <a:srgbClr val="0000FF"/>
              </a:solidFill>
            </a:endParaRPr>
          </a:p>
          <a:p>
            <a:pPr marL="741363" lvl="1" indent="-284163">
              <a:spcBef>
                <a:spcPts val="450"/>
              </a:spcBef>
              <a:buClr>
                <a:srgbClr val="0000FF"/>
              </a:buClr>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dirty="0">
              <a:solidFill>
                <a:srgbClr val="0000FF"/>
              </a:solidFill>
            </a:endParaRPr>
          </a:p>
          <a:p>
            <a:pPr marL="341313" indent="-341313">
              <a:spcBef>
                <a:spcPts val="450"/>
              </a:spcBef>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dirty="0">
              <a:solidFill>
                <a:srgbClr val="0000FF"/>
              </a:solidFill>
            </a:endParaRPr>
          </a:p>
          <a:p>
            <a:pPr marL="341313" indent="-341313">
              <a:spcBef>
                <a:spcPts val="500"/>
              </a:spcBef>
              <a:buClr>
                <a:srgbClr val="0000FF"/>
              </a:buCl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u="sng" dirty="0">
                <a:solidFill>
                  <a:srgbClr val="0000FF"/>
                </a:solidFill>
              </a:rPr>
              <a:t>Stefan-Boltzmann law</a:t>
            </a:r>
            <a:r>
              <a:rPr lang="en-US" altLang="en-US" sz="2000" b="1" dirty="0">
                <a:solidFill>
                  <a:srgbClr val="0000FF"/>
                </a:solidFill>
              </a:rPr>
              <a:t> </a:t>
            </a:r>
            <a:r>
              <a:rPr lang="en-US" altLang="en-US" sz="2000" b="1" dirty="0"/>
              <a:t>tells us total radiated energy per unit area</a:t>
            </a:r>
          </a:p>
        </p:txBody>
      </p:sp>
      <p:pic>
        <p:nvPicPr>
          <p:cNvPr id="44038" name="Picture 3">
            <a:extLst>
              <a:ext uri="{FF2B5EF4-FFF2-40B4-BE49-F238E27FC236}">
                <a16:creationId xmlns:a16="http://schemas.microsoft.com/office/drawing/2014/main" id="{06A47DBC-312D-754E-8BB0-4546A6EA8C3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1" y="990601"/>
            <a:ext cx="3089275" cy="542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graphicFrame>
        <p:nvGraphicFramePr>
          <p:cNvPr id="44034" name="Object 2">
            <a:extLst>
              <a:ext uri="{FF2B5EF4-FFF2-40B4-BE49-F238E27FC236}">
                <a16:creationId xmlns:a16="http://schemas.microsoft.com/office/drawing/2014/main" id="{2F2D1261-40A9-E347-8F35-6A4D1524E05B}"/>
              </a:ext>
            </a:extLst>
          </p:cNvPr>
          <p:cNvGraphicFramePr>
            <a:graphicFrameLocks noChangeAspect="1"/>
          </p:cNvGraphicFramePr>
          <p:nvPr>
            <p:extLst>
              <p:ext uri="{D42A27DB-BD31-4B8C-83A1-F6EECF244321}">
                <p14:modId xmlns:p14="http://schemas.microsoft.com/office/powerpoint/2010/main" val="319357359"/>
              </p:ext>
            </p:extLst>
          </p:nvPr>
        </p:nvGraphicFramePr>
        <p:xfrm>
          <a:off x="5924549" y="3747541"/>
          <a:ext cx="4583555" cy="791122"/>
        </p:xfrm>
        <a:graphic>
          <a:graphicData uri="http://schemas.openxmlformats.org/presentationml/2006/ole">
            <mc:AlternateContent xmlns:mc="http://schemas.openxmlformats.org/markup-compatibility/2006">
              <mc:Choice xmlns:v="urn:schemas-microsoft-com:vml" Requires="v">
                <p:oleObj spid="_x0000_s95235" name="Equation" r:id="rId6" imgW="19202400" imgH="2844800" progId="Equation.3">
                  <p:embed/>
                </p:oleObj>
              </mc:Choice>
              <mc:Fallback>
                <p:oleObj name="Equation" r:id="rId6" imgW="19202400" imgH="2844800" progId="Equation.3">
                  <p:embed/>
                  <p:pic>
                    <p:nvPicPr>
                      <p:cNvPr id="44034" name="Object 2">
                        <a:extLst>
                          <a:ext uri="{FF2B5EF4-FFF2-40B4-BE49-F238E27FC236}">
                            <a16:creationId xmlns:a16="http://schemas.microsoft.com/office/drawing/2014/main" id="{2F2D1261-40A9-E347-8F35-6A4D1524E05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24549" y="3747541"/>
                        <a:ext cx="4583555" cy="791122"/>
                      </a:xfrm>
                      <a:prstGeom prst="rect">
                        <a:avLst/>
                      </a:prstGeom>
                      <a:noFill/>
                      <a:effectLst/>
                    </p:spPr>
                  </p:pic>
                </p:oleObj>
              </mc:Fallback>
            </mc:AlternateContent>
          </a:graphicData>
        </a:graphic>
      </p:graphicFrame>
      <p:graphicFrame>
        <p:nvGraphicFramePr>
          <p:cNvPr id="44035" name="Object 3">
            <a:extLst>
              <a:ext uri="{FF2B5EF4-FFF2-40B4-BE49-F238E27FC236}">
                <a16:creationId xmlns:a16="http://schemas.microsoft.com/office/drawing/2014/main" id="{D68693F3-FEA5-A545-8500-07523850EDD7}"/>
              </a:ext>
            </a:extLst>
          </p:cNvPr>
          <p:cNvGraphicFramePr>
            <a:graphicFrameLocks noChangeAspect="1"/>
          </p:cNvGraphicFramePr>
          <p:nvPr>
            <p:extLst>
              <p:ext uri="{D42A27DB-BD31-4B8C-83A1-F6EECF244321}">
                <p14:modId xmlns:p14="http://schemas.microsoft.com/office/powerpoint/2010/main" val="82001223"/>
              </p:ext>
            </p:extLst>
          </p:nvPr>
        </p:nvGraphicFramePr>
        <p:xfrm>
          <a:off x="5657849" y="5516381"/>
          <a:ext cx="5590629" cy="419724"/>
        </p:xfrm>
        <a:graphic>
          <a:graphicData uri="http://schemas.openxmlformats.org/presentationml/2006/ole">
            <mc:AlternateContent xmlns:mc="http://schemas.openxmlformats.org/markup-compatibility/2006">
              <mc:Choice xmlns:v="urn:schemas-microsoft-com:vml" Requires="v">
                <p:oleObj spid="_x0000_s95236" name="Equation" r:id="rId8" imgW="21640800" imgH="1625600" progId="Equation.3">
                  <p:embed/>
                </p:oleObj>
              </mc:Choice>
              <mc:Fallback>
                <p:oleObj name="Equation" r:id="rId8" imgW="21640800" imgH="1625600" progId="Equation.3">
                  <p:embed/>
                  <p:pic>
                    <p:nvPicPr>
                      <p:cNvPr id="44035" name="Object 3">
                        <a:extLst>
                          <a:ext uri="{FF2B5EF4-FFF2-40B4-BE49-F238E27FC236}">
                            <a16:creationId xmlns:a16="http://schemas.microsoft.com/office/drawing/2014/main" id="{D68693F3-FEA5-A545-8500-07523850EDD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57849" y="5516381"/>
                        <a:ext cx="5590629" cy="419724"/>
                      </a:xfrm>
                      <a:prstGeom prst="rect">
                        <a:avLst/>
                      </a:prstGeom>
                      <a:noFill/>
                      <a:effectLst/>
                    </p:spPr>
                  </p:pic>
                </p:oleObj>
              </mc:Fallback>
            </mc:AlternateContent>
          </a:graphicData>
        </a:graphic>
      </p:graphicFrame>
      <p:sp>
        <p:nvSpPr>
          <p:cNvPr id="44039" name="Text Box 6">
            <a:extLst>
              <a:ext uri="{FF2B5EF4-FFF2-40B4-BE49-F238E27FC236}">
                <a16:creationId xmlns:a16="http://schemas.microsoft.com/office/drawing/2014/main" id="{6118EC5E-3D5A-8F45-B707-2911288BF1E1}"/>
              </a:ext>
            </a:extLst>
          </p:cNvPr>
          <p:cNvSpPr txBox="1">
            <a:spLocks noChangeArrowheads="1"/>
          </p:cNvSpPr>
          <p:nvPr/>
        </p:nvSpPr>
        <p:spPr bwMode="auto">
          <a:xfrm>
            <a:off x="4946450" y="6172201"/>
            <a:ext cx="1619652" cy="21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r>
              <a:rPr lang="en-US" altLang="en-US" sz="800">
                <a:solidFill>
                  <a:srgbClr val="000000"/>
                </a:solidFill>
                <a:latin typeface="Times New Roman" panose="02020603050405020304" pitchFamily="18" charset="0"/>
              </a:rPr>
              <a:t>From our text:  Horizons, by Seeds</a:t>
            </a:r>
          </a:p>
        </p:txBody>
      </p:sp>
    </p:spTree>
    <p:extLst>
      <p:ext uri="{BB962C8B-B14F-4D97-AF65-F5344CB8AC3E}">
        <p14:creationId xmlns:p14="http://schemas.microsoft.com/office/powerpoint/2010/main" val="4082838550"/>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1">
            <a:extLst>
              <a:ext uri="{FF2B5EF4-FFF2-40B4-BE49-F238E27FC236}">
                <a16:creationId xmlns:a16="http://schemas.microsoft.com/office/drawing/2014/main" id="{EF0EAF89-0B88-574C-96A0-74818F8067CC}"/>
              </a:ext>
            </a:extLst>
          </p:cNvPr>
          <p:cNvSpPr>
            <a:spLocks noGrp="1" noChangeArrowheads="1"/>
          </p:cNvSpPr>
          <p:nvPr>
            <p:ph type="title"/>
          </p:nvPr>
        </p:nvSpPr>
        <p:spPr>
          <a:xfrm>
            <a:off x="2209800" y="112714"/>
            <a:ext cx="7848600" cy="763587"/>
          </a:xfrm>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b="1" dirty="0">
                <a:solidFill>
                  <a:srgbClr val="FF0000"/>
                </a:solidFill>
              </a:rPr>
              <a:t>Example of Wien’s law</a:t>
            </a:r>
          </a:p>
        </p:txBody>
      </p:sp>
      <p:sp>
        <p:nvSpPr>
          <p:cNvPr id="46085" name="Rectangle 2">
            <a:extLst>
              <a:ext uri="{FF2B5EF4-FFF2-40B4-BE49-F238E27FC236}">
                <a16:creationId xmlns:a16="http://schemas.microsoft.com/office/drawing/2014/main" id="{DBA25B72-BEE1-ED41-AFA8-ACD47F095454}"/>
              </a:ext>
            </a:extLst>
          </p:cNvPr>
          <p:cNvSpPr>
            <a:spLocks noGrp="1" noChangeArrowheads="1"/>
          </p:cNvSpPr>
          <p:nvPr>
            <p:ph type="body" idx="1"/>
          </p:nvPr>
        </p:nvSpPr>
        <p:spPr>
          <a:xfrm>
            <a:off x="5257800" y="838200"/>
            <a:ext cx="5181600" cy="5562600"/>
          </a:xfrm>
        </p:spPr>
        <p:txBody>
          <a:bodyPr/>
          <a:lstStyle/>
          <a:p>
            <a:pPr marL="341313" indent="-341313">
              <a:spcBef>
                <a:spcPts val="400"/>
              </a:spcBef>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600" dirty="0"/>
          </a:p>
          <a:p>
            <a:pPr marL="341313" indent="-341313">
              <a:spcBef>
                <a:spcPts val="500"/>
              </a:spcBef>
              <a:buClr>
                <a:srgbClr val="0000FF"/>
              </a:buCl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dirty="0">
                <a:solidFill>
                  <a:srgbClr val="0000FF"/>
                </a:solidFill>
              </a:rPr>
              <a:t>What is wavelength at which </a:t>
            </a:r>
            <a:r>
              <a:rPr lang="en-US" altLang="en-US" sz="2000" b="1" u="sng" dirty="0">
                <a:solidFill>
                  <a:srgbClr val="0000FF"/>
                </a:solidFill>
              </a:rPr>
              <a:t>you</a:t>
            </a:r>
            <a:r>
              <a:rPr lang="en-US" altLang="en-US" sz="2000" b="1" dirty="0">
                <a:solidFill>
                  <a:srgbClr val="0000FF"/>
                </a:solidFill>
              </a:rPr>
              <a:t> glow?</a:t>
            </a:r>
          </a:p>
          <a:p>
            <a:pPr marL="741363" lvl="1" indent="-284163">
              <a:spcBef>
                <a:spcPts val="450"/>
              </a:spcBef>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1800" b="1" dirty="0"/>
              <a:t>Room T = 300 K so</a:t>
            </a:r>
          </a:p>
          <a:p>
            <a:pPr marL="741363" lvl="1" indent="-284163">
              <a:spcBef>
                <a:spcPts val="450"/>
              </a:spcBef>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b="1" dirty="0"/>
          </a:p>
          <a:p>
            <a:pPr marL="741363" lvl="1" indent="-284163">
              <a:spcBef>
                <a:spcPts val="450"/>
              </a:spcBef>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dirty="0"/>
          </a:p>
          <a:p>
            <a:pPr marL="741363" lvl="1" indent="-284163">
              <a:spcBef>
                <a:spcPts val="450"/>
              </a:spcBef>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dirty="0"/>
          </a:p>
          <a:p>
            <a:pPr marL="741363" lvl="1" indent="-284163">
              <a:spcBef>
                <a:spcPts val="450"/>
              </a:spcBef>
              <a:buFont typeface="Arial" panose="020B0604020202020204" pitchFamily="34" charset="0"/>
              <a:buChar cha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1800" b="1" dirty="0"/>
              <a:t>This wavelength is about 20 times longer than what your eye can see.  Thermal camera operates at 7-14 </a:t>
            </a:r>
            <a:r>
              <a:rPr lang="el-GR" altLang="en-US" sz="1800" b="1" dirty="0">
                <a:cs typeface="Times New Roman" panose="02020603050405020304" pitchFamily="18" charset="0"/>
              </a:rPr>
              <a:t>μ</a:t>
            </a:r>
            <a:r>
              <a:rPr lang="en-US" altLang="en-US" sz="1800" b="1" dirty="0">
                <a:cs typeface="Times New Roman" panose="02020603050405020304" pitchFamily="18" charset="0"/>
              </a:rPr>
              <a:t>m.</a:t>
            </a:r>
          </a:p>
          <a:p>
            <a:pPr marL="741363" lvl="1" indent="-284163">
              <a:spcBef>
                <a:spcPts val="450"/>
              </a:spcBef>
              <a:buClr>
                <a:srgbClr val="0000FF"/>
              </a:buClr>
              <a:buNone/>
              <a:tabLst>
                <a:tab pos="1712913" algn="l"/>
                <a:tab pos="2627313" algn="l"/>
                <a:tab pos="3541713" algn="l"/>
                <a:tab pos="4456113" algn="l"/>
                <a:tab pos="5370513" algn="l"/>
                <a:tab pos="6284913" algn="l"/>
                <a:tab pos="7199313" algn="l"/>
                <a:tab pos="8113713" algn="l"/>
                <a:tab pos="9028113" algn="l"/>
                <a:tab pos="9942513" algn="l"/>
                <a:tab pos="10856913" algn="l"/>
              </a:tabLst>
            </a:pPr>
            <a:endParaRPr lang="en-US" altLang="en-US" sz="1800" b="1" dirty="0">
              <a:solidFill>
                <a:srgbClr val="0000FF"/>
              </a:solidFill>
            </a:endParaRPr>
          </a:p>
          <a:p>
            <a:pPr marL="341313" indent="-341313">
              <a:spcBef>
                <a:spcPts val="500"/>
              </a:spcBef>
              <a:buClr>
                <a:srgbClr val="0000FF"/>
              </a:buClr>
              <a:tabLst>
                <a:tab pos="1712913" algn="l"/>
                <a:tab pos="2627313" algn="l"/>
                <a:tab pos="3541713" algn="l"/>
                <a:tab pos="4456113" algn="l"/>
                <a:tab pos="5370513" algn="l"/>
                <a:tab pos="6284913" algn="l"/>
                <a:tab pos="7199313" algn="l"/>
                <a:tab pos="8113713" algn="l"/>
                <a:tab pos="9028113" algn="l"/>
                <a:tab pos="9942513" algn="l"/>
                <a:tab pos="10856913" algn="l"/>
              </a:tabLst>
            </a:pPr>
            <a:r>
              <a:rPr lang="en-US" altLang="en-US" sz="2000" b="1" dirty="0">
                <a:solidFill>
                  <a:srgbClr val="0000FF"/>
                </a:solidFill>
              </a:rPr>
              <a:t>What is temperature of the sun – which has maximum intensity at roughly 0.5 </a:t>
            </a:r>
            <a:r>
              <a:rPr lang="en-US" altLang="en-US" sz="2000" b="1" dirty="0">
                <a:solidFill>
                  <a:srgbClr val="0000FF"/>
                </a:solidFill>
                <a:latin typeface="Symbol" pitchFamily="2" charset="2"/>
              </a:rPr>
              <a:t></a:t>
            </a:r>
            <a:r>
              <a:rPr lang="en-US" altLang="en-US" sz="2000" b="1" dirty="0">
                <a:solidFill>
                  <a:srgbClr val="0000FF"/>
                </a:solidFill>
              </a:rPr>
              <a:t>m?</a:t>
            </a:r>
          </a:p>
        </p:txBody>
      </p:sp>
      <p:pic>
        <p:nvPicPr>
          <p:cNvPr id="46086" name="Picture 3">
            <a:extLst>
              <a:ext uri="{FF2B5EF4-FFF2-40B4-BE49-F238E27FC236}">
                <a16:creationId xmlns:a16="http://schemas.microsoft.com/office/drawing/2014/main" id="{AEC9D29B-17CF-574A-A8C5-CE4841155E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1" y="990601"/>
            <a:ext cx="3089275" cy="542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graphicFrame>
        <p:nvGraphicFramePr>
          <p:cNvPr id="46082" name="Object 2">
            <a:extLst>
              <a:ext uri="{FF2B5EF4-FFF2-40B4-BE49-F238E27FC236}">
                <a16:creationId xmlns:a16="http://schemas.microsoft.com/office/drawing/2014/main" id="{9530070D-5814-074C-9E0F-0FDD82F6E602}"/>
              </a:ext>
            </a:extLst>
          </p:cNvPr>
          <p:cNvGraphicFramePr>
            <a:graphicFrameLocks noChangeAspect="1"/>
          </p:cNvGraphicFramePr>
          <p:nvPr>
            <p:extLst>
              <p:ext uri="{D42A27DB-BD31-4B8C-83A1-F6EECF244321}">
                <p14:modId xmlns:p14="http://schemas.microsoft.com/office/powerpoint/2010/main" val="820636685"/>
              </p:ext>
            </p:extLst>
          </p:nvPr>
        </p:nvGraphicFramePr>
        <p:xfrm>
          <a:off x="5702300" y="2026443"/>
          <a:ext cx="4904065" cy="656795"/>
        </p:xfrm>
        <a:graphic>
          <a:graphicData uri="http://schemas.openxmlformats.org/presentationml/2006/ole">
            <mc:AlternateContent xmlns:mc="http://schemas.openxmlformats.org/markup-compatibility/2006">
              <mc:Choice xmlns:v="urn:schemas-microsoft-com:vml" Requires="v">
                <p:oleObj spid="_x0000_s97283" name="Equation" r:id="rId5" imgW="21234400" imgH="2844800" progId="Equation.3">
                  <p:embed/>
                </p:oleObj>
              </mc:Choice>
              <mc:Fallback>
                <p:oleObj name="Equation" r:id="rId5" imgW="21234400" imgH="2844800" progId="Equation.3">
                  <p:embed/>
                  <p:pic>
                    <p:nvPicPr>
                      <p:cNvPr id="46082" name="Object 2">
                        <a:extLst>
                          <a:ext uri="{FF2B5EF4-FFF2-40B4-BE49-F238E27FC236}">
                            <a16:creationId xmlns:a16="http://schemas.microsoft.com/office/drawing/2014/main" id="{9530070D-5814-074C-9E0F-0FDD82F6E60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2300" y="2026443"/>
                        <a:ext cx="4904065" cy="656795"/>
                      </a:xfrm>
                      <a:prstGeom prst="rect">
                        <a:avLst/>
                      </a:prstGeom>
                      <a:noFill/>
                      <a:effectLst/>
                    </p:spPr>
                  </p:pic>
                </p:oleObj>
              </mc:Fallback>
            </mc:AlternateContent>
          </a:graphicData>
        </a:graphic>
      </p:graphicFrame>
      <p:graphicFrame>
        <p:nvGraphicFramePr>
          <p:cNvPr id="46083" name="Object 3">
            <a:extLst>
              <a:ext uri="{FF2B5EF4-FFF2-40B4-BE49-F238E27FC236}">
                <a16:creationId xmlns:a16="http://schemas.microsoft.com/office/drawing/2014/main" id="{292D0AF2-287A-104E-9C71-EE46817B8D42}"/>
              </a:ext>
            </a:extLst>
          </p:cNvPr>
          <p:cNvGraphicFramePr>
            <a:graphicFrameLocks noChangeAspect="1"/>
          </p:cNvGraphicFramePr>
          <p:nvPr>
            <p:extLst>
              <p:ext uri="{D42A27DB-BD31-4B8C-83A1-F6EECF244321}">
                <p14:modId xmlns:p14="http://schemas.microsoft.com/office/powerpoint/2010/main" val="3883228801"/>
              </p:ext>
            </p:extLst>
          </p:nvPr>
        </p:nvGraphicFramePr>
        <p:xfrm>
          <a:off x="5702300" y="4946755"/>
          <a:ext cx="5431326" cy="813634"/>
        </p:xfrm>
        <a:graphic>
          <a:graphicData uri="http://schemas.openxmlformats.org/presentationml/2006/ole">
            <mc:AlternateContent xmlns:mc="http://schemas.openxmlformats.org/markup-compatibility/2006">
              <mc:Choice xmlns:v="urn:schemas-microsoft-com:vml" Requires="v">
                <p:oleObj spid="_x0000_s97284" name="Equation" r:id="rId7" imgW="21031200" imgH="3149600" progId="Equation.3">
                  <p:embed/>
                </p:oleObj>
              </mc:Choice>
              <mc:Fallback>
                <p:oleObj name="Equation" r:id="rId7" imgW="21031200" imgH="3149600" progId="Equation.3">
                  <p:embed/>
                  <p:pic>
                    <p:nvPicPr>
                      <p:cNvPr id="46083" name="Object 3">
                        <a:extLst>
                          <a:ext uri="{FF2B5EF4-FFF2-40B4-BE49-F238E27FC236}">
                            <a16:creationId xmlns:a16="http://schemas.microsoft.com/office/drawing/2014/main" id="{292D0AF2-287A-104E-9C71-EE46817B8D4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02300" y="4946755"/>
                        <a:ext cx="5431326" cy="813634"/>
                      </a:xfrm>
                      <a:prstGeom prst="rect">
                        <a:avLst/>
                      </a:prstGeom>
                      <a:noFill/>
                      <a:effectLst/>
                    </p:spPr>
                  </p:pic>
                </p:oleObj>
              </mc:Fallback>
            </mc:AlternateContent>
          </a:graphicData>
        </a:graphic>
      </p:graphicFrame>
      <p:sp>
        <p:nvSpPr>
          <p:cNvPr id="46087" name="Text Box 6">
            <a:extLst>
              <a:ext uri="{FF2B5EF4-FFF2-40B4-BE49-F238E27FC236}">
                <a16:creationId xmlns:a16="http://schemas.microsoft.com/office/drawing/2014/main" id="{E81165D1-A5DA-9D41-B6DF-B8A31DDCE0F1}"/>
              </a:ext>
            </a:extLst>
          </p:cNvPr>
          <p:cNvSpPr txBox="1">
            <a:spLocks noChangeArrowheads="1"/>
          </p:cNvSpPr>
          <p:nvPr/>
        </p:nvSpPr>
        <p:spPr bwMode="auto">
          <a:xfrm>
            <a:off x="4870250" y="6172201"/>
            <a:ext cx="1619652" cy="21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r>
              <a:rPr lang="en-US" altLang="en-US" sz="800">
                <a:solidFill>
                  <a:srgbClr val="000000"/>
                </a:solidFill>
                <a:latin typeface="Times New Roman" panose="02020603050405020304" pitchFamily="18" charset="0"/>
              </a:rPr>
              <a:t>From our text:  Horizons, by Seeds</a:t>
            </a:r>
          </a:p>
        </p:txBody>
      </p:sp>
    </p:spTree>
    <p:extLst>
      <p:ext uri="{BB962C8B-B14F-4D97-AF65-F5344CB8AC3E}">
        <p14:creationId xmlns:p14="http://schemas.microsoft.com/office/powerpoint/2010/main" val="8001306"/>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5" descr="Spectrum">
            <a:extLst>
              <a:ext uri="{FF2B5EF4-FFF2-40B4-BE49-F238E27FC236}">
                <a16:creationId xmlns:a16="http://schemas.microsoft.com/office/drawing/2014/main" id="{A35425FF-06F8-7444-80E7-CDD1C467FC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6650" y="1638300"/>
            <a:ext cx="73787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7" name="Rectangle 1026">
            <a:extLst>
              <a:ext uri="{FF2B5EF4-FFF2-40B4-BE49-F238E27FC236}">
                <a16:creationId xmlns:a16="http://schemas.microsoft.com/office/drawing/2014/main" id="{3183037F-0EAF-EC4E-BEE1-61F03FFFA6BB}"/>
              </a:ext>
            </a:extLst>
          </p:cNvPr>
          <p:cNvSpPr>
            <a:spLocks noGrp="1" noChangeArrowheads="1"/>
          </p:cNvSpPr>
          <p:nvPr>
            <p:ph type="title"/>
          </p:nvPr>
        </p:nvSpPr>
        <p:spPr>
          <a:xfrm>
            <a:off x="2209800" y="152400"/>
            <a:ext cx="7772400" cy="1143000"/>
          </a:xfrm>
        </p:spPr>
        <p:txBody>
          <a:bodyPr/>
          <a:lstStyle/>
          <a:p>
            <a:pPr algn="ctr" eaLnBrk="1" hangingPunct="1"/>
            <a:r>
              <a:rPr lang="en-US" altLang="en-US" dirty="0">
                <a:solidFill>
                  <a:schemeClr val="accent2"/>
                </a:solidFill>
                <a:ea typeface="ＭＳ Ｐゴシック" panose="020B0600070205080204" pitchFamily="34" charset="-128"/>
              </a:rPr>
              <a:t>What is this a spectrum of?</a:t>
            </a:r>
          </a:p>
        </p:txBody>
      </p:sp>
      <p:sp>
        <p:nvSpPr>
          <p:cNvPr id="62468" name="Text Box 1039">
            <a:extLst>
              <a:ext uri="{FF2B5EF4-FFF2-40B4-BE49-F238E27FC236}">
                <a16:creationId xmlns:a16="http://schemas.microsoft.com/office/drawing/2014/main" id="{6591D45F-A812-E244-9CE4-461A9062D526}"/>
              </a:ext>
            </a:extLst>
          </p:cNvPr>
          <p:cNvSpPr txBox="1">
            <a:spLocks noChangeArrowheads="1"/>
          </p:cNvSpPr>
          <p:nvPr/>
        </p:nvSpPr>
        <p:spPr bwMode="auto">
          <a:xfrm>
            <a:off x="2147888" y="5334001"/>
            <a:ext cx="806291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r>
              <a:rPr lang="en-US" altLang="en-US" sz="1800"/>
              <a:t>Spectra of astrophysical objects are usually combinations of these three basic types.</a:t>
            </a:r>
          </a:p>
        </p:txBody>
      </p:sp>
    </p:spTree>
    <p:extLst>
      <p:ext uri="{BB962C8B-B14F-4D97-AF65-F5344CB8AC3E}">
        <p14:creationId xmlns:p14="http://schemas.microsoft.com/office/powerpoint/2010/main" val="4069777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758E8-8746-844C-B9DF-1EC9583A9BC5}"/>
              </a:ext>
            </a:extLst>
          </p:cNvPr>
          <p:cNvSpPr>
            <a:spLocks noGrp="1"/>
          </p:cNvSpPr>
          <p:nvPr>
            <p:ph type="title"/>
          </p:nvPr>
        </p:nvSpPr>
        <p:spPr/>
        <p:txBody>
          <a:bodyPr/>
          <a:lstStyle/>
          <a:p>
            <a:pPr algn="ctr"/>
            <a:r>
              <a:rPr lang="en-US" dirty="0"/>
              <a:t>Planetary temperatures</a:t>
            </a:r>
          </a:p>
        </p:txBody>
      </p:sp>
      <p:sp>
        <p:nvSpPr>
          <p:cNvPr id="3" name="Content Placeholder 2">
            <a:extLst>
              <a:ext uri="{FF2B5EF4-FFF2-40B4-BE49-F238E27FC236}">
                <a16:creationId xmlns:a16="http://schemas.microsoft.com/office/drawing/2014/main" id="{97A25F9F-9585-8E41-A62B-95CDE40A1470}"/>
              </a:ext>
            </a:extLst>
          </p:cNvPr>
          <p:cNvSpPr>
            <a:spLocks noGrp="1"/>
          </p:cNvSpPr>
          <p:nvPr>
            <p:ph idx="1"/>
          </p:nvPr>
        </p:nvSpPr>
        <p:spPr/>
        <p:txBody>
          <a:bodyPr/>
          <a:lstStyle/>
          <a:p>
            <a:r>
              <a:rPr lang="en-US" dirty="0"/>
              <a:t>Nice overview at wiki:  </a:t>
            </a:r>
            <a:r>
              <a:rPr lang="en-US" dirty="0">
                <a:hlinkClick r:id="rId2"/>
              </a:rPr>
              <a:t>https://en.wikipedia.org/wiki/Black-body_radiation</a:t>
            </a:r>
            <a:r>
              <a:rPr lang="en-US" dirty="0"/>
              <a:t> and also </a:t>
            </a:r>
            <a:r>
              <a:rPr lang="en-US" dirty="0">
                <a:hlinkClick r:id="rId3"/>
              </a:rPr>
              <a:t>https://en.wikipedia.org/wiki/Planetary_equilibrium_temperature</a:t>
            </a:r>
            <a:r>
              <a:rPr lang="en-US" dirty="0"/>
              <a:t> </a:t>
            </a:r>
          </a:p>
          <a:p>
            <a:endParaRPr lang="en-US" dirty="0"/>
          </a:p>
          <a:p>
            <a:r>
              <a:rPr lang="en-US" dirty="0"/>
              <a:t>Modifications necessary depending on phase locking or rapid rotation</a:t>
            </a:r>
          </a:p>
          <a:p>
            <a:endParaRPr lang="en-US" dirty="0"/>
          </a:p>
          <a:p>
            <a:r>
              <a:rPr lang="en-US" dirty="0"/>
              <a:t>More modifications based on greenhouse effect: </a:t>
            </a:r>
            <a:r>
              <a:rPr lang="en-US" dirty="0">
                <a:hlinkClick r:id="rId4"/>
              </a:rPr>
              <a:t>https://en.wikipedia.org/wiki/Greenhouse_effect</a:t>
            </a:r>
            <a:r>
              <a:rPr lang="en-US"/>
              <a:t> </a:t>
            </a:r>
            <a:endParaRPr lang="en-US" dirty="0"/>
          </a:p>
        </p:txBody>
      </p:sp>
    </p:spTree>
    <p:extLst>
      <p:ext uri="{BB962C8B-B14F-4D97-AF65-F5344CB8AC3E}">
        <p14:creationId xmlns:p14="http://schemas.microsoft.com/office/powerpoint/2010/main" val="2211982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567DD-00BA-C246-A6D9-3A9295AD322C}"/>
              </a:ext>
            </a:extLst>
          </p:cNvPr>
          <p:cNvSpPr>
            <a:spLocks noGrp="1"/>
          </p:cNvSpPr>
          <p:nvPr>
            <p:ph type="title"/>
          </p:nvPr>
        </p:nvSpPr>
        <p:spPr/>
        <p:txBody>
          <a:bodyPr/>
          <a:lstStyle/>
          <a:p>
            <a:r>
              <a:rPr lang="en-US" dirty="0"/>
              <a:t>Dobson’s long chapter 4 plows…</a:t>
            </a:r>
          </a:p>
        </p:txBody>
      </p:sp>
      <p:sp>
        <p:nvSpPr>
          <p:cNvPr id="3" name="Content Placeholder 2">
            <a:extLst>
              <a:ext uri="{FF2B5EF4-FFF2-40B4-BE49-F238E27FC236}">
                <a16:creationId xmlns:a16="http://schemas.microsoft.com/office/drawing/2014/main" id="{3015F5E4-D289-944F-A074-55F2B7FC8287}"/>
              </a:ext>
            </a:extLst>
          </p:cNvPr>
          <p:cNvSpPr>
            <a:spLocks noGrp="1"/>
          </p:cNvSpPr>
          <p:nvPr>
            <p:ph idx="1"/>
          </p:nvPr>
        </p:nvSpPr>
        <p:spPr>
          <a:xfrm>
            <a:off x="838200" y="1420889"/>
            <a:ext cx="10974049" cy="4904959"/>
          </a:xfrm>
        </p:spPr>
        <p:txBody>
          <a:bodyPr>
            <a:normAutofit fontScale="70000" lnSpcReduction="20000"/>
          </a:bodyPr>
          <a:lstStyle/>
          <a:p>
            <a:pPr marL="457200" lvl="1" indent="0">
              <a:buNone/>
            </a:pPr>
            <a:endParaRPr lang="en-US" dirty="0"/>
          </a:p>
          <a:p>
            <a:r>
              <a:rPr lang="en-US" dirty="0">
                <a:hlinkClick r:id="rId2"/>
              </a:rPr>
              <a:t>Nineplanets.org</a:t>
            </a:r>
            <a:r>
              <a:rPr lang="en-US" dirty="0"/>
              <a:t>.  </a:t>
            </a:r>
          </a:p>
          <a:p>
            <a:endParaRPr lang="en-US" dirty="0"/>
          </a:p>
          <a:p>
            <a:r>
              <a:rPr lang="en-US" dirty="0">
                <a:hlinkClick r:id="rId3"/>
              </a:rPr>
              <a:t>https://solarsystem.nasa.gov/</a:t>
            </a:r>
            <a:r>
              <a:rPr lang="en-US" dirty="0"/>
              <a:t> </a:t>
            </a:r>
          </a:p>
          <a:p>
            <a:endParaRPr lang="en-US" dirty="0"/>
          </a:p>
          <a:p>
            <a:r>
              <a:rPr lang="en-US" dirty="0"/>
              <a:t>Traditional eight planets, dwarf planets, asteroids, comets, moons, etc.</a:t>
            </a:r>
          </a:p>
          <a:p>
            <a:endParaRPr lang="en-US" dirty="0"/>
          </a:p>
          <a:p>
            <a:r>
              <a:rPr lang="en-US" dirty="0"/>
              <a:t>Some interesting facts and physics about many.</a:t>
            </a:r>
          </a:p>
          <a:p>
            <a:endParaRPr lang="en-US" dirty="0"/>
          </a:p>
          <a:p>
            <a:r>
              <a:rPr lang="en-US" dirty="0"/>
              <a:t>Video about asteroid sizes: </a:t>
            </a:r>
            <a:r>
              <a:rPr lang="en-US" dirty="0">
                <a:hlinkClick r:id="rId4"/>
              </a:rPr>
              <a:t>https://www.youtube.com/watch?v=bSkPNMjRRio&amp;feature=emb_logo</a:t>
            </a:r>
            <a:r>
              <a:rPr lang="en-US" dirty="0"/>
              <a:t> </a:t>
            </a:r>
          </a:p>
          <a:p>
            <a:endParaRPr lang="en-US" dirty="0"/>
          </a:p>
          <a:p>
            <a:r>
              <a:rPr lang="en-US" dirty="0"/>
              <a:t>Infographic about moon sizes: </a:t>
            </a:r>
            <a:r>
              <a:rPr lang="en-US" dirty="0">
                <a:hlinkClick r:id="rId5"/>
              </a:rPr>
              <a:t>https://astronomy.com/news/observe-the-solar-system/2017/02/how-big-is-the-biggest-moon?utm_source=asyfb&amp;utm_medium=social&amp;utm_campaign=asyfb&amp;fbclid=IwAR0CIdtxUwMoFtZYK1_L7Zy_uwC2Wrukz2kQLUGRpvdjVI3-9kZcXDFQfXY</a:t>
            </a:r>
            <a:r>
              <a:rPr lang="en-US" dirty="0"/>
              <a:t> </a:t>
            </a:r>
          </a:p>
          <a:p>
            <a:endParaRPr lang="en-US" dirty="0"/>
          </a:p>
          <a:p>
            <a:endParaRPr lang="en-US" dirty="0"/>
          </a:p>
        </p:txBody>
      </p:sp>
    </p:spTree>
    <p:extLst>
      <p:ext uri="{BB962C8B-B14F-4D97-AF65-F5344CB8AC3E}">
        <p14:creationId xmlns:p14="http://schemas.microsoft.com/office/powerpoint/2010/main" val="157750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a:extLst>
              <a:ext uri="{FF2B5EF4-FFF2-40B4-BE49-F238E27FC236}">
                <a16:creationId xmlns:a16="http://schemas.microsoft.com/office/drawing/2014/main" id="{272F99ED-75B7-D747-8202-343C5EC6301A}"/>
              </a:ext>
            </a:extLst>
          </p:cNvPr>
          <p:cNvSpPr>
            <a:spLocks noGrp="1" noChangeArrowheads="1"/>
          </p:cNvSpPr>
          <p:nvPr>
            <p:ph type="title"/>
          </p:nvPr>
        </p:nvSpPr>
        <p:spPr>
          <a:xfrm>
            <a:off x="2209800" y="304801"/>
            <a:ext cx="7772400" cy="1470025"/>
          </a:xfrm>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solidFill>
                  <a:srgbClr val="333399"/>
                </a:solidFill>
              </a:rPr>
              <a:t>Light and Other Forms </a:t>
            </a:r>
            <a:br>
              <a:rPr lang="en-US" altLang="en-US" dirty="0">
                <a:solidFill>
                  <a:srgbClr val="333399"/>
                </a:solidFill>
              </a:rPr>
            </a:br>
            <a:r>
              <a:rPr lang="en-US" altLang="en-US" dirty="0">
                <a:solidFill>
                  <a:srgbClr val="333399"/>
                </a:solidFill>
              </a:rPr>
              <a:t>of Radiation</a:t>
            </a:r>
          </a:p>
        </p:txBody>
      </p:sp>
      <p:sp>
        <p:nvSpPr>
          <p:cNvPr id="4098" name="Rectangle 2">
            <a:extLst>
              <a:ext uri="{FF2B5EF4-FFF2-40B4-BE49-F238E27FC236}">
                <a16:creationId xmlns:a16="http://schemas.microsoft.com/office/drawing/2014/main" id="{3B87949A-ECEE-8545-A848-5A8A92380D6D}"/>
              </a:ext>
            </a:extLst>
          </p:cNvPr>
          <p:cNvSpPr>
            <a:spLocks noGrp="1" noChangeArrowheads="1"/>
          </p:cNvSpPr>
          <p:nvPr>
            <p:ph type="subTitle" idx="4294967295"/>
          </p:nvPr>
        </p:nvSpPr>
        <p:spPr>
          <a:xfrm>
            <a:off x="2819400" y="1905000"/>
            <a:ext cx="6400800" cy="685800"/>
          </a:xfrm>
        </p:spPr>
        <p:txBody>
          <a:bodyPr/>
          <a:lstStyle/>
          <a:p>
            <a:pPr marL="0" indent="0"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solidFill>
                  <a:srgbClr val="333399"/>
                </a:solidFill>
              </a:rPr>
              <a:t>The Electromagnetic Spectrum</a:t>
            </a:r>
          </a:p>
        </p:txBody>
      </p:sp>
      <p:sp>
        <p:nvSpPr>
          <p:cNvPr id="4099" name="Text Box 3">
            <a:extLst>
              <a:ext uri="{FF2B5EF4-FFF2-40B4-BE49-F238E27FC236}">
                <a16:creationId xmlns:a16="http://schemas.microsoft.com/office/drawing/2014/main" id="{AB57DD73-F63A-B24B-9253-C557BFC3B91D}"/>
              </a:ext>
            </a:extLst>
          </p:cNvPr>
          <p:cNvSpPr txBox="1">
            <a:spLocks noChangeArrowheads="1"/>
          </p:cNvSpPr>
          <p:nvPr/>
        </p:nvSpPr>
        <p:spPr bwMode="auto">
          <a:xfrm>
            <a:off x="2667000" y="3140075"/>
            <a:ext cx="6858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spcBef>
                <a:spcPts val="1500"/>
              </a:spcBef>
            </a:pPr>
            <a:r>
              <a:rPr lang="en-US" altLang="en-US">
                <a:solidFill>
                  <a:srgbClr val="333399"/>
                </a:solidFill>
              </a:rPr>
              <a:t>In astronomy, we cannot perform experiments with our objects (stars, galaxies, …).</a:t>
            </a:r>
          </a:p>
        </p:txBody>
      </p:sp>
      <p:sp>
        <p:nvSpPr>
          <p:cNvPr id="4100" name="Text Box 4">
            <a:extLst>
              <a:ext uri="{FF2B5EF4-FFF2-40B4-BE49-F238E27FC236}">
                <a16:creationId xmlns:a16="http://schemas.microsoft.com/office/drawing/2014/main" id="{68440A36-E516-324F-8BEF-B47E872BBCC9}"/>
              </a:ext>
            </a:extLst>
          </p:cNvPr>
          <p:cNvSpPr txBox="1">
            <a:spLocks noChangeArrowheads="1"/>
          </p:cNvSpPr>
          <p:nvPr/>
        </p:nvSpPr>
        <p:spPr bwMode="auto">
          <a:xfrm>
            <a:off x="2667000" y="4527550"/>
            <a:ext cx="6858000" cy="1202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spcBef>
                <a:spcPts val="1500"/>
              </a:spcBef>
            </a:pPr>
            <a:r>
              <a:rPr lang="en-US" altLang="en-US">
                <a:solidFill>
                  <a:srgbClr val="333399"/>
                </a:solidFill>
              </a:rPr>
              <a:t>The only way to investigate them is by analyzing the light (and other radiation) which we observe from them.</a:t>
            </a:r>
          </a:p>
        </p:txBody>
      </p:sp>
    </p:spTree>
    <p:extLst>
      <p:ext uri="{BB962C8B-B14F-4D97-AF65-F5344CB8AC3E}">
        <p14:creationId xmlns:p14="http://schemas.microsoft.com/office/powerpoint/2010/main" val="251898236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additive="repl">
                                        <p:cTn id="6" dur="1" fill="hold">
                                          <p:stCondLst>
                                            <p:cond delay="0"/>
                                          </p:stCondLst>
                                        </p:cTn>
                                        <p:tgtEl>
                                          <p:spTgt spid="4098">
                                            <p:txEl>
                                              <p:pRg st="0" end="0"/>
                                            </p:txEl>
                                          </p:spTgt>
                                        </p:tgtEl>
                                        <p:attrNameLst>
                                          <p:attrName>style.visibility</p:attrName>
                                        </p:attrNameLst>
                                      </p:cBhvr>
                                      <p:to>
                                        <p:strVal val="visible"/>
                                      </p:to>
                                    </p:set>
                                    <p:animEffect transition="in" filter="slide(fromBottom)">
                                      <p:cBhvr additive="repl">
                                        <p:cTn id="7" dur="500"/>
                                        <p:tgtEl>
                                          <p:spTgt spid="409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additive="repl">
                                        <p:cTn id="11" dur="1" fill="hold">
                                          <p:stCondLst>
                                            <p:cond delay="0"/>
                                          </p:stCondLst>
                                        </p:cTn>
                                        <p:tgtEl>
                                          <p:spTgt spid="4099"/>
                                        </p:tgtEl>
                                        <p:attrNameLst>
                                          <p:attrName>style.visibility</p:attrName>
                                        </p:attrNameLst>
                                      </p:cBhvr>
                                      <p:to>
                                        <p:strVal val="visible"/>
                                      </p:to>
                                    </p:set>
                                    <p:animEffect transition="in" filter="slide(fromBottom)">
                                      <p:cBhvr additive="repl">
                                        <p:cTn id="12" dur="500"/>
                                        <p:tgtEl>
                                          <p:spTgt spid="409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additive="repl">
                                        <p:cTn id="16" dur="1" fill="hold">
                                          <p:stCondLst>
                                            <p:cond delay="0"/>
                                          </p:stCondLst>
                                        </p:cTn>
                                        <p:tgtEl>
                                          <p:spTgt spid="4100"/>
                                        </p:tgtEl>
                                        <p:attrNameLst>
                                          <p:attrName>style.visibility</p:attrName>
                                        </p:attrNameLst>
                                      </p:cBhvr>
                                      <p:to>
                                        <p:strVal val="visible"/>
                                      </p:to>
                                    </p:set>
                                    <p:animEffect transition="in" filter="slide(fromBottom)">
                                      <p:cBhvr additive="repl">
                                        <p:cTn id="17" dur="5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a:extLst>
              <a:ext uri="{FF2B5EF4-FFF2-40B4-BE49-F238E27FC236}">
                <a16:creationId xmlns:a16="http://schemas.microsoft.com/office/drawing/2014/main" id="{D97DCCD1-5059-8846-81CC-6D64C4FAB7A7}"/>
              </a:ext>
            </a:extLst>
          </p:cNvPr>
          <p:cNvSpPr>
            <a:spLocks noGrp="1" noChangeArrowheads="1"/>
          </p:cNvSpPr>
          <p:nvPr>
            <p:ph type="title"/>
          </p:nvPr>
        </p:nvSpPr>
        <p:spPr>
          <a:xfrm>
            <a:off x="2133600" y="0"/>
            <a:ext cx="8229600" cy="990600"/>
          </a:xfrm>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solidFill>
                  <a:srgbClr val="333399"/>
                </a:solidFill>
              </a:rPr>
              <a:t>Light as a Wave</a:t>
            </a:r>
          </a:p>
        </p:txBody>
      </p:sp>
      <p:sp>
        <p:nvSpPr>
          <p:cNvPr id="5122" name="Rectangle 2">
            <a:extLst>
              <a:ext uri="{FF2B5EF4-FFF2-40B4-BE49-F238E27FC236}">
                <a16:creationId xmlns:a16="http://schemas.microsoft.com/office/drawing/2014/main" id="{013E652C-99B7-654F-8161-B63D05D4FD2D}"/>
              </a:ext>
            </a:extLst>
          </p:cNvPr>
          <p:cNvSpPr>
            <a:spLocks noGrp="1" noChangeArrowheads="1"/>
          </p:cNvSpPr>
          <p:nvPr>
            <p:ph type="body" idx="1"/>
          </p:nvPr>
        </p:nvSpPr>
        <p:spPr>
          <a:xfrm>
            <a:off x="2514600" y="4495800"/>
            <a:ext cx="6781800" cy="990600"/>
          </a:xfrm>
        </p:spPr>
        <p:txBody>
          <a:bodyPr/>
          <a:lstStyle/>
          <a:p>
            <a:pPr marL="608013" indent="-608013" algn="ctr">
              <a:spcBef>
                <a:spcPts val="700"/>
              </a:spcBef>
              <a:buClr>
                <a:srgbClr val="333399"/>
              </a:buClr>
              <a:tabLst>
                <a:tab pos="1177925" algn="l"/>
                <a:tab pos="2092325" algn="l"/>
                <a:tab pos="3006725" algn="l"/>
                <a:tab pos="3921125" algn="l"/>
                <a:tab pos="4835525" algn="l"/>
                <a:tab pos="5749925" algn="l"/>
                <a:tab pos="6664325" algn="l"/>
                <a:tab pos="7578725" algn="l"/>
                <a:tab pos="8493125" algn="l"/>
                <a:tab pos="9407525" algn="l"/>
                <a:tab pos="10321925" algn="l"/>
              </a:tabLst>
            </a:pPr>
            <a:r>
              <a:rPr lang="en-US" altLang="en-US">
                <a:solidFill>
                  <a:srgbClr val="333399"/>
                </a:solidFill>
              </a:rPr>
              <a:t>Light waves are characterized by a wavelength </a:t>
            </a:r>
            <a:r>
              <a:rPr lang="en-US" altLang="en-US">
                <a:solidFill>
                  <a:srgbClr val="333399"/>
                </a:solidFill>
                <a:latin typeface="Symbol" pitchFamily="2" charset="2"/>
              </a:rPr>
              <a:t></a:t>
            </a:r>
            <a:r>
              <a:rPr lang="en-US" altLang="en-US">
                <a:solidFill>
                  <a:srgbClr val="333399"/>
                </a:solidFill>
              </a:rPr>
              <a:t>and a frequency f.</a:t>
            </a:r>
          </a:p>
        </p:txBody>
      </p:sp>
      <p:sp>
        <p:nvSpPr>
          <p:cNvPr id="5123" name="Text Box 3">
            <a:extLst>
              <a:ext uri="{FF2B5EF4-FFF2-40B4-BE49-F238E27FC236}">
                <a16:creationId xmlns:a16="http://schemas.microsoft.com/office/drawing/2014/main" id="{C1422A1C-460D-4D44-A1B5-E65F06B2C4CB}"/>
              </a:ext>
            </a:extLst>
          </p:cNvPr>
          <p:cNvSpPr txBox="1">
            <a:spLocks noChangeArrowheads="1"/>
          </p:cNvSpPr>
          <p:nvPr/>
        </p:nvSpPr>
        <p:spPr bwMode="auto">
          <a:xfrm>
            <a:off x="4876800" y="6019800"/>
            <a:ext cx="182880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spcBef>
                <a:spcPts val="2250"/>
              </a:spcBef>
            </a:pPr>
            <a:r>
              <a:rPr lang="en-US" altLang="en-US" sz="3600">
                <a:solidFill>
                  <a:srgbClr val="333399"/>
                </a:solidFill>
              </a:rPr>
              <a:t>f = c/</a:t>
            </a:r>
            <a:r>
              <a:rPr lang="en-US" altLang="en-US" sz="3600">
                <a:solidFill>
                  <a:srgbClr val="333399"/>
                </a:solidFill>
                <a:latin typeface="Symbol" pitchFamily="2" charset="2"/>
              </a:rPr>
              <a:t></a:t>
            </a:r>
          </a:p>
        </p:txBody>
      </p:sp>
      <p:pic>
        <p:nvPicPr>
          <p:cNvPr id="5124" name="Picture 4">
            <a:extLst>
              <a:ext uri="{FF2B5EF4-FFF2-40B4-BE49-F238E27FC236}">
                <a16:creationId xmlns:a16="http://schemas.microsoft.com/office/drawing/2014/main" id="{A4AB0882-7FC7-E449-BAB3-736CEB4547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914400"/>
            <a:ext cx="5334000" cy="339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5" name="Text Box 5">
            <a:extLst>
              <a:ext uri="{FF2B5EF4-FFF2-40B4-BE49-F238E27FC236}">
                <a16:creationId xmlns:a16="http://schemas.microsoft.com/office/drawing/2014/main" id="{F781D990-BA39-5D4F-AEF3-18B56E632C1F}"/>
              </a:ext>
            </a:extLst>
          </p:cNvPr>
          <p:cNvSpPr txBox="1">
            <a:spLocks noChangeArrowheads="1"/>
          </p:cNvSpPr>
          <p:nvPr/>
        </p:nvSpPr>
        <p:spPr bwMode="auto">
          <a:xfrm>
            <a:off x="3886200" y="3200401"/>
            <a:ext cx="2362200" cy="771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spcBef>
                <a:spcPts val="1375"/>
              </a:spcBef>
            </a:pPr>
            <a:r>
              <a:rPr lang="en-US" altLang="en-US" sz="2200">
                <a:solidFill>
                  <a:srgbClr val="333399"/>
                </a:solidFill>
              </a:rPr>
              <a:t>c = 300,000 km/s = 3*10</a:t>
            </a:r>
            <a:r>
              <a:rPr lang="en-US" altLang="en-US" sz="2200" baseline="30000">
                <a:solidFill>
                  <a:srgbClr val="333399"/>
                </a:solidFill>
              </a:rPr>
              <a:t>8</a:t>
            </a:r>
            <a:r>
              <a:rPr lang="en-US" altLang="en-US" sz="2200">
                <a:solidFill>
                  <a:srgbClr val="333399"/>
                </a:solidFill>
              </a:rPr>
              <a:t> m/s</a:t>
            </a:r>
          </a:p>
        </p:txBody>
      </p:sp>
      <p:sp>
        <p:nvSpPr>
          <p:cNvPr id="5126" name="Rectangle 6">
            <a:extLst>
              <a:ext uri="{FF2B5EF4-FFF2-40B4-BE49-F238E27FC236}">
                <a16:creationId xmlns:a16="http://schemas.microsoft.com/office/drawing/2014/main" id="{4ABB2469-DF58-DB4F-8F4A-E619FE8E9292}"/>
              </a:ext>
            </a:extLst>
          </p:cNvPr>
          <p:cNvSpPr>
            <a:spLocks noChangeArrowheads="1"/>
          </p:cNvSpPr>
          <p:nvPr/>
        </p:nvSpPr>
        <p:spPr bwMode="auto">
          <a:xfrm>
            <a:off x="4724400" y="6019800"/>
            <a:ext cx="1752600" cy="685800"/>
          </a:xfrm>
          <a:prstGeom prst="rect">
            <a:avLst/>
          </a:prstGeom>
          <a:noFill/>
          <a:ln w="28440">
            <a:solidFill>
              <a:srgbClr val="333399"/>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endParaRPr lang="en-US" altLang="en-US" sz="1800"/>
          </a:p>
        </p:txBody>
      </p:sp>
      <p:sp>
        <p:nvSpPr>
          <p:cNvPr id="5127" name="Rectangle 7">
            <a:extLst>
              <a:ext uri="{FF2B5EF4-FFF2-40B4-BE49-F238E27FC236}">
                <a16:creationId xmlns:a16="http://schemas.microsoft.com/office/drawing/2014/main" id="{335799D8-61BF-6D4F-8B72-CC0C2800119B}"/>
              </a:ext>
            </a:extLst>
          </p:cNvPr>
          <p:cNvSpPr>
            <a:spLocks noChangeArrowheads="1"/>
          </p:cNvSpPr>
          <p:nvPr/>
        </p:nvSpPr>
        <p:spPr bwMode="auto">
          <a:xfrm>
            <a:off x="2209800" y="5410200"/>
            <a:ext cx="6019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608013" indent="-608013" eaLnBrk="0" hangingPunct="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spcBef>
                <a:spcPts val="700"/>
              </a:spcBef>
              <a:buClr>
                <a:srgbClr val="333399"/>
              </a:buClr>
              <a:buFont typeface="Arial" panose="020B0604020202020204" pitchFamily="34" charset="0"/>
              <a:buChar char="•"/>
            </a:pPr>
            <a:r>
              <a:rPr lang="en-US" altLang="en-US" sz="2800">
                <a:solidFill>
                  <a:srgbClr val="333399"/>
                </a:solidFill>
              </a:rPr>
              <a:t>f and </a:t>
            </a:r>
            <a:r>
              <a:rPr lang="en-US" altLang="en-US" sz="2800">
                <a:solidFill>
                  <a:srgbClr val="333399"/>
                </a:solidFill>
                <a:latin typeface="Symbol" pitchFamily="2" charset="2"/>
              </a:rPr>
              <a:t></a:t>
            </a:r>
            <a:r>
              <a:rPr lang="en-US" altLang="en-US" sz="2800">
                <a:solidFill>
                  <a:srgbClr val="333399"/>
                </a:solidFill>
              </a:rPr>
              <a:t> are related through</a:t>
            </a:r>
          </a:p>
        </p:txBody>
      </p:sp>
      <p:sp>
        <p:nvSpPr>
          <p:cNvPr id="5128" name="Rectangle 8">
            <a:extLst>
              <a:ext uri="{FF2B5EF4-FFF2-40B4-BE49-F238E27FC236}">
                <a16:creationId xmlns:a16="http://schemas.microsoft.com/office/drawing/2014/main" id="{1ECA264E-C13C-E643-A762-B4BC9DBCD7D0}"/>
              </a:ext>
            </a:extLst>
          </p:cNvPr>
          <p:cNvSpPr>
            <a:spLocks noChangeArrowheads="1"/>
          </p:cNvSpPr>
          <p:nvPr/>
        </p:nvSpPr>
        <p:spPr bwMode="auto">
          <a:xfrm>
            <a:off x="5181600" y="8382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609600" algn="l"/>
                <a:tab pos="1524000" algn="l"/>
                <a:tab pos="2438400" algn="l"/>
                <a:tab pos="3352800" algn="l"/>
                <a:tab pos="4267200" algn="l"/>
                <a:tab pos="5181600" algn="l"/>
                <a:tab pos="6096000" algn="l"/>
                <a:tab pos="7010400" algn="l"/>
                <a:tab pos="7924800" algn="l"/>
                <a:tab pos="8839200" algn="l"/>
                <a:tab pos="9753600" algn="l"/>
                <a:tab pos="106680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609600" algn="l"/>
                <a:tab pos="1524000" algn="l"/>
                <a:tab pos="2438400" algn="l"/>
                <a:tab pos="3352800" algn="l"/>
                <a:tab pos="4267200" algn="l"/>
                <a:tab pos="5181600" algn="l"/>
                <a:tab pos="6096000" algn="l"/>
                <a:tab pos="7010400" algn="l"/>
                <a:tab pos="7924800" algn="l"/>
                <a:tab pos="8839200" algn="l"/>
                <a:tab pos="9753600" algn="l"/>
                <a:tab pos="106680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609600" algn="l"/>
                <a:tab pos="1524000" algn="l"/>
                <a:tab pos="2438400" algn="l"/>
                <a:tab pos="3352800" algn="l"/>
                <a:tab pos="4267200" algn="l"/>
                <a:tab pos="5181600" algn="l"/>
                <a:tab pos="6096000" algn="l"/>
                <a:tab pos="7010400" algn="l"/>
                <a:tab pos="7924800" algn="l"/>
                <a:tab pos="8839200" algn="l"/>
                <a:tab pos="9753600" algn="l"/>
                <a:tab pos="106680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609600" algn="l"/>
                <a:tab pos="1524000" algn="l"/>
                <a:tab pos="2438400" algn="l"/>
                <a:tab pos="3352800" algn="l"/>
                <a:tab pos="4267200" algn="l"/>
                <a:tab pos="5181600" algn="l"/>
                <a:tab pos="6096000" algn="l"/>
                <a:tab pos="7010400" algn="l"/>
                <a:tab pos="7924800" algn="l"/>
                <a:tab pos="8839200" algn="l"/>
                <a:tab pos="9753600" algn="l"/>
                <a:tab pos="106680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609600" algn="l"/>
                <a:tab pos="1524000" algn="l"/>
                <a:tab pos="2438400" algn="l"/>
                <a:tab pos="3352800" algn="l"/>
                <a:tab pos="4267200" algn="l"/>
                <a:tab pos="5181600" algn="l"/>
                <a:tab pos="6096000" algn="l"/>
                <a:tab pos="7010400" algn="l"/>
                <a:tab pos="7924800" algn="l"/>
                <a:tab pos="8839200" algn="l"/>
                <a:tab pos="9753600" algn="l"/>
                <a:tab pos="106680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609600" algn="l"/>
                <a:tab pos="1524000" algn="l"/>
                <a:tab pos="2438400" algn="l"/>
                <a:tab pos="3352800" algn="l"/>
                <a:tab pos="4267200" algn="l"/>
                <a:tab pos="5181600" algn="l"/>
                <a:tab pos="6096000" algn="l"/>
                <a:tab pos="7010400" algn="l"/>
                <a:tab pos="7924800" algn="l"/>
                <a:tab pos="8839200" algn="l"/>
                <a:tab pos="9753600" algn="l"/>
                <a:tab pos="106680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609600" algn="l"/>
                <a:tab pos="1524000" algn="l"/>
                <a:tab pos="2438400" algn="l"/>
                <a:tab pos="3352800" algn="l"/>
                <a:tab pos="4267200" algn="l"/>
                <a:tab pos="5181600" algn="l"/>
                <a:tab pos="6096000" algn="l"/>
                <a:tab pos="7010400" algn="l"/>
                <a:tab pos="7924800" algn="l"/>
                <a:tab pos="8839200" algn="l"/>
                <a:tab pos="9753600" algn="l"/>
                <a:tab pos="106680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609600" algn="l"/>
                <a:tab pos="1524000" algn="l"/>
                <a:tab pos="2438400" algn="l"/>
                <a:tab pos="3352800" algn="l"/>
                <a:tab pos="4267200" algn="l"/>
                <a:tab pos="5181600" algn="l"/>
                <a:tab pos="6096000" algn="l"/>
                <a:tab pos="7010400" algn="l"/>
                <a:tab pos="7924800" algn="l"/>
                <a:tab pos="8839200" algn="l"/>
                <a:tab pos="9753600" algn="l"/>
                <a:tab pos="106680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609600" algn="l"/>
                <a:tab pos="1524000" algn="l"/>
                <a:tab pos="2438400" algn="l"/>
                <a:tab pos="3352800" algn="l"/>
                <a:tab pos="4267200" algn="l"/>
                <a:tab pos="5181600" algn="l"/>
                <a:tab pos="6096000" algn="l"/>
                <a:tab pos="7010400" algn="l"/>
                <a:tab pos="7924800" algn="l"/>
                <a:tab pos="8839200" algn="l"/>
                <a:tab pos="9753600" algn="l"/>
                <a:tab pos="106680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spcBef>
                <a:spcPts val="700"/>
              </a:spcBef>
            </a:pPr>
            <a:r>
              <a:rPr lang="en-US" altLang="en-US" sz="2800">
                <a:solidFill>
                  <a:srgbClr val="333399"/>
                </a:solidFill>
                <a:latin typeface="Symbol" pitchFamily="2" charset="2"/>
              </a:rPr>
              <a:t></a:t>
            </a:r>
          </a:p>
        </p:txBody>
      </p:sp>
      <p:sp>
        <p:nvSpPr>
          <p:cNvPr id="5129" name="Line 9">
            <a:extLst>
              <a:ext uri="{FF2B5EF4-FFF2-40B4-BE49-F238E27FC236}">
                <a16:creationId xmlns:a16="http://schemas.microsoft.com/office/drawing/2014/main" id="{E5AF563B-3289-9549-B20A-23CD9E94190D}"/>
              </a:ext>
            </a:extLst>
          </p:cNvPr>
          <p:cNvSpPr>
            <a:spLocks noChangeShapeType="1"/>
          </p:cNvSpPr>
          <p:nvPr/>
        </p:nvSpPr>
        <p:spPr bwMode="auto">
          <a:xfrm flipV="1">
            <a:off x="7924800" y="1065214"/>
            <a:ext cx="1588" cy="1831975"/>
          </a:xfrm>
          <a:prstGeom prst="line">
            <a:avLst/>
          </a:prstGeom>
          <a:noFill/>
          <a:ln w="28440">
            <a:solidFill>
              <a:srgbClr val="333399"/>
            </a:solidFill>
            <a:prstDash val="sysDot"/>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5130" name="Line 10">
            <a:extLst>
              <a:ext uri="{FF2B5EF4-FFF2-40B4-BE49-F238E27FC236}">
                <a16:creationId xmlns:a16="http://schemas.microsoft.com/office/drawing/2014/main" id="{CF01233B-BF0C-E64C-86DA-34764FF20E61}"/>
              </a:ext>
            </a:extLst>
          </p:cNvPr>
          <p:cNvSpPr>
            <a:spLocks noChangeShapeType="1"/>
          </p:cNvSpPr>
          <p:nvPr/>
        </p:nvSpPr>
        <p:spPr bwMode="auto">
          <a:xfrm>
            <a:off x="7620000" y="1828800"/>
            <a:ext cx="685800" cy="1588"/>
          </a:xfrm>
          <a:prstGeom prst="line">
            <a:avLst/>
          </a:prstGeom>
          <a:noFill/>
          <a:ln w="28440">
            <a:solidFill>
              <a:srgbClr val="333399"/>
            </a:solidFill>
            <a:miter lim="800000"/>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40963205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additive="repl">
                                        <p:cTn id="6" dur="1" fill="hold">
                                          <p:stCondLst>
                                            <p:cond delay="0"/>
                                          </p:stCondLst>
                                        </p:cTn>
                                        <p:tgtEl>
                                          <p:spTgt spid="5124"/>
                                        </p:tgtEl>
                                        <p:attrNameLst>
                                          <p:attrName>style.visibility</p:attrName>
                                        </p:attrNameLst>
                                      </p:cBhvr>
                                      <p:to>
                                        <p:strVal val="visible"/>
                                      </p:to>
                                    </p:set>
                                    <p:anim calcmode="lin" valueType="num">
                                      <p:cBhvr>
                                        <p:cTn id="7" dur="1000" fill="hold"/>
                                        <p:tgtEl>
                                          <p:spTgt spid="5124"/>
                                        </p:tgtEl>
                                        <p:attrNameLst>
                                          <p:attrName>ppt_x</p:attrName>
                                        </p:attrNameLst>
                                      </p:cBhvr>
                                      <p:tavLst>
                                        <p:tav tm="100000">
                                          <p:val>
                                            <p:strVal val="0-#ppt_w/2"/>
                                          </p:val>
                                        </p:tav>
                                        <p:tav>
                                          <p:val>
                                            <p:strVal val="#ppt_x"/>
                                          </p:val>
                                        </p:tav>
                                      </p:tavLst>
                                    </p:anim>
                                    <p:anim calcmode="lin" valueType="num">
                                      <p:cBhvr>
                                        <p:cTn id="8" dur="1000" fill="hold"/>
                                        <p:tgtEl>
                                          <p:spTgt spid="5124"/>
                                        </p:tgtEl>
                                        <p:attrNameLst>
                                          <p:attrName>ppt_y</p:attrName>
                                        </p:attrNameLst>
                                      </p:cBhvr>
                                      <p:tavLst>
                                        <p:tav tm="100000">
                                          <p:val>
                                            <p:strVal val="#ppt_y"/>
                                          </p:val>
                                        </p:tav>
                                        <p:tav>
                                          <p:val>
                                            <p:strVal val="#ppt_y"/>
                                          </p:val>
                                        </p:tav>
                                      </p:tavLst>
                                    </p:anim>
                                  </p:childTnLst>
                                </p:cTn>
                              </p:par>
                              <p:par>
                                <p:cTn id="9" presetID="2" presetClass="entr" presetSubtype="8" fill="hold" nodeType="withEffect">
                                  <p:stCondLst>
                                    <p:cond delay="0"/>
                                  </p:stCondLst>
                                  <p:childTnLst>
                                    <p:set>
                                      <p:cBhvr additive="repl">
                                        <p:cTn id="10" dur="1" fill="hold">
                                          <p:stCondLst>
                                            <p:cond delay="0"/>
                                          </p:stCondLst>
                                        </p:cTn>
                                        <p:tgtEl>
                                          <p:spTgt spid="5128">
                                            <p:txEl>
                                              <p:pRg st="0" end="0"/>
                                            </p:txEl>
                                          </p:spTgt>
                                        </p:tgtEl>
                                        <p:attrNameLst>
                                          <p:attrName>style.visibility</p:attrName>
                                        </p:attrNameLst>
                                      </p:cBhvr>
                                      <p:to>
                                        <p:strVal val="visible"/>
                                      </p:to>
                                    </p:set>
                                    <p:anim calcmode="lin" valueType="num">
                                      <p:cBhvr>
                                        <p:cTn id="11" dur="500" fill="hold"/>
                                        <p:tgtEl>
                                          <p:spTgt spid="5128">
                                            <p:txEl>
                                              <p:pRg st="0" end="0"/>
                                            </p:txEl>
                                          </p:spTgt>
                                        </p:tgtEl>
                                        <p:attrNameLst>
                                          <p:attrName>ppt_x</p:attrName>
                                        </p:attrNameLst>
                                      </p:cBhvr>
                                      <p:tavLst>
                                        <p:tav tm="100000">
                                          <p:val>
                                            <p:strVal val="0-#ppt_w/2"/>
                                          </p:val>
                                        </p:tav>
                                        <p:tav>
                                          <p:val>
                                            <p:strVal val="#ppt_x"/>
                                          </p:val>
                                        </p:tav>
                                      </p:tavLst>
                                    </p:anim>
                                    <p:anim calcmode="lin" valueType="num">
                                      <p:cBhvr>
                                        <p:cTn id="12" dur="500" fill="hold"/>
                                        <p:tgtEl>
                                          <p:spTgt spid="5128">
                                            <p:txEl>
                                              <p:pRg st="0" end="0"/>
                                            </p:txEl>
                                          </p:spTgt>
                                        </p:tgtEl>
                                        <p:attrNameLst>
                                          <p:attrName>ppt_y</p:attrName>
                                        </p:attrNameLst>
                                      </p:cBhvr>
                                      <p:tavLst>
                                        <p:tav tm="100000">
                                          <p:val>
                                            <p:strVal val="#ppt_y"/>
                                          </p:val>
                                        </p:tav>
                                        <p:tav>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additive="repl">
                                        <p:cTn id="16" dur="1" fill="hold">
                                          <p:stCondLst>
                                            <p:cond delay="0"/>
                                          </p:stCondLst>
                                        </p:cTn>
                                        <p:tgtEl>
                                          <p:spTgt spid="5125">
                                            <p:txEl>
                                              <p:pRg st="0" end="0"/>
                                            </p:txEl>
                                          </p:spTgt>
                                        </p:tgtEl>
                                        <p:attrNameLst>
                                          <p:attrName>style.visibility</p:attrName>
                                        </p:attrNameLst>
                                      </p:cBhvr>
                                      <p:to>
                                        <p:strVal val="visible"/>
                                      </p:to>
                                    </p:set>
                                    <p:animEffect transition="in" filter="slide(fromBottom)">
                                      <p:cBhvr additive="repl">
                                        <p:cTn id="17" dur="500"/>
                                        <p:tgtEl>
                                          <p:spTgt spid="512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nodeType="clickEffect">
                                  <p:stCondLst>
                                    <p:cond delay="0"/>
                                  </p:stCondLst>
                                  <p:childTnLst>
                                    <p:set>
                                      <p:cBhvr additive="repl">
                                        <p:cTn id="21" dur="1" fill="hold">
                                          <p:stCondLst>
                                            <p:cond delay="0"/>
                                          </p:stCondLst>
                                        </p:cTn>
                                        <p:tgtEl>
                                          <p:spTgt spid="5122">
                                            <p:txEl>
                                              <p:pRg st="0" end="0"/>
                                            </p:txEl>
                                          </p:spTgt>
                                        </p:tgtEl>
                                        <p:attrNameLst>
                                          <p:attrName>style.visibility</p:attrName>
                                        </p:attrNameLst>
                                      </p:cBhvr>
                                      <p:to>
                                        <p:strVal val="visible"/>
                                      </p:to>
                                    </p:set>
                                    <p:animEffect transition="in" filter="slide(fromBottom)">
                                      <p:cBhvr additive="repl">
                                        <p:cTn id="22" dur="500"/>
                                        <p:tgtEl>
                                          <p:spTgt spid="5122">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fill="hold" nodeType="clickEffect">
                                  <p:stCondLst>
                                    <p:cond delay="0"/>
                                  </p:stCondLst>
                                  <p:childTnLst>
                                    <p:set>
                                      <p:cBhvr additive="repl">
                                        <p:cTn id="26" dur="1" fill="hold">
                                          <p:stCondLst>
                                            <p:cond delay="0"/>
                                          </p:stCondLst>
                                        </p:cTn>
                                        <p:tgtEl>
                                          <p:spTgt spid="5129"/>
                                        </p:tgtEl>
                                        <p:attrNameLst>
                                          <p:attrName>style.visibility</p:attrName>
                                        </p:attrNameLst>
                                      </p:cBhvr>
                                      <p:to>
                                        <p:strVal val="visible"/>
                                      </p:to>
                                    </p:set>
                                  </p:childTnLst>
                                </p:cTn>
                              </p:par>
                              <p:par>
                                <p:cTn id="27" presetID="12" presetClass="entr" presetSubtype="8" fill="hold" nodeType="withEffect">
                                  <p:stCondLst>
                                    <p:cond delay="0"/>
                                  </p:stCondLst>
                                  <p:childTnLst>
                                    <p:set>
                                      <p:cBhvr additive="repl">
                                        <p:cTn id="28" dur="1" fill="hold">
                                          <p:stCondLst>
                                            <p:cond delay="0"/>
                                          </p:stCondLst>
                                        </p:cTn>
                                        <p:tgtEl>
                                          <p:spTgt spid="5130"/>
                                        </p:tgtEl>
                                        <p:attrNameLst>
                                          <p:attrName>style.visibility</p:attrName>
                                        </p:attrNameLst>
                                      </p:cBhvr>
                                      <p:to>
                                        <p:strVal val="visible"/>
                                      </p:to>
                                    </p:set>
                                    <p:animEffect transition="in" filter="slide(fromLeft)">
                                      <p:cBhvr additive="repl">
                                        <p:cTn id="29" dur="500"/>
                                        <p:tgtEl>
                                          <p:spTgt spid="513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4" fill="hold" nodeType="clickEffect">
                                  <p:stCondLst>
                                    <p:cond delay="0"/>
                                  </p:stCondLst>
                                  <p:childTnLst>
                                    <p:set>
                                      <p:cBhvr additive="repl">
                                        <p:cTn id="33" dur="1" fill="hold">
                                          <p:stCondLst>
                                            <p:cond delay="0"/>
                                          </p:stCondLst>
                                        </p:cTn>
                                        <p:tgtEl>
                                          <p:spTgt spid="5127">
                                            <p:txEl>
                                              <p:pRg st="0" end="0"/>
                                            </p:txEl>
                                          </p:spTgt>
                                        </p:tgtEl>
                                        <p:attrNameLst>
                                          <p:attrName>style.visibility</p:attrName>
                                        </p:attrNameLst>
                                      </p:cBhvr>
                                      <p:to>
                                        <p:strVal val="visible"/>
                                      </p:to>
                                    </p:set>
                                    <p:animEffect transition="in" filter="slide(fromBottom)">
                                      <p:cBhvr additive="repl">
                                        <p:cTn id="34" dur="500"/>
                                        <p:tgtEl>
                                          <p:spTgt spid="5127">
                                            <p:txEl>
                                              <p:pRg st="0" end="0"/>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4" fill="hold" nodeType="clickEffect">
                                  <p:stCondLst>
                                    <p:cond delay="0"/>
                                  </p:stCondLst>
                                  <p:childTnLst>
                                    <p:set>
                                      <p:cBhvr additive="repl">
                                        <p:cTn id="38" dur="1" fill="hold">
                                          <p:stCondLst>
                                            <p:cond delay="0"/>
                                          </p:stCondLst>
                                        </p:cTn>
                                        <p:tgtEl>
                                          <p:spTgt spid="5123"/>
                                        </p:tgtEl>
                                        <p:attrNameLst>
                                          <p:attrName>style.visibility</p:attrName>
                                        </p:attrNameLst>
                                      </p:cBhvr>
                                      <p:to>
                                        <p:strVal val="visible"/>
                                      </p:to>
                                    </p:set>
                                    <p:animEffect transition="in" filter="slide(fromBottom)">
                                      <p:cBhvr additive="repl">
                                        <p:cTn id="39" dur="500"/>
                                        <p:tgtEl>
                                          <p:spTgt spid="5123"/>
                                        </p:tgtEl>
                                      </p:cBhvr>
                                    </p:animEffect>
                                  </p:childTnLst>
                                </p:cTn>
                              </p:par>
                              <p:par>
                                <p:cTn id="40" presetID="12" presetClass="entr" presetSubtype="4" fill="hold" grpId="0" nodeType="withEffect">
                                  <p:stCondLst>
                                    <p:cond delay="0"/>
                                  </p:stCondLst>
                                  <p:childTnLst>
                                    <p:set>
                                      <p:cBhvr additive="repl">
                                        <p:cTn id="41" dur="1" fill="hold">
                                          <p:stCondLst>
                                            <p:cond delay="0"/>
                                          </p:stCondLst>
                                        </p:cTn>
                                        <p:tgtEl>
                                          <p:spTgt spid="5126"/>
                                        </p:tgtEl>
                                        <p:attrNameLst>
                                          <p:attrName>style.visibility</p:attrName>
                                        </p:attrNameLst>
                                      </p:cBhvr>
                                      <p:to>
                                        <p:strVal val="visible"/>
                                      </p:to>
                                    </p:set>
                                    <p:animEffect transition="in" filter="slide(fromBottom)">
                                      <p:cBhvr additive="repl">
                                        <p:cTn id="42" dur="500"/>
                                        <p:tgtEl>
                                          <p:spTgt spid="5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a:extLst>
              <a:ext uri="{FF2B5EF4-FFF2-40B4-BE49-F238E27FC236}">
                <a16:creationId xmlns:a16="http://schemas.microsoft.com/office/drawing/2014/main" id="{34DD91D6-EF12-7544-ACDB-79C94D97D99D}"/>
              </a:ext>
            </a:extLst>
          </p:cNvPr>
          <p:cNvSpPr>
            <a:spLocks noGrp="1" noChangeArrowheads="1"/>
          </p:cNvSpPr>
          <p:nvPr>
            <p:ph type="title"/>
          </p:nvPr>
        </p:nvSpPr>
        <p:spPr>
          <a:xfrm>
            <a:off x="2057400" y="74614"/>
            <a:ext cx="8229600" cy="763587"/>
          </a:xfrm>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solidFill>
                  <a:srgbClr val="333399"/>
                </a:solidFill>
              </a:rPr>
              <a:t>Wavelengths and Colors</a:t>
            </a:r>
          </a:p>
        </p:txBody>
      </p:sp>
      <p:sp>
        <p:nvSpPr>
          <p:cNvPr id="6146" name="Rectangle 2">
            <a:extLst>
              <a:ext uri="{FF2B5EF4-FFF2-40B4-BE49-F238E27FC236}">
                <a16:creationId xmlns:a16="http://schemas.microsoft.com/office/drawing/2014/main" id="{0F0E2224-6C8B-0545-9D0A-BAF53B905D56}"/>
              </a:ext>
            </a:extLst>
          </p:cNvPr>
          <p:cNvSpPr>
            <a:spLocks noGrp="1" noChangeArrowheads="1"/>
          </p:cNvSpPr>
          <p:nvPr>
            <p:ph type="body" idx="1"/>
          </p:nvPr>
        </p:nvSpPr>
        <p:spPr>
          <a:xfrm>
            <a:off x="2514600" y="5791200"/>
            <a:ext cx="6858000" cy="1219200"/>
          </a:xfrm>
        </p:spPr>
        <p:txBody>
          <a:bodyPr/>
          <a:lstStyle/>
          <a:p>
            <a:pPr algn="ctr">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a:solidFill>
                  <a:srgbClr val="333399"/>
                </a:solidFill>
              </a:rPr>
              <a:t>Different colors of visible light correspond to different wavelengths.</a:t>
            </a:r>
          </a:p>
        </p:txBody>
      </p:sp>
      <p:pic>
        <p:nvPicPr>
          <p:cNvPr id="6147" name="Picture 3">
            <a:extLst>
              <a:ext uri="{FF2B5EF4-FFF2-40B4-BE49-F238E27FC236}">
                <a16:creationId xmlns:a16="http://schemas.microsoft.com/office/drawing/2014/main" id="{584000F3-BC88-1D45-B18B-B609BD47A9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935039"/>
            <a:ext cx="6400800" cy="477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675399430"/>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additive="repl">
                                        <p:cTn id="6" dur="1" fill="hold">
                                          <p:stCondLst>
                                            <p:cond delay="0"/>
                                          </p:stCondLst>
                                        </p:cTn>
                                        <p:tgtEl>
                                          <p:spTgt spid="6147"/>
                                        </p:tgtEl>
                                        <p:attrNameLst>
                                          <p:attrName>style.visibility</p:attrName>
                                        </p:attrNameLst>
                                      </p:cBhvr>
                                      <p:to>
                                        <p:strVal val="visible"/>
                                      </p:to>
                                    </p:set>
                                    <p:anim calcmode="lin" valueType="num">
                                      <p:cBhvr>
                                        <p:cTn id="7" dur="500" fill="hold"/>
                                        <p:tgtEl>
                                          <p:spTgt spid="6147"/>
                                        </p:tgtEl>
                                        <p:attrNameLst>
                                          <p:attrName>ppt_x</p:attrName>
                                        </p:attrNameLst>
                                      </p:cBhvr>
                                      <p:tavLst>
                                        <p:tav tm="100000">
                                          <p:val>
                                            <p:strVal val="0-#ppt_w/2"/>
                                          </p:val>
                                        </p:tav>
                                        <p:tav>
                                          <p:val>
                                            <p:strVal val="#ppt_x"/>
                                          </p:val>
                                        </p:tav>
                                      </p:tavLst>
                                    </p:anim>
                                    <p:anim calcmode="lin" valueType="num">
                                      <p:cBhvr>
                                        <p:cTn id="8" dur="500" fill="hold"/>
                                        <p:tgtEl>
                                          <p:spTgt spid="6147"/>
                                        </p:tgtEl>
                                        <p:attrNameLst>
                                          <p:attrName>ppt_y</p:attrName>
                                        </p:attrNameLst>
                                      </p:cBhvr>
                                      <p:tavLst>
                                        <p:tav tm="100000">
                                          <p:val>
                                            <p:strVal val="#ppt_y"/>
                                          </p:val>
                                        </p:tav>
                                        <p:tav>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nodeType="clickEffect">
                                  <p:stCondLst>
                                    <p:cond delay="0"/>
                                  </p:stCondLst>
                                  <p:childTnLst>
                                    <p:set>
                                      <p:cBhvr additive="repl">
                                        <p:cTn id="12" dur="1" fill="hold">
                                          <p:stCondLst>
                                            <p:cond delay="0"/>
                                          </p:stCondLst>
                                        </p:cTn>
                                        <p:tgtEl>
                                          <p:spTgt spid="6146"/>
                                        </p:tgtEl>
                                        <p:attrNameLst>
                                          <p:attrName>style.visibility</p:attrName>
                                        </p:attrNameLst>
                                      </p:cBhvr>
                                      <p:to>
                                        <p:strVal val="visible"/>
                                      </p:to>
                                    </p:set>
                                    <p:animEffect transition="in" filter="slide(fromBottom)">
                                      <p:cBhvr additive="repl">
                                        <p:cTn id="13"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a:extLst>
              <a:ext uri="{FF2B5EF4-FFF2-40B4-BE49-F238E27FC236}">
                <a16:creationId xmlns:a16="http://schemas.microsoft.com/office/drawing/2014/main" id="{91EEF4A9-65A8-5C4F-96EE-F4D81A8723DD}"/>
              </a:ext>
            </a:extLst>
          </p:cNvPr>
          <p:cNvSpPr>
            <a:spLocks noGrp="1" noChangeArrowheads="1"/>
          </p:cNvSpPr>
          <p:nvPr>
            <p:ph type="title"/>
          </p:nvPr>
        </p:nvSpPr>
        <p:spPr>
          <a:xfrm>
            <a:off x="2286000" y="152400"/>
            <a:ext cx="7772400" cy="1143000"/>
          </a:xfrm>
          <a:solidFill>
            <a:srgbClr val="FF66FF"/>
          </a:solidFill>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b="1" dirty="0"/>
              <a:t>Dark Side of the Moon</a:t>
            </a:r>
          </a:p>
        </p:txBody>
      </p:sp>
      <p:sp>
        <p:nvSpPr>
          <p:cNvPr id="25603" name="Rectangle 2">
            <a:extLst>
              <a:ext uri="{FF2B5EF4-FFF2-40B4-BE49-F238E27FC236}">
                <a16:creationId xmlns:a16="http://schemas.microsoft.com/office/drawing/2014/main" id="{BA9B9FB5-4F77-6E45-8283-FD60B55912DC}"/>
              </a:ext>
            </a:extLst>
          </p:cNvPr>
          <p:cNvSpPr>
            <a:spLocks noGrp="1" noChangeArrowheads="1"/>
          </p:cNvSpPr>
          <p:nvPr>
            <p:ph type="body" idx="1"/>
          </p:nvPr>
        </p:nvSpPr>
        <p:spPr>
          <a:xfrm>
            <a:off x="1905000" y="6172200"/>
            <a:ext cx="8610600" cy="685800"/>
          </a:xfrm>
        </p:spPr>
        <p:txBody>
          <a:bodyPr/>
          <a:lstStyle/>
          <a:p>
            <a:pPr marL="341313" indent="-341313">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sz="2400"/>
              <a:t>“There is no dark side really.  It’s all dark.” -- Pink Floyd</a:t>
            </a:r>
          </a:p>
        </p:txBody>
      </p:sp>
      <p:pic>
        <p:nvPicPr>
          <p:cNvPr id="25604" name="Picture 3">
            <a:extLst>
              <a:ext uri="{FF2B5EF4-FFF2-40B4-BE49-F238E27FC236}">
                <a16:creationId xmlns:a16="http://schemas.microsoft.com/office/drawing/2014/main" id="{179BCF63-7BC9-9643-B3A7-CAB15D2CEF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1295400"/>
            <a:ext cx="4719638"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3003184142"/>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a:extLst>
              <a:ext uri="{FF2B5EF4-FFF2-40B4-BE49-F238E27FC236}">
                <a16:creationId xmlns:a16="http://schemas.microsoft.com/office/drawing/2014/main" id="{D2E8EDBF-41FB-D44A-BC52-150C5E8DEC50}"/>
              </a:ext>
            </a:extLst>
          </p:cNvPr>
          <p:cNvSpPr>
            <a:spLocks noGrp="1" noChangeArrowheads="1"/>
          </p:cNvSpPr>
          <p:nvPr>
            <p:ph type="title"/>
          </p:nvPr>
        </p:nvSpPr>
        <p:spPr>
          <a:xfrm>
            <a:off x="2286000" y="152400"/>
            <a:ext cx="7772400" cy="1143000"/>
          </a:xfrm>
          <a:solidFill>
            <a:srgbClr val="FF66FF"/>
          </a:solidFill>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b="1" dirty="0"/>
              <a:t>Dark Side of the Moon</a:t>
            </a:r>
          </a:p>
        </p:txBody>
      </p:sp>
      <p:sp>
        <p:nvSpPr>
          <p:cNvPr id="27651" name="Rectangle 2">
            <a:extLst>
              <a:ext uri="{FF2B5EF4-FFF2-40B4-BE49-F238E27FC236}">
                <a16:creationId xmlns:a16="http://schemas.microsoft.com/office/drawing/2014/main" id="{C01F1E5D-535A-DA43-90D1-8DD528EBE274}"/>
              </a:ext>
            </a:extLst>
          </p:cNvPr>
          <p:cNvSpPr>
            <a:spLocks noGrp="1" noChangeArrowheads="1"/>
          </p:cNvSpPr>
          <p:nvPr>
            <p:ph type="body" idx="1"/>
          </p:nvPr>
        </p:nvSpPr>
        <p:spPr>
          <a:xfrm>
            <a:off x="6934200" y="1447801"/>
            <a:ext cx="3581400" cy="5389563"/>
          </a:xfrm>
        </p:spPr>
        <p:txBody>
          <a:bodyPr/>
          <a:lstStyle/>
          <a:p>
            <a:pPr marL="341313" indent="-341313">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b="1"/>
              <a:t>What is wrong with this picture?</a:t>
            </a:r>
          </a:p>
          <a:p>
            <a:pPr marL="341313" indent="-341313">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b="1"/>
              <a:t>Front: Not all primary colors (eg, pink, magenta), also refraction angles inconsistent</a:t>
            </a:r>
          </a:p>
          <a:p>
            <a:pPr marL="341313" indent="-341313">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b="1"/>
              <a:t>Back: Spectrum is </a:t>
            </a:r>
            <a:r>
              <a:rPr lang="en-US" altLang="en-US" b="1" u="sng"/>
              <a:t>Convergent</a:t>
            </a:r>
            <a:r>
              <a:rPr lang="en-US" altLang="en-US" b="1"/>
              <a:t> – I think done for art’s sake</a:t>
            </a:r>
          </a:p>
        </p:txBody>
      </p:sp>
      <p:pic>
        <p:nvPicPr>
          <p:cNvPr id="27652" name="Picture 3">
            <a:extLst>
              <a:ext uri="{FF2B5EF4-FFF2-40B4-BE49-F238E27FC236}">
                <a16:creationId xmlns:a16="http://schemas.microsoft.com/office/drawing/2014/main" id="{520663DE-6C93-364F-9A7B-57658FEA7A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1" y="1447800"/>
            <a:ext cx="1947863"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7653" name="Picture 4">
            <a:extLst>
              <a:ext uri="{FF2B5EF4-FFF2-40B4-BE49-F238E27FC236}">
                <a16:creationId xmlns:a16="http://schemas.microsoft.com/office/drawing/2014/main" id="{3FB457F2-D006-E542-A0D1-DD8E250195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9601" y="1447800"/>
            <a:ext cx="200977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7654" name="Picture 5">
            <a:extLst>
              <a:ext uri="{FF2B5EF4-FFF2-40B4-BE49-F238E27FC236}">
                <a16:creationId xmlns:a16="http://schemas.microsoft.com/office/drawing/2014/main" id="{24529EC4-6F50-1349-BA3C-F5B56CB79BD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4114801"/>
            <a:ext cx="4648200" cy="211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7655" name="Text Box 6">
            <a:extLst>
              <a:ext uri="{FF2B5EF4-FFF2-40B4-BE49-F238E27FC236}">
                <a16:creationId xmlns:a16="http://schemas.microsoft.com/office/drawing/2014/main" id="{16BC33E8-5AF9-2D4B-B75B-912B7F7DA11C}"/>
              </a:ext>
            </a:extLst>
          </p:cNvPr>
          <p:cNvSpPr txBox="1">
            <a:spLocks noChangeArrowheads="1"/>
          </p:cNvSpPr>
          <p:nvPr/>
        </p:nvSpPr>
        <p:spPr bwMode="auto">
          <a:xfrm>
            <a:off x="2438400" y="3581400"/>
            <a:ext cx="3962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spcBef>
                <a:spcPts val="1125"/>
              </a:spcBef>
            </a:pPr>
            <a:r>
              <a:rPr lang="en-US" altLang="en-US" sz="1800">
                <a:solidFill>
                  <a:srgbClr val="000000"/>
                </a:solidFill>
                <a:latin typeface="Times New Roman" panose="02020603050405020304" pitchFamily="18" charset="0"/>
              </a:rPr>
              <a:t>Front cover	  Back cover</a:t>
            </a:r>
          </a:p>
        </p:txBody>
      </p:sp>
      <p:sp>
        <p:nvSpPr>
          <p:cNvPr id="27656" name="Text Box 7">
            <a:extLst>
              <a:ext uri="{FF2B5EF4-FFF2-40B4-BE49-F238E27FC236}">
                <a16:creationId xmlns:a16="http://schemas.microsoft.com/office/drawing/2014/main" id="{3F4BE34C-61E6-8C4B-B0B9-7F7F0D7CA475}"/>
              </a:ext>
            </a:extLst>
          </p:cNvPr>
          <p:cNvSpPr txBox="1">
            <a:spLocks noChangeArrowheads="1"/>
          </p:cNvSpPr>
          <p:nvPr/>
        </p:nvSpPr>
        <p:spPr bwMode="auto">
          <a:xfrm>
            <a:off x="2362200" y="6400800"/>
            <a:ext cx="4495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spcBef>
                <a:spcPts val="1125"/>
              </a:spcBef>
            </a:pPr>
            <a:r>
              <a:rPr lang="en-US" altLang="en-US" sz="1800">
                <a:solidFill>
                  <a:srgbClr val="000000"/>
                </a:solidFill>
                <a:latin typeface="Times New Roman" panose="02020603050405020304" pitchFamily="18" charset="0"/>
              </a:rPr>
              <a:t>More accurate, from Richard Berg</a:t>
            </a:r>
          </a:p>
        </p:txBody>
      </p:sp>
    </p:spTree>
    <p:extLst>
      <p:ext uri="{BB962C8B-B14F-4D97-AF65-F5344CB8AC3E}">
        <p14:creationId xmlns:p14="http://schemas.microsoft.com/office/powerpoint/2010/main" val="2665103275"/>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a:extLst>
              <a:ext uri="{FF2B5EF4-FFF2-40B4-BE49-F238E27FC236}">
                <a16:creationId xmlns:a16="http://schemas.microsoft.com/office/drawing/2014/main" id="{170B5E83-A080-C742-984C-C00987EBA345}"/>
              </a:ext>
            </a:extLst>
          </p:cNvPr>
          <p:cNvSpPr>
            <a:spLocks noGrp="1" noChangeArrowheads="1"/>
          </p:cNvSpPr>
          <p:nvPr>
            <p:ph type="title"/>
          </p:nvPr>
        </p:nvSpPr>
        <p:spPr>
          <a:xfrm>
            <a:off x="1981200" y="274638"/>
            <a:ext cx="8229600" cy="868362"/>
          </a:xfrm>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solidFill>
                  <a:srgbClr val="333399"/>
                </a:solidFill>
              </a:rPr>
              <a:t>Light as a Wave</a:t>
            </a:r>
          </a:p>
        </p:txBody>
      </p:sp>
      <p:sp>
        <p:nvSpPr>
          <p:cNvPr id="9218" name="Rectangle 2">
            <a:extLst>
              <a:ext uri="{FF2B5EF4-FFF2-40B4-BE49-F238E27FC236}">
                <a16:creationId xmlns:a16="http://schemas.microsoft.com/office/drawing/2014/main" id="{490B8A9A-0A6B-A547-A7F2-A99ED25EEC01}"/>
              </a:ext>
            </a:extLst>
          </p:cNvPr>
          <p:cNvSpPr>
            <a:spLocks noGrp="1" noChangeArrowheads="1"/>
          </p:cNvSpPr>
          <p:nvPr>
            <p:ph type="body" idx="1"/>
          </p:nvPr>
        </p:nvSpPr>
        <p:spPr>
          <a:xfrm>
            <a:off x="2133600" y="1447800"/>
            <a:ext cx="8229600" cy="1219200"/>
          </a:xfrm>
        </p:spPr>
        <p:txBody>
          <a:bodyPr/>
          <a:lstStyle/>
          <a:p>
            <a:pPr marL="341313" indent="-341313">
              <a:buClr>
                <a:srgbClr val="333399"/>
              </a:buCl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en-US">
                <a:solidFill>
                  <a:srgbClr val="333399"/>
                </a:solidFill>
              </a:rPr>
              <a:t>Wavelengths of light are measured in units of nanometers (nm) or </a:t>
            </a:r>
            <a:r>
              <a:rPr lang="en-US" altLang="en-US">
                <a:solidFill>
                  <a:srgbClr val="333399"/>
                </a:solidFill>
                <a:cs typeface="Arial" panose="020B0604020202020204" pitchFamily="34" charset="0"/>
              </a:rPr>
              <a:t>a</a:t>
            </a:r>
            <a:r>
              <a:rPr lang="en-US" altLang="en-US">
                <a:solidFill>
                  <a:srgbClr val="333399"/>
                </a:solidFill>
              </a:rPr>
              <a:t>ngstr</a:t>
            </a:r>
            <a:r>
              <a:rPr lang="en-US" altLang="en-US">
                <a:solidFill>
                  <a:srgbClr val="333399"/>
                </a:solidFill>
                <a:cs typeface="Arial" panose="020B0604020202020204" pitchFamily="34" charset="0"/>
              </a:rPr>
              <a:t>om (Å)</a:t>
            </a:r>
            <a:r>
              <a:rPr lang="en-US" altLang="en-US">
                <a:solidFill>
                  <a:srgbClr val="333399"/>
                </a:solidFill>
              </a:rPr>
              <a:t>:</a:t>
            </a:r>
          </a:p>
        </p:txBody>
      </p:sp>
      <p:sp>
        <p:nvSpPr>
          <p:cNvPr id="9219" name="Text Box 3">
            <a:extLst>
              <a:ext uri="{FF2B5EF4-FFF2-40B4-BE49-F238E27FC236}">
                <a16:creationId xmlns:a16="http://schemas.microsoft.com/office/drawing/2014/main" id="{5688D000-E6A3-AB43-9900-D83264FBCFF7}"/>
              </a:ext>
            </a:extLst>
          </p:cNvPr>
          <p:cNvSpPr txBox="1">
            <a:spLocks noChangeArrowheads="1"/>
          </p:cNvSpPr>
          <p:nvPr/>
        </p:nvSpPr>
        <p:spPr bwMode="auto">
          <a:xfrm>
            <a:off x="3810000" y="2971800"/>
            <a:ext cx="5562600" cy="1335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spcBef>
                <a:spcPts val="2000"/>
              </a:spcBef>
            </a:pPr>
            <a:r>
              <a:rPr lang="en-US" altLang="en-US" sz="3200">
                <a:solidFill>
                  <a:srgbClr val="333399"/>
                </a:solidFill>
              </a:rPr>
              <a:t>1 nm = 10</a:t>
            </a:r>
            <a:r>
              <a:rPr lang="en-US" altLang="en-US" sz="3200" baseline="30000">
                <a:solidFill>
                  <a:srgbClr val="333399"/>
                </a:solidFill>
              </a:rPr>
              <a:t>-9</a:t>
            </a:r>
            <a:r>
              <a:rPr lang="en-US" altLang="en-US" sz="3200">
                <a:solidFill>
                  <a:srgbClr val="333399"/>
                </a:solidFill>
              </a:rPr>
              <a:t> m</a:t>
            </a:r>
          </a:p>
          <a:p>
            <a:pPr eaLnBrk="1" hangingPunct="1">
              <a:spcBef>
                <a:spcPts val="2000"/>
              </a:spcBef>
            </a:pPr>
            <a:r>
              <a:rPr lang="en-US" altLang="en-US" sz="3200">
                <a:solidFill>
                  <a:srgbClr val="333399"/>
                </a:solidFill>
              </a:rPr>
              <a:t>1 Å = 10</a:t>
            </a:r>
            <a:r>
              <a:rPr lang="en-US" altLang="en-US" sz="3200" baseline="30000">
                <a:solidFill>
                  <a:srgbClr val="333399"/>
                </a:solidFill>
              </a:rPr>
              <a:t>-10</a:t>
            </a:r>
            <a:r>
              <a:rPr lang="en-US" altLang="en-US" sz="3200">
                <a:solidFill>
                  <a:srgbClr val="333399"/>
                </a:solidFill>
              </a:rPr>
              <a:t> m = 0.1 nm</a:t>
            </a:r>
          </a:p>
        </p:txBody>
      </p:sp>
      <p:sp>
        <p:nvSpPr>
          <p:cNvPr id="9220" name="Text Box 4">
            <a:extLst>
              <a:ext uri="{FF2B5EF4-FFF2-40B4-BE49-F238E27FC236}">
                <a16:creationId xmlns:a16="http://schemas.microsoft.com/office/drawing/2014/main" id="{4339D74E-C877-7741-8402-BC582F1A371B}"/>
              </a:ext>
            </a:extLst>
          </p:cNvPr>
          <p:cNvSpPr txBox="1">
            <a:spLocks noChangeArrowheads="1"/>
          </p:cNvSpPr>
          <p:nvPr/>
        </p:nvSpPr>
        <p:spPr bwMode="auto">
          <a:xfrm>
            <a:off x="3352800" y="4724400"/>
            <a:ext cx="5638800" cy="1571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spcBef>
                <a:spcPts val="1125"/>
              </a:spcBef>
            </a:pPr>
            <a:r>
              <a:rPr lang="en-US" altLang="en-US" sz="3200">
                <a:solidFill>
                  <a:srgbClr val="333399"/>
                </a:solidFill>
              </a:rPr>
              <a:t>Visible light has wavelengths between 4000 Å and 7000 Å (= 400 – 700 nm)</a:t>
            </a:r>
            <a:r>
              <a:rPr lang="en-US" altLang="en-US" sz="1800">
                <a:solidFill>
                  <a:srgbClr val="333399"/>
                </a:solidFill>
              </a:rPr>
              <a:t>.</a:t>
            </a:r>
          </a:p>
        </p:txBody>
      </p:sp>
    </p:spTree>
    <p:extLst>
      <p:ext uri="{BB962C8B-B14F-4D97-AF65-F5344CB8AC3E}">
        <p14:creationId xmlns:p14="http://schemas.microsoft.com/office/powerpoint/2010/main" val="582277664"/>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additive="repl">
                                        <p:cTn id="6" dur="1" fill="hold">
                                          <p:stCondLst>
                                            <p:cond delay="0"/>
                                          </p:stCondLst>
                                        </p:cTn>
                                        <p:tgtEl>
                                          <p:spTgt spid="9218">
                                            <p:txEl>
                                              <p:pRg st="0" end="0"/>
                                            </p:txEl>
                                          </p:spTgt>
                                        </p:tgtEl>
                                        <p:attrNameLst>
                                          <p:attrName>style.visibility</p:attrName>
                                        </p:attrNameLst>
                                      </p:cBhvr>
                                      <p:to>
                                        <p:strVal val="visible"/>
                                      </p:to>
                                    </p:set>
                                    <p:animEffect transition="in" filter="slide(fromBottom)">
                                      <p:cBhvr additive="repl">
                                        <p:cTn id="7" dur="500"/>
                                        <p:tgtEl>
                                          <p:spTgt spid="921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additive="repl">
                                        <p:cTn id="11" dur="1" fill="hold">
                                          <p:stCondLst>
                                            <p:cond delay="0"/>
                                          </p:stCondLst>
                                        </p:cTn>
                                        <p:tgtEl>
                                          <p:spTgt spid="9219"/>
                                        </p:tgtEl>
                                        <p:attrNameLst>
                                          <p:attrName>style.visibility</p:attrName>
                                        </p:attrNameLst>
                                      </p:cBhvr>
                                      <p:to>
                                        <p:strVal val="visible"/>
                                      </p:to>
                                    </p:set>
                                    <p:animEffect transition="in" filter="slide(fromBottom)">
                                      <p:cBhvr additive="repl">
                                        <p:cTn id="12" dur="500"/>
                                        <p:tgtEl>
                                          <p:spTgt spid="92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additive="repl">
                                        <p:cTn id="16" dur="1" fill="hold">
                                          <p:stCondLst>
                                            <p:cond delay="0"/>
                                          </p:stCondLst>
                                        </p:cTn>
                                        <p:tgtEl>
                                          <p:spTgt spid="9220"/>
                                        </p:tgtEl>
                                        <p:attrNameLst>
                                          <p:attrName>style.visibility</p:attrName>
                                        </p:attrNameLst>
                                      </p:cBhvr>
                                      <p:to>
                                        <p:strVal val="visible"/>
                                      </p:to>
                                    </p:set>
                                    <p:animEffect transition="in" filter="slide(fromBottom)">
                                      <p:cBhvr additive="repl">
                                        <p:cTn id="17" dur="500"/>
                                        <p:tgtEl>
                                          <p:spTgt spid="92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a:extLst>
              <a:ext uri="{FF2B5EF4-FFF2-40B4-BE49-F238E27FC236}">
                <a16:creationId xmlns:a16="http://schemas.microsoft.com/office/drawing/2014/main" id="{23113913-DCF2-B344-8395-8C9773727627}"/>
              </a:ext>
            </a:extLst>
          </p:cNvPr>
          <p:cNvSpPr>
            <a:spLocks noGrp="1" noChangeArrowheads="1"/>
          </p:cNvSpPr>
          <p:nvPr>
            <p:ph type="title"/>
          </p:nvPr>
        </p:nvSpPr>
        <p:spPr>
          <a:xfrm>
            <a:off x="1981200" y="228600"/>
            <a:ext cx="8229600" cy="1143000"/>
          </a:xfrm>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solidFill>
                  <a:srgbClr val="333399"/>
                </a:solidFill>
              </a:rPr>
              <a:t>The Electromagnetic Spectrum</a:t>
            </a:r>
          </a:p>
        </p:txBody>
      </p:sp>
      <p:pic>
        <p:nvPicPr>
          <p:cNvPr id="10242" name="Picture 2">
            <a:extLst>
              <a:ext uri="{FF2B5EF4-FFF2-40B4-BE49-F238E27FC236}">
                <a16:creationId xmlns:a16="http://schemas.microsoft.com/office/drawing/2014/main" id="{F2C40515-6A79-A34E-B88D-AE3D6CFEFB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1276350"/>
            <a:ext cx="7848600" cy="535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0243" name="Text Box 3">
            <a:extLst>
              <a:ext uri="{FF2B5EF4-FFF2-40B4-BE49-F238E27FC236}">
                <a16:creationId xmlns:a16="http://schemas.microsoft.com/office/drawing/2014/main" id="{60F278D3-5308-5E48-A74A-F62BAAD95C46}"/>
              </a:ext>
            </a:extLst>
          </p:cNvPr>
          <p:cNvSpPr txBox="1">
            <a:spLocks noChangeArrowheads="1"/>
          </p:cNvSpPr>
          <p:nvPr/>
        </p:nvSpPr>
        <p:spPr bwMode="auto">
          <a:xfrm>
            <a:off x="3352800" y="5715000"/>
            <a:ext cx="2209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spcBef>
                <a:spcPts val="1500"/>
              </a:spcBef>
            </a:pPr>
            <a:r>
              <a:rPr lang="en-US" altLang="en-US">
                <a:solidFill>
                  <a:srgbClr val="333399"/>
                </a:solidFill>
              </a:rPr>
              <a:t>Need satellites to observe</a:t>
            </a:r>
          </a:p>
        </p:txBody>
      </p:sp>
      <p:sp>
        <p:nvSpPr>
          <p:cNvPr id="10244" name="Line 4">
            <a:extLst>
              <a:ext uri="{FF2B5EF4-FFF2-40B4-BE49-F238E27FC236}">
                <a16:creationId xmlns:a16="http://schemas.microsoft.com/office/drawing/2014/main" id="{527086A1-697A-124C-8D6A-3E0263146E06}"/>
              </a:ext>
            </a:extLst>
          </p:cNvPr>
          <p:cNvSpPr>
            <a:spLocks noChangeShapeType="1"/>
          </p:cNvSpPr>
          <p:nvPr/>
        </p:nvSpPr>
        <p:spPr bwMode="auto">
          <a:xfrm flipH="1" flipV="1">
            <a:off x="4037014" y="5103814"/>
            <a:ext cx="384175" cy="688975"/>
          </a:xfrm>
          <a:prstGeom prst="line">
            <a:avLst/>
          </a:prstGeom>
          <a:noFill/>
          <a:ln w="28440">
            <a:solidFill>
              <a:srgbClr val="333399"/>
            </a:solidFill>
            <a:miter lim="800000"/>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45" name="Line 5">
            <a:extLst>
              <a:ext uri="{FF2B5EF4-FFF2-40B4-BE49-F238E27FC236}">
                <a16:creationId xmlns:a16="http://schemas.microsoft.com/office/drawing/2014/main" id="{36C5DC05-D653-EC4C-B182-5E6EBBD5889C}"/>
              </a:ext>
            </a:extLst>
          </p:cNvPr>
          <p:cNvSpPr>
            <a:spLocks noChangeShapeType="1"/>
          </p:cNvSpPr>
          <p:nvPr/>
        </p:nvSpPr>
        <p:spPr bwMode="auto">
          <a:xfrm flipV="1">
            <a:off x="4572000" y="4722814"/>
            <a:ext cx="1588" cy="1069975"/>
          </a:xfrm>
          <a:prstGeom prst="line">
            <a:avLst/>
          </a:prstGeom>
          <a:noFill/>
          <a:ln w="28440">
            <a:solidFill>
              <a:srgbClr val="333399"/>
            </a:solidFill>
            <a:miter lim="800000"/>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46" name="Line 6">
            <a:extLst>
              <a:ext uri="{FF2B5EF4-FFF2-40B4-BE49-F238E27FC236}">
                <a16:creationId xmlns:a16="http://schemas.microsoft.com/office/drawing/2014/main" id="{05F8B9BA-BE82-2449-AF77-AC69143BF8F3}"/>
              </a:ext>
            </a:extLst>
          </p:cNvPr>
          <p:cNvSpPr>
            <a:spLocks noChangeShapeType="1"/>
          </p:cNvSpPr>
          <p:nvPr/>
        </p:nvSpPr>
        <p:spPr bwMode="auto">
          <a:xfrm flipV="1">
            <a:off x="4724400" y="4341814"/>
            <a:ext cx="457200" cy="1450975"/>
          </a:xfrm>
          <a:prstGeom prst="line">
            <a:avLst/>
          </a:prstGeom>
          <a:noFill/>
          <a:ln w="28440">
            <a:solidFill>
              <a:srgbClr val="333399"/>
            </a:solidFill>
            <a:miter lim="800000"/>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47" name="Text Box 7">
            <a:extLst>
              <a:ext uri="{FF2B5EF4-FFF2-40B4-BE49-F238E27FC236}">
                <a16:creationId xmlns:a16="http://schemas.microsoft.com/office/drawing/2014/main" id="{7A96E878-15EB-2C47-9FA2-BDADC8DA2AC7}"/>
              </a:ext>
            </a:extLst>
          </p:cNvPr>
          <p:cNvSpPr txBox="1">
            <a:spLocks noChangeArrowheads="1"/>
          </p:cNvSpPr>
          <p:nvPr/>
        </p:nvSpPr>
        <p:spPr bwMode="auto">
          <a:xfrm>
            <a:off x="2362200" y="2209801"/>
            <a:ext cx="1752600"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spcBef>
                <a:spcPts val="1250"/>
              </a:spcBef>
            </a:pPr>
            <a:r>
              <a:rPr lang="en-US" altLang="en-US" sz="2000">
                <a:solidFill>
                  <a:srgbClr val="333399"/>
                </a:solidFill>
              </a:rPr>
              <a:t>Wavelength</a:t>
            </a:r>
          </a:p>
        </p:txBody>
      </p:sp>
      <p:sp>
        <p:nvSpPr>
          <p:cNvPr id="10248" name="Text Box 8">
            <a:extLst>
              <a:ext uri="{FF2B5EF4-FFF2-40B4-BE49-F238E27FC236}">
                <a16:creationId xmlns:a16="http://schemas.microsoft.com/office/drawing/2014/main" id="{9EB4841F-6D70-2245-9EF5-E175CC0A35F3}"/>
              </a:ext>
            </a:extLst>
          </p:cNvPr>
          <p:cNvSpPr txBox="1">
            <a:spLocks noChangeArrowheads="1"/>
          </p:cNvSpPr>
          <p:nvPr/>
        </p:nvSpPr>
        <p:spPr bwMode="auto">
          <a:xfrm>
            <a:off x="8839200" y="3352801"/>
            <a:ext cx="1600200"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hangingPunct="1">
              <a:spcBef>
                <a:spcPts val="1250"/>
              </a:spcBef>
            </a:pPr>
            <a:r>
              <a:rPr lang="en-US" altLang="en-US" sz="2000">
                <a:solidFill>
                  <a:srgbClr val="333399"/>
                </a:solidFill>
              </a:rPr>
              <a:t>Frequency</a:t>
            </a:r>
          </a:p>
        </p:txBody>
      </p:sp>
      <p:sp>
        <p:nvSpPr>
          <p:cNvPr id="10249" name="Line 9">
            <a:extLst>
              <a:ext uri="{FF2B5EF4-FFF2-40B4-BE49-F238E27FC236}">
                <a16:creationId xmlns:a16="http://schemas.microsoft.com/office/drawing/2014/main" id="{5B1837A6-4AE2-6949-A7D8-F4DAB03A914E}"/>
              </a:ext>
            </a:extLst>
          </p:cNvPr>
          <p:cNvSpPr>
            <a:spLocks noChangeShapeType="1"/>
          </p:cNvSpPr>
          <p:nvPr/>
        </p:nvSpPr>
        <p:spPr bwMode="auto">
          <a:xfrm>
            <a:off x="3886200" y="2438400"/>
            <a:ext cx="3581400" cy="1588"/>
          </a:xfrm>
          <a:prstGeom prst="line">
            <a:avLst/>
          </a:prstGeom>
          <a:noFill/>
          <a:ln w="9360">
            <a:solidFill>
              <a:srgbClr val="333399"/>
            </a:solidFill>
            <a:miter lim="800000"/>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0" name="Line 10">
            <a:extLst>
              <a:ext uri="{FF2B5EF4-FFF2-40B4-BE49-F238E27FC236}">
                <a16:creationId xmlns:a16="http://schemas.microsoft.com/office/drawing/2014/main" id="{D2136C32-766F-B645-85A0-A87387152E9C}"/>
              </a:ext>
            </a:extLst>
          </p:cNvPr>
          <p:cNvSpPr>
            <a:spLocks noChangeShapeType="1"/>
          </p:cNvSpPr>
          <p:nvPr/>
        </p:nvSpPr>
        <p:spPr bwMode="auto">
          <a:xfrm flipH="1">
            <a:off x="5865814" y="3581400"/>
            <a:ext cx="2974975" cy="1588"/>
          </a:xfrm>
          <a:prstGeom prst="line">
            <a:avLst/>
          </a:prstGeom>
          <a:noFill/>
          <a:ln w="9360">
            <a:solidFill>
              <a:srgbClr val="333399"/>
            </a:solidFill>
            <a:miter lim="800000"/>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1" name="Text Box 11">
            <a:extLst>
              <a:ext uri="{FF2B5EF4-FFF2-40B4-BE49-F238E27FC236}">
                <a16:creationId xmlns:a16="http://schemas.microsoft.com/office/drawing/2014/main" id="{68782058-F3B6-B345-901C-88F019D50B1C}"/>
              </a:ext>
            </a:extLst>
          </p:cNvPr>
          <p:cNvSpPr txBox="1">
            <a:spLocks noChangeArrowheads="1"/>
          </p:cNvSpPr>
          <p:nvPr/>
        </p:nvSpPr>
        <p:spPr bwMode="auto">
          <a:xfrm>
            <a:off x="5867400" y="5334000"/>
            <a:ext cx="1447800" cy="155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37931725" indent="-37474525"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hangingPunct="1">
              <a:spcBef>
                <a:spcPts val="1500"/>
              </a:spcBef>
            </a:pPr>
            <a:r>
              <a:rPr lang="en-US" altLang="en-US">
                <a:solidFill>
                  <a:srgbClr val="333399"/>
                </a:solidFill>
              </a:rPr>
              <a:t>High flying air planes or satellites</a:t>
            </a:r>
          </a:p>
        </p:txBody>
      </p:sp>
      <p:sp>
        <p:nvSpPr>
          <p:cNvPr id="10252" name="Line 12">
            <a:extLst>
              <a:ext uri="{FF2B5EF4-FFF2-40B4-BE49-F238E27FC236}">
                <a16:creationId xmlns:a16="http://schemas.microsoft.com/office/drawing/2014/main" id="{A1EC66E9-11FB-CA48-9060-544BC8DB4DC0}"/>
              </a:ext>
            </a:extLst>
          </p:cNvPr>
          <p:cNvSpPr>
            <a:spLocks noChangeShapeType="1"/>
          </p:cNvSpPr>
          <p:nvPr/>
        </p:nvSpPr>
        <p:spPr bwMode="auto">
          <a:xfrm flipV="1">
            <a:off x="6553200" y="4418014"/>
            <a:ext cx="76200" cy="917575"/>
          </a:xfrm>
          <a:prstGeom prst="line">
            <a:avLst/>
          </a:prstGeom>
          <a:noFill/>
          <a:ln w="28440">
            <a:solidFill>
              <a:srgbClr val="333399"/>
            </a:solidFill>
            <a:miter lim="800000"/>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211437726"/>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additive="repl">
                                        <p:cTn id="6" dur="1" fill="hold">
                                          <p:stCondLst>
                                            <p:cond delay="0"/>
                                          </p:stCondLst>
                                        </p:cTn>
                                        <p:tgtEl>
                                          <p:spTgt spid="10242"/>
                                        </p:tgtEl>
                                        <p:attrNameLst>
                                          <p:attrName>style.visibility</p:attrName>
                                        </p:attrNameLst>
                                      </p:cBhvr>
                                      <p:to>
                                        <p:strVal val="visible"/>
                                      </p:to>
                                    </p:set>
                                    <p:anim calcmode="lin" valueType="num">
                                      <p:cBhvr>
                                        <p:cTn id="7" dur="500" fill="hold"/>
                                        <p:tgtEl>
                                          <p:spTgt spid="10242"/>
                                        </p:tgtEl>
                                        <p:attrNameLst>
                                          <p:attrName>ppt_x</p:attrName>
                                        </p:attrNameLst>
                                      </p:cBhvr>
                                      <p:tavLst>
                                        <p:tav tm="100000">
                                          <p:val>
                                            <p:strVal val="#ppt_x"/>
                                          </p:val>
                                        </p:tav>
                                        <p:tav>
                                          <p:val>
                                            <p:strVal val="#ppt_x"/>
                                          </p:val>
                                        </p:tav>
                                      </p:tavLst>
                                    </p:anim>
                                    <p:anim calcmode="lin" valueType="num">
                                      <p:cBhvr>
                                        <p:cTn id="8" dur="500" fill="hold"/>
                                        <p:tgtEl>
                                          <p:spTgt spid="10242"/>
                                        </p:tgtEl>
                                        <p:attrNameLst>
                                          <p:attrName>ppt_y</p:attrName>
                                        </p:attrNameLst>
                                      </p:cBhvr>
                                      <p:tavLst>
                                        <p:tav tm="100000">
                                          <p:val>
                                            <p:strVal val="1+#ppt_h/2"/>
                                          </p:val>
                                        </p:tav>
                                        <p:tav>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additive="repl">
                                        <p:cTn id="12" dur="1" fill="hold">
                                          <p:stCondLst>
                                            <p:cond delay="0"/>
                                          </p:stCondLst>
                                        </p:cTn>
                                        <p:tgtEl>
                                          <p:spTgt spid="10247"/>
                                        </p:tgtEl>
                                        <p:attrNameLst>
                                          <p:attrName>style.visibility</p:attrName>
                                        </p:attrNameLst>
                                      </p:cBhvr>
                                      <p:to>
                                        <p:strVal val="visible"/>
                                      </p:to>
                                    </p:set>
                                    <p:anim calcmode="lin" valueType="num">
                                      <p:cBhvr>
                                        <p:cTn id="13" dur="500" fill="hold"/>
                                        <p:tgtEl>
                                          <p:spTgt spid="10247"/>
                                        </p:tgtEl>
                                        <p:attrNameLst>
                                          <p:attrName>ppt_x</p:attrName>
                                        </p:attrNameLst>
                                      </p:cBhvr>
                                      <p:tavLst>
                                        <p:tav tm="100000">
                                          <p:val>
                                            <p:strVal val="#ppt_x"/>
                                          </p:val>
                                        </p:tav>
                                        <p:tav>
                                          <p:val>
                                            <p:strVal val="#ppt_x"/>
                                          </p:val>
                                        </p:tav>
                                      </p:tavLst>
                                    </p:anim>
                                    <p:anim calcmode="lin" valueType="num">
                                      <p:cBhvr>
                                        <p:cTn id="14" dur="500" fill="hold"/>
                                        <p:tgtEl>
                                          <p:spTgt spid="10247"/>
                                        </p:tgtEl>
                                        <p:attrNameLst>
                                          <p:attrName>ppt_y</p:attrName>
                                        </p:attrNameLst>
                                      </p:cBhvr>
                                      <p:tavLst>
                                        <p:tav tm="100000">
                                          <p:val>
                                            <p:strVal val="1+#ppt_h/2"/>
                                          </p:val>
                                        </p:tav>
                                        <p:tav>
                                          <p:val>
                                            <p:strVal val="#ppt_y"/>
                                          </p:val>
                                        </p:tav>
                                      </p:tavLst>
                                    </p:anim>
                                  </p:childTnLst>
                                </p:cTn>
                              </p:par>
                            </p:childTnLst>
                          </p:cTn>
                        </p:par>
                        <p:par>
                          <p:cTn id="15" fill="hold" nodeType="afterGroup">
                            <p:stCondLst>
                              <p:cond delay="0"/>
                            </p:stCondLst>
                            <p:childTnLst>
                              <p:par>
                                <p:cTn id="16" presetID="2" presetClass="entr" presetSubtype="4" fill="hold" nodeType="afterEffect">
                                  <p:stCondLst>
                                    <p:cond delay="0"/>
                                  </p:stCondLst>
                                  <p:childTnLst>
                                    <p:set>
                                      <p:cBhvr additive="repl">
                                        <p:cTn id="17" dur="1" fill="hold">
                                          <p:stCondLst>
                                            <p:cond delay="0"/>
                                          </p:stCondLst>
                                        </p:cTn>
                                        <p:tgtEl>
                                          <p:spTgt spid="10249"/>
                                        </p:tgtEl>
                                        <p:attrNameLst>
                                          <p:attrName>style.visibility</p:attrName>
                                        </p:attrNameLst>
                                      </p:cBhvr>
                                      <p:to>
                                        <p:strVal val="visible"/>
                                      </p:to>
                                    </p:set>
                                    <p:anim calcmode="lin" valueType="num">
                                      <p:cBhvr>
                                        <p:cTn id="18" dur="500" fill="hold"/>
                                        <p:tgtEl>
                                          <p:spTgt spid="10249"/>
                                        </p:tgtEl>
                                        <p:attrNameLst>
                                          <p:attrName>ppt_x</p:attrName>
                                        </p:attrNameLst>
                                      </p:cBhvr>
                                      <p:tavLst>
                                        <p:tav tm="100000">
                                          <p:val>
                                            <p:strVal val="#ppt_x"/>
                                          </p:val>
                                        </p:tav>
                                        <p:tav>
                                          <p:val>
                                            <p:strVal val="#ppt_x"/>
                                          </p:val>
                                        </p:tav>
                                      </p:tavLst>
                                    </p:anim>
                                    <p:anim calcmode="lin" valueType="num">
                                      <p:cBhvr>
                                        <p:cTn id="19" dur="500" fill="hold"/>
                                        <p:tgtEl>
                                          <p:spTgt spid="10249"/>
                                        </p:tgtEl>
                                        <p:attrNameLst>
                                          <p:attrName>ppt_y</p:attrName>
                                        </p:attrNameLst>
                                      </p:cBhvr>
                                      <p:tavLst>
                                        <p:tav tm="100000">
                                          <p:val>
                                            <p:strVal val="1+#ppt_h/2"/>
                                          </p:val>
                                        </p:tav>
                                        <p:tav>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additive="repl">
                                        <p:cTn id="23" dur="1" fill="hold">
                                          <p:stCondLst>
                                            <p:cond delay="0"/>
                                          </p:stCondLst>
                                        </p:cTn>
                                        <p:tgtEl>
                                          <p:spTgt spid="10248"/>
                                        </p:tgtEl>
                                        <p:attrNameLst>
                                          <p:attrName>style.visibility</p:attrName>
                                        </p:attrNameLst>
                                      </p:cBhvr>
                                      <p:to>
                                        <p:strVal val="visible"/>
                                      </p:to>
                                    </p:set>
                                    <p:anim calcmode="lin" valueType="num">
                                      <p:cBhvr>
                                        <p:cTn id="24" dur="500" fill="hold"/>
                                        <p:tgtEl>
                                          <p:spTgt spid="10248"/>
                                        </p:tgtEl>
                                        <p:attrNameLst>
                                          <p:attrName>ppt_x</p:attrName>
                                        </p:attrNameLst>
                                      </p:cBhvr>
                                      <p:tavLst>
                                        <p:tav tm="100000">
                                          <p:val>
                                            <p:strVal val="#ppt_x"/>
                                          </p:val>
                                        </p:tav>
                                        <p:tav>
                                          <p:val>
                                            <p:strVal val="#ppt_x"/>
                                          </p:val>
                                        </p:tav>
                                      </p:tavLst>
                                    </p:anim>
                                    <p:anim calcmode="lin" valueType="num">
                                      <p:cBhvr>
                                        <p:cTn id="25" dur="500" fill="hold"/>
                                        <p:tgtEl>
                                          <p:spTgt spid="10248"/>
                                        </p:tgtEl>
                                        <p:attrNameLst>
                                          <p:attrName>ppt_y</p:attrName>
                                        </p:attrNameLst>
                                      </p:cBhvr>
                                      <p:tavLst>
                                        <p:tav tm="100000">
                                          <p:val>
                                            <p:strVal val="1+#ppt_h/2"/>
                                          </p:val>
                                        </p:tav>
                                        <p:tav>
                                          <p:val>
                                            <p:strVal val="#ppt_y"/>
                                          </p:val>
                                        </p:tav>
                                      </p:tavLst>
                                    </p:anim>
                                  </p:childTnLst>
                                </p:cTn>
                              </p:par>
                            </p:childTnLst>
                          </p:cTn>
                        </p:par>
                        <p:par>
                          <p:cTn id="26" fill="hold" nodeType="afterGroup">
                            <p:stCondLst>
                              <p:cond delay="0"/>
                            </p:stCondLst>
                            <p:childTnLst>
                              <p:par>
                                <p:cTn id="27" presetID="2" presetClass="entr" presetSubtype="4" fill="hold" nodeType="afterEffect">
                                  <p:stCondLst>
                                    <p:cond delay="0"/>
                                  </p:stCondLst>
                                  <p:childTnLst>
                                    <p:set>
                                      <p:cBhvr additive="repl">
                                        <p:cTn id="28" dur="1" fill="hold">
                                          <p:stCondLst>
                                            <p:cond delay="0"/>
                                          </p:stCondLst>
                                        </p:cTn>
                                        <p:tgtEl>
                                          <p:spTgt spid="10250"/>
                                        </p:tgtEl>
                                        <p:attrNameLst>
                                          <p:attrName>style.visibility</p:attrName>
                                        </p:attrNameLst>
                                      </p:cBhvr>
                                      <p:to>
                                        <p:strVal val="visible"/>
                                      </p:to>
                                    </p:set>
                                    <p:anim calcmode="lin" valueType="num">
                                      <p:cBhvr>
                                        <p:cTn id="29" dur="500" fill="hold"/>
                                        <p:tgtEl>
                                          <p:spTgt spid="10250"/>
                                        </p:tgtEl>
                                        <p:attrNameLst>
                                          <p:attrName>ppt_x</p:attrName>
                                        </p:attrNameLst>
                                      </p:cBhvr>
                                      <p:tavLst>
                                        <p:tav tm="100000">
                                          <p:val>
                                            <p:strVal val="#ppt_x"/>
                                          </p:val>
                                        </p:tav>
                                        <p:tav>
                                          <p:val>
                                            <p:strVal val="#ppt_x"/>
                                          </p:val>
                                        </p:tav>
                                      </p:tavLst>
                                    </p:anim>
                                    <p:anim calcmode="lin" valueType="num">
                                      <p:cBhvr>
                                        <p:cTn id="30" dur="500" fill="hold"/>
                                        <p:tgtEl>
                                          <p:spTgt spid="10250"/>
                                        </p:tgtEl>
                                        <p:attrNameLst>
                                          <p:attrName>ppt_y</p:attrName>
                                        </p:attrNameLst>
                                      </p:cBhvr>
                                      <p:tavLst>
                                        <p:tav tm="100000">
                                          <p:val>
                                            <p:strVal val="1+#ppt_h/2"/>
                                          </p:val>
                                        </p:tav>
                                        <p:tav>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nodeType="clickEffect">
                                  <p:stCondLst>
                                    <p:cond delay="0"/>
                                  </p:stCondLst>
                                  <p:childTnLst>
                                    <p:set>
                                      <p:cBhvr additive="repl">
                                        <p:cTn id="34" dur="1" fill="hold">
                                          <p:stCondLst>
                                            <p:cond delay="0"/>
                                          </p:stCondLst>
                                        </p:cTn>
                                        <p:tgtEl>
                                          <p:spTgt spid="10243"/>
                                        </p:tgtEl>
                                        <p:attrNameLst>
                                          <p:attrName>style.visibility</p:attrName>
                                        </p:attrNameLst>
                                      </p:cBhvr>
                                      <p:to>
                                        <p:strVal val="visible"/>
                                      </p:to>
                                    </p:set>
                                    <p:anim calcmode="lin" valueType="num">
                                      <p:cBhvr>
                                        <p:cTn id="35" dur="500" fill="hold"/>
                                        <p:tgtEl>
                                          <p:spTgt spid="10243"/>
                                        </p:tgtEl>
                                        <p:attrNameLst>
                                          <p:attrName>ppt_x</p:attrName>
                                        </p:attrNameLst>
                                      </p:cBhvr>
                                      <p:tavLst>
                                        <p:tav tm="100000">
                                          <p:val>
                                            <p:strVal val="#ppt_x"/>
                                          </p:val>
                                        </p:tav>
                                        <p:tav>
                                          <p:val>
                                            <p:strVal val="#ppt_x"/>
                                          </p:val>
                                        </p:tav>
                                      </p:tavLst>
                                    </p:anim>
                                    <p:anim calcmode="lin" valueType="num">
                                      <p:cBhvr>
                                        <p:cTn id="36" dur="500" fill="hold"/>
                                        <p:tgtEl>
                                          <p:spTgt spid="10243"/>
                                        </p:tgtEl>
                                        <p:attrNameLst>
                                          <p:attrName>ppt_y</p:attrName>
                                        </p:attrNameLst>
                                      </p:cBhvr>
                                      <p:tavLst>
                                        <p:tav tm="100000">
                                          <p:val>
                                            <p:strVal val="1+#ppt_h/2"/>
                                          </p:val>
                                        </p:tav>
                                        <p:tav>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fill="hold" nodeType="clickEffect">
                                  <p:stCondLst>
                                    <p:cond delay="0"/>
                                  </p:stCondLst>
                                  <p:childTnLst>
                                    <p:set>
                                      <p:cBhvr additive="repl">
                                        <p:cTn id="40" dur="1" fill="hold">
                                          <p:stCondLst>
                                            <p:cond delay="0"/>
                                          </p:stCondLst>
                                        </p:cTn>
                                        <p:tgtEl>
                                          <p:spTgt spid="10244"/>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fill="hold" nodeType="clickEffect">
                                  <p:stCondLst>
                                    <p:cond delay="0"/>
                                  </p:stCondLst>
                                  <p:childTnLst>
                                    <p:set>
                                      <p:cBhvr additive="repl">
                                        <p:cTn id="44" dur="1" fill="hold">
                                          <p:stCondLst>
                                            <p:cond delay="0"/>
                                          </p:stCondLst>
                                        </p:cTn>
                                        <p:tgtEl>
                                          <p:spTgt spid="10245"/>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fill="hold" nodeType="clickEffect">
                                  <p:stCondLst>
                                    <p:cond delay="0"/>
                                  </p:stCondLst>
                                  <p:childTnLst>
                                    <p:set>
                                      <p:cBhvr additive="repl">
                                        <p:cTn id="48" dur="1" fill="hold">
                                          <p:stCondLst>
                                            <p:cond delay="0"/>
                                          </p:stCondLst>
                                        </p:cTn>
                                        <p:tgtEl>
                                          <p:spTgt spid="10246"/>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nodeType="clickEffect">
                                  <p:stCondLst>
                                    <p:cond delay="0"/>
                                  </p:stCondLst>
                                  <p:childTnLst>
                                    <p:set>
                                      <p:cBhvr additive="repl">
                                        <p:cTn id="52" dur="1" fill="hold">
                                          <p:stCondLst>
                                            <p:cond delay="0"/>
                                          </p:stCondLst>
                                        </p:cTn>
                                        <p:tgtEl>
                                          <p:spTgt spid="10251"/>
                                        </p:tgtEl>
                                        <p:attrNameLst>
                                          <p:attrName>style.visibility</p:attrName>
                                        </p:attrNameLst>
                                      </p:cBhvr>
                                      <p:to>
                                        <p:strVal val="visible"/>
                                      </p:to>
                                    </p:set>
                                    <p:anim calcmode="lin" valueType="num">
                                      <p:cBhvr>
                                        <p:cTn id="53" dur="500" fill="hold"/>
                                        <p:tgtEl>
                                          <p:spTgt spid="10251"/>
                                        </p:tgtEl>
                                        <p:attrNameLst>
                                          <p:attrName>ppt_x</p:attrName>
                                        </p:attrNameLst>
                                      </p:cBhvr>
                                      <p:tavLst>
                                        <p:tav tm="100000">
                                          <p:val>
                                            <p:strVal val="#ppt_x"/>
                                          </p:val>
                                        </p:tav>
                                        <p:tav>
                                          <p:val>
                                            <p:strVal val="#ppt_x"/>
                                          </p:val>
                                        </p:tav>
                                      </p:tavLst>
                                    </p:anim>
                                    <p:anim calcmode="lin" valueType="num">
                                      <p:cBhvr>
                                        <p:cTn id="54" dur="500" fill="hold"/>
                                        <p:tgtEl>
                                          <p:spTgt spid="10251"/>
                                        </p:tgtEl>
                                        <p:attrNameLst>
                                          <p:attrName>ppt_y</p:attrName>
                                        </p:attrNameLst>
                                      </p:cBhvr>
                                      <p:tavLst>
                                        <p:tav tm="100000">
                                          <p:val>
                                            <p:strVal val="1+#ppt_h/2"/>
                                          </p:val>
                                        </p:tav>
                                        <p:tav>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12" presetClass="entr" presetSubtype="4" fill="hold" nodeType="clickEffect">
                                  <p:stCondLst>
                                    <p:cond delay="0"/>
                                  </p:stCondLst>
                                  <p:childTnLst>
                                    <p:set>
                                      <p:cBhvr additive="repl">
                                        <p:cTn id="58" dur="1" fill="hold">
                                          <p:stCondLst>
                                            <p:cond delay="0"/>
                                          </p:stCondLst>
                                        </p:cTn>
                                        <p:tgtEl>
                                          <p:spTgt spid="10252"/>
                                        </p:tgtEl>
                                        <p:attrNameLst>
                                          <p:attrName>style.visibility</p:attrName>
                                        </p:attrNameLst>
                                      </p:cBhvr>
                                      <p:to>
                                        <p:strVal val="visible"/>
                                      </p:to>
                                    </p:set>
                                    <p:animEffect transition="in" filter="slide(fromBottom)">
                                      <p:cBhvr additive="repl">
                                        <p:cTn id="59" dur="500"/>
                                        <p:tgtEl>
                                          <p:spTgt spid="102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46757</TotalTime>
  <Words>1062</Words>
  <Application>Microsoft Macintosh PowerPoint</Application>
  <PresentationFormat>Widescreen</PresentationFormat>
  <Paragraphs>136</Paragraphs>
  <Slides>17</Slides>
  <Notes>14</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7" baseType="lpstr">
      <vt:lpstr>Arial Unicode MS</vt:lpstr>
      <vt:lpstr>ＭＳ Ｐゴシック</vt:lpstr>
      <vt:lpstr>Arial</vt:lpstr>
      <vt:lpstr>Calibri</vt:lpstr>
      <vt:lpstr>Calibri Light</vt:lpstr>
      <vt:lpstr>Symbol</vt:lpstr>
      <vt:lpstr>Times</vt:lpstr>
      <vt:lpstr>Times New Roman</vt:lpstr>
      <vt:lpstr>Office Theme</vt:lpstr>
      <vt:lpstr>Microsoft Equation</vt:lpstr>
      <vt:lpstr>ASTR 2320  General Astronomy II</vt:lpstr>
      <vt:lpstr>Dobson’s long chapter 4 plows…</vt:lpstr>
      <vt:lpstr>Light and Other Forms  of Radiation</vt:lpstr>
      <vt:lpstr>Light as a Wave</vt:lpstr>
      <vt:lpstr>Wavelengths and Colors</vt:lpstr>
      <vt:lpstr>Dark Side of the Moon</vt:lpstr>
      <vt:lpstr>Dark Side of the Moon</vt:lpstr>
      <vt:lpstr>Light as a Wave</vt:lpstr>
      <vt:lpstr>The Electromagnetic Spectrum</vt:lpstr>
      <vt:lpstr>Light as Particles</vt:lpstr>
      <vt:lpstr>Temperature and Heat</vt:lpstr>
      <vt:lpstr>Temperature Scales</vt:lpstr>
      <vt:lpstr>Planck “Black Body Radiation”</vt:lpstr>
      <vt:lpstr>Planck and other Formulae</vt:lpstr>
      <vt:lpstr>Example of Wien’s law</vt:lpstr>
      <vt:lpstr>What is this a spectrum of?</vt:lpstr>
      <vt:lpstr>Planetary temperatures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ASTR 2320  General Astronomy II</dc:title>
  <dc:creator>Microsoft Office User</dc:creator>
  <cp:lastModifiedBy>Microsoft Office User</cp:lastModifiedBy>
  <cp:revision>72</cp:revision>
  <dcterms:created xsi:type="dcterms:W3CDTF">2019-04-06T11:23:24Z</dcterms:created>
  <dcterms:modified xsi:type="dcterms:W3CDTF">2020-03-12T07:14:20Z</dcterms:modified>
</cp:coreProperties>
</file>