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63" r:id="rId4"/>
    <p:sldId id="364" r:id="rId5"/>
    <p:sldId id="262" r:id="rId6"/>
    <p:sldId id="365" r:id="rId7"/>
    <p:sldId id="367" r:id="rId8"/>
    <p:sldId id="368" r:id="rId9"/>
    <p:sldId id="371" r:id="rId10"/>
    <p:sldId id="369" r:id="rId11"/>
    <p:sldId id="370" r:id="rId12"/>
    <p:sldId id="366" r:id="rId13"/>
    <p:sldId id="372" r:id="rId14"/>
    <p:sldId id="373" r:id="rId15"/>
    <p:sldId id="374" r:id="rId16"/>
    <p:sldId id="375" r:id="rId17"/>
    <p:sldId id="376" r:id="rId18"/>
    <p:sldId id="377" r:id="rId19"/>
    <p:sldId id="380" r:id="rId20"/>
    <p:sldId id="381" r:id="rId21"/>
    <p:sldId id="378" r:id="rId22"/>
    <p:sldId id="379" r:id="rId23"/>
    <p:sldId id="3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0CF-981D-D94E-AC76-20DA332E29C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F0F6-C826-584F-B656-BAE1C0A0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2ED95F48-D18D-0743-9E8D-255D637FF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23CE5644-B93D-F244-B1BD-7AA21D45EA33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B850E76E-3790-E44D-BF88-BFBDD103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25936DC7-AC9B-8C48-90EE-E99DA6A15A3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2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C38-1A25-724A-A53E-80629D22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7B7B-2815-7A4C-BE17-D686F5B0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0231-733C-044A-BF6C-D3EB9B05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78B6-972D-A147-84C9-5746531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6B2-F7C3-7E46-8AE7-BDAD36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1908-426C-6446-8100-0BA337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09888-B9D5-774F-B599-E9B0E48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F4E7-78E2-9349-8EC4-D6E4C651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D3FF-75F1-D84F-9586-5BD0AA8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B4A-3FA0-B04F-9BA9-6836F19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472A4-6DF6-0840-8740-3ECF010B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1A63-5490-A841-8B21-D3AE983E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0E7B-16A9-F94F-85C2-4412DA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6A3D-3A30-4148-BE31-32CBAE6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9C6E-FCFA-EA43-83D8-030CA60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2F0-7355-AC4B-9B53-D598D16B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9ED4-DE70-C24C-9172-73277DC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64B79-0E62-A14F-83C2-9DE2289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BDBE-4BF5-0543-91B2-EB6A628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860-E25F-D347-A9F1-4DF75A68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C99-4881-3E41-BD42-D46EA7A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9C3D-B3D3-5241-8219-3A57960D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B3A-9650-2F47-B093-83DC8D99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8F60-21C3-A542-B3E6-7FFA74D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624F-FB92-AD4E-AD62-664CE5E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DFC-0681-5D45-A45B-1FD6980B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2ABD-6ED5-5246-A6FC-ABA024B9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542B-E058-D044-BF64-F343F3E4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A3CA-2A99-804F-89CA-7B52A32C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F816-5631-8B40-A1E7-CC00BAAE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55544-B3DC-794E-9A8C-C7F617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CB2C-C632-4C4A-89CA-80DFE07A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7A13-AABA-D243-94B5-260B87F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9984-104C-8944-8F10-01F276D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2B5F-DFCB-6C47-996C-18FC9962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CBB05-DC86-D04D-8B16-6B31EA3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5D41-F27F-0146-89A8-078CFE23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50A8-F929-7943-AA7E-D9A50BA9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58B67-D719-CE44-8DFE-08D3314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131B-2B5A-7A47-A3C4-614CB8C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2C5C-431F-994F-A258-1B6F98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0DB4-5A1C-904D-9527-B4D03445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F4D77-541D-EC4C-98E0-47C2C32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4EE43-9E3A-D743-852E-EA074C0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98922-DCAA-D447-8DD7-05639AF1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4263-D04C-6749-A666-9B1C004D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398B-A67D-D740-ABB1-450290B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52C-933D-074C-BAC5-F13B532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34CD-1A3B-8248-8DB1-147DC67C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7939-4BA1-654D-B3AC-F79DBD70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493F-9478-2F48-BF11-238AB42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E500-5DEF-AF4A-A9B1-E99A88C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4FC-E835-684A-A907-EFB0B436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394B-921A-7045-9761-3DBB7467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B95F-F2A6-2541-8C77-41A51B2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65E7-8089-8745-BB75-8C4D0BA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9C68-BC06-B446-94CB-2AD4BE5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EF2C-3060-944E-B34D-E1EE00D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FD8C9-3532-1047-A444-D25C863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1DE2-8A57-8E45-8FD2-7774DDA8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A01D-9D98-0F4B-844E-595A1FF4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95E-A2B1-3D46-9D6B-4D7F2E3229F8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B5C9-D8FB-E345-8E90-6D3D722B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4B95-218E-564B-9B26-0EB27C5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eunig.us/space/orbmech.htm" TargetMode="External"/><Relationship Id="rId2" Type="http://schemas.openxmlformats.org/officeDocument/2006/relationships/hyperlink" Target="http://faculty.fiu.edu/~vanhamme/ast3213/orbi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2LjGgJ4ST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WpFLfLFB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khaven.edu/~dsimanek/flat/flatear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istarchus_On_the_Sizes_and_Distances%23Lunar_eclip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BA5-0802-2D4F-9032-84011D15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370" y="1122363"/>
            <a:ext cx="1016333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I: Solar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EFC3-643F-214A-BA99-9B8DCE37D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Chapter 1 – Selected Introductory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Both Ptolemaic model and Copernican model (with elliptical orbits!)  make good predictions of planetary positions.  How to test?  Phases!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1B901-9D8B-3B4F-A0E5-4EB778C1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8" y="2514456"/>
            <a:ext cx="9720263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0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Venus too small to resolve without telescope, but the technology is on track for Galileo to do the experiment!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633A90F-2AC5-5347-8C88-8A25C3A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9" y="2097414"/>
            <a:ext cx="3429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01B9BE-0A02-6843-80F4-90BE3AA5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89" y="6078512"/>
            <a:ext cx="3429000" cy="3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Venus images, </a:t>
            </a:r>
            <a:r>
              <a:rPr lang="en-US" altLang="en-US" dirty="0" err="1"/>
              <a:t>Statis</a:t>
            </a:r>
            <a:r>
              <a:rPr lang="en-US" altLang="en-US" dirty="0"/>
              <a:t> </a:t>
            </a:r>
            <a:r>
              <a:rPr lang="en-US" altLang="en-US" dirty="0" err="1"/>
              <a:t>Kalyvas</a:t>
            </a:r>
            <a:endParaRPr lang="en-US" altLang="en-US" dirty="0"/>
          </a:p>
        </p:txBody>
      </p:sp>
      <p:pic>
        <p:nvPicPr>
          <p:cNvPr id="11266" name="Picture 2" descr="Image result for galileo phases of venus">
            <a:extLst>
              <a:ext uri="{FF2B5EF4-FFF2-40B4-BE49-F238E27FC236}">
                <a16:creationId xmlns:a16="http://schemas.microsoft.com/office/drawing/2014/main" id="{BA39C037-CD91-254B-BBE4-FA0C8A27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8" y="2097414"/>
            <a:ext cx="4837976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2EDB81D-8601-844F-BAD3-18755511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58" y="6074764"/>
            <a:ext cx="4837976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Galileo’s drawings of planet shapes, NASA.</a:t>
            </a:r>
          </a:p>
        </p:txBody>
      </p:sp>
    </p:spTree>
    <p:extLst>
      <p:ext uri="{BB962C8B-B14F-4D97-AF65-F5344CB8AC3E}">
        <p14:creationId xmlns:p14="http://schemas.microsoft.com/office/powerpoint/2010/main" val="120975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Newton – theory to explain Kepler’s laws and to go beyond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Most of the derivations a bit too advanced for this class,  but…check them out!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Circular orbits not too hard with this information, I hope?  Let’s write that down and discuss.  But what about elliptical orbits?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F1B6-9D4C-F140-8E44-CBEDC3EC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3824"/>
            <a:ext cx="6705600" cy="173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F0147-A4F0-AB42-9FA1-EE2EB9B6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644870"/>
            <a:ext cx="621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701323"/>
            <a:ext cx="107641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b="1" dirty="0"/>
              <a:t>Vis viva equation</a:t>
            </a:r>
            <a:r>
              <a:rPr lang="en-GB" altLang="en-US" sz="2800" dirty="0"/>
              <a:t>: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Is it clear how to use this equation?  Also keep in mind </a:t>
            </a:r>
            <a:r>
              <a:rPr lang="en-GB" altLang="en-US" sz="2800" dirty="0" err="1"/>
              <a:t>center</a:t>
            </a:r>
            <a:r>
              <a:rPr lang="en-GB" altLang="en-US" sz="2800" dirty="0"/>
              <a:t> of mass issues, m</a:t>
            </a:r>
            <a:r>
              <a:rPr lang="en-GB" altLang="en-US" sz="2800" baseline="-25000" dirty="0"/>
              <a:t>1</a:t>
            </a:r>
            <a:r>
              <a:rPr lang="en-GB" altLang="en-US" sz="2800" dirty="0"/>
              <a:t>r</a:t>
            </a:r>
            <a:r>
              <a:rPr lang="en-GB" altLang="en-US" sz="2800" baseline="-25000" dirty="0"/>
              <a:t>1</a:t>
            </a:r>
            <a:r>
              <a:rPr lang="en-GB" altLang="en-US" sz="2800" dirty="0"/>
              <a:t>=m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r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.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Dobson makes the derivation sound really hard, and says to memorize it, but let’s try conservation principles for a less general case.  (For the calculus-based derivation of this and Kepler’s laws, see: </a:t>
            </a:r>
            <a:r>
              <a:rPr lang="en-US" dirty="0">
                <a:hlinkClick r:id="rId2"/>
              </a:rPr>
              <a:t>http://faculty.fiu.edu/~vanhamme/ast3213/orbits.pdf</a:t>
            </a:r>
            <a:r>
              <a:rPr lang="en-US" dirty="0"/>
              <a:t> </a:t>
            </a:r>
            <a:r>
              <a:rPr lang="en-GB" altLang="en-US" sz="2800" dirty="0"/>
              <a:t>) 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Nice summary page for orbital mechanics: </a:t>
            </a:r>
            <a:r>
              <a:rPr lang="en-GB" altLang="en-US" sz="2800" dirty="0">
                <a:hlinkClick r:id="rId3"/>
              </a:rPr>
              <a:t>http://www.braeunig.us/space/orbmech.htm</a:t>
            </a: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A3CD2-FD1B-9A43-AEA9-2E7F0DFC1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332" y="913215"/>
            <a:ext cx="4315475" cy="11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Reduced mass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EF465-F42E-FE45-90D2-896A139C5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7" y="1993275"/>
            <a:ext cx="10858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b="1" dirty="0"/>
              <a:t>Virial Theorem </a:t>
            </a:r>
            <a:r>
              <a:rPr lang="en-GB" altLang="en-US" sz="2800" dirty="0"/>
              <a:t>(needs vector calculus to derive, in previous link of derivations)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gravitational systems in equilibrium: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Will be handy in many astronomical situations, not just orbits in the solar system.  Very general, works for systems of objects (e.g., star clusters, galaxy clusters).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B33C8-5670-854F-80E8-B47F6956BBB9}"/>
              </a:ext>
            </a:extLst>
          </p:cNvPr>
          <p:cNvSpPr txBox="1"/>
          <p:nvPr/>
        </p:nvSpPr>
        <p:spPr>
          <a:xfrm>
            <a:off x="1304144" y="3282845"/>
            <a:ext cx="918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Kinetic Energy = -½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275148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5" y="992649"/>
            <a:ext cx="10169889" cy="5621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DDCB4-3E40-8842-ABD3-EBF4CCE15740}"/>
              </a:ext>
            </a:extLst>
          </p:cNvPr>
          <p:cNvSpPr/>
          <p:nvPr/>
        </p:nvSpPr>
        <p:spPr>
          <a:xfrm>
            <a:off x="1618938" y="1963711"/>
            <a:ext cx="3311578" cy="41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C7D46-CA8D-5F4B-8958-1E941B6C30F9}"/>
              </a:ext>
            </a:extLst>
          </p:cNvPr>
          <p:cNvSpPr/>
          <p:nvPr/>
        </p:nvSpPr>
        <p:spPr>
          <a:xfrm>
            <a:off x="1618938" y="2713220"/>
            <a:ext cx="4586990" cy="374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B1E-7009-0840-8D93-3FEA2D9A468C}"/>
              </a:ext>
            </a:extLst>
          </p:cNvPr>
          <p:cNvSpPr/>
          <p:nvPr/>
        </p:nvSpPr>
        <p:spPr>
          <a:xfrm>
            <a:off x="1244184" y="3702570"/>
            <a:ext cx="9533744" cy="2893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0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5" y="992649"/>
            <a:ext cx="10169889" cy="56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5" y="992649"/>
            <a:ext cx="10169889" cy="56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73021E-C361-3049-9726-121EAC87A26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6213"/>
            <a:ext cx="10695482" cy="510448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7038" indent="-322263">
              <a:buSzPct val="45000"/>
              <a:buFont typeface="Wingdings" pitchFamily="2" charset="2"/>
              <a:buChar char=""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dirty="0"/>
              <a:t>Another example problem: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Io is the innermost Galilean satellite of Jupiter. The orbital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 Io is</a:t>
            </a:r>
            <a:r>
              <a:rPr lang="en-GB" altLang="en-US" sz="2000" dirty="0">
                <a:cs typeface="Arial" panose="020B0604020202020204" pitchFamily="34" charset="0"/>
              </a:rPr>
              <a:t> P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GB" altLang="en-US" sz="2000" dirty="0"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769 days; the semi-major axis of its orbit is</a:t>
            </a:r>
            <a:r>
              <a:rPr lang="en-GB" altLang="en-US" sz="2000" dirty="0">
                <a:cs typeface="Arial" panose="020B0604020202020204" pitchFamily="34" charset="0"/>
              </a:rPr>
              <a:t> a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421</a:t>
            </a:r>
            <a:r>
              <a:rPr lang="en-GB" altLang="en-US" sz="2000" dirty="0"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km (slightly larger than the Moon’s orbit about the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Earth). Given this information, find the mass of Jupiter.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endParaRPr lang="en-GB" altLang="en-US" sz="2000" dirty="0">
              <a:cs typeface="Arial" panose="020B0604020202020204" pitchFamily="34" charset="0"/>
            </a:endParaRPr>
          </a:p>
          <a:p>
            <a:pPr marL="427038" indent="-322263"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sz="2000" dirty="0">
                <a:cs typeface="Arial" panose="020B0604020202020204" pitchFamily="34" charset="0"/>
              </a:rPr>
              <a:t>1 day = 86,400 seconds.  Use Kepler's 3</a:t>
            </a:r>
            <a:r>
              <a:rPr lang="en-GB" altLang="en-US" sz="2000" baseline="33000" dirty="0">
                <a:cs typeface="Arial" panose="020B0604020202020204" pitchFamily="34" charset="0"/>
              </a:rPr>
              <a:t>rd</a:t>
            </a:r>
            <a:r>
              <a:rPr lang="en-GB" altLang="en-US" sz="2000" dirty="0">
                <a:cs typeface="Arial" panose="020B0604020202020204" pitchFamily="34" charset="0"/>
              </a:rPr>
              <a:t> Law 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sz="2000" dirty="0">
                <a:cs typeface="Arial" panose="020B0604020202020204" pitchFamily="34" charset="0"/>
              </a:rPr>
              <a:t>	P</a:t>
            </a:r>
            <a:r>
              <a:rPr lang="en-GB" altLang="en-US" sz="2000" baseline="33000" dirty="0">
                <a:cs typeface="Arial" panose="020B0604020202020204" pitchFamily="34" charset="0"/>
              </a:rPr>
              <a:t>2</a:t>
            </a:r>
            <a:r>
              <a:rPr lang="en-GB" altLang="en-US" sz="2000" dirty="0">
                <a:cs typeface="Arial" panose="020B0604020202020204" pitchFamily="34" charset="0"/>
              </a:rPr>
              <a:t> = (4</a:t>
            </a:r>
            <a:r>
              <a:rPr lang="en-GB" altLang="en-US" sz="2000" dirty="0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GB" altLang="en-US" sz="2000" baseline="30000" dirty="0">
                <a:cs typeface="Arial" panose="020B0604020202020204" pitchFamily="34" charset="0"/>
              </a:rPr>
              <a:t>2</a:t>
            </a:r>
            <a:r>
              <a:rPr lang="en-GB" altLang="en-US" sz="2000" dirty="0">
                <a:cs typeface="Arial" panose="020B0604020202020204" pitchFamily="34" charset="0"/>
              </a:rPr>
              <a:t>)/G(</a:t>
            </a:r>
            <a:r>
              <a:rPr lang="en-GB" altLang="en-US" sz="2000" dirty="0" err="1">
                <a:cs typeface="Arial" panose="020B0604020202020204" pitchFamily="34" charset="0"/>
              </a:rPr>
              <a:t>Mj+Mi</a:t>
            </a:r>
            <a:r>
              <a:rPr lang="en-GB" altLang="en-US" sz="2000" dirty="0">
                <a:cs typeface="Arial" panose="020B0604020202020204" pitchFamily="34" charset="0"/>
              </a:rPr>
              <a:t>))a</a:t>
            </a:r>
            <a:r>
              <a:rPr lang="en-GB" altLang="en-US" sz="2000" baseline="33000" dirty="0">
                <a:cs typeface="Arial" panose="020B0604020202020204" pitchFamily="34" charset="0"/>
              </a:rPr>
              <a:t>3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sz="2000" dirty="0">
                <a:cs typeface="Arial" panose="020B0604020202020204" pitchFamily="34" charset="0"/>
              </a:rPr>
              <a:t>	Solve for mass, M = 4pi</a:t>
            </a:r>
            <a:r>
              <a:rPr lang="en-GB" altLang="en-US" sz="2000" baseline="33000" dirty="0">
                <a:cs typeface="Arial" panose="020B0604020202020204" pitchFamily="34" charset="0"/>
              </a:rPr>
              <a:t>2</a:t>
            </a:r>
            <a:r>
              <a:rPr lang="en-GB" altLang="en-US" sz="2000" dirty="0">
                <a:cs typeface="Arial" panose="020B0604020202020204" pitchFamily="34" charset="0"/>
              </a:rPr>
              <a:t> a</a:t>
            </a:r>
            <a:r>
              <a:rPr lang="en-GB" altLang="en-US" sz="2000" baseline="33000" dirty="0">
                <a:cs typeface="Arial" panose="020B0604020202020204" pitchFamily="34" charset="0"/>
              </a:rPr>
              <a:t>3</a:t>
            </a:r>
            <a:r>
              <a:rPr lang="en-GB" altLang="en-US" sz="2000" dirty="0">
                <a:cs typeface="Arial" panose="020B0604020202020204" pitchFamily="34" charset="0"/>
              </a:rPr>
              <a:t> P</a:t>
            </a:r>
            <a:r>
              <a:rPr lang="en-GB" altLang="en-US" sz="2000" baseline="33000" dirty="0">
                <a:cs typeface="Arial" panose="020B0604020202020204" pitchFamily="34" charset="0"/>
              </a:rPr>
              <a:t>-2</a:t>
            </a:r>
            <a:r>
              <a:rPr lang="en-GB" altLang="en-US" sz="2000" dirty="0">
                <a:cs typeface="Arial" panose="020B0604020202020204" pitchFamily="34" charset="0"/>
              </a:rPr>
              <a:t> G</a:t>
            </a:r>
            <a:r>
              <a:rPr lang="en-GB" altLang="en-US" sz="2000" baseline="33000" dirty="0">
                <a:cs typeface="Arial" panose="020B0604020202020204" pitchFamily="34" charset="0"/>
              </a:rPr>
              <a:t>-1</a:t>
            </a:r>
            <a:r>
              <a:rPr lang="en-GB" altLang="en-US" sz="2000" dirty="0">
                <a:cs typeface="Arial" panose="020B0604020202020204" pitchFamily="34" charset="0"/>
              </a:rPr>
              <a:t> = 1.90x10</a:t>
            </a:r>
            <a:r>
              <a:rPr lang="en-GB" altLang="en-US" sz="2000" baseline="33000" dirty="0">
                <a:cs typeface="Arial" panose="020B0604020202020204" pitchFamily="34" charset="0"/>
              </a:rPr>
              <a:t>27</a:t>
            </a:r>
            <a:r>
              <a:rPr lang="en-GB" altLang="en-US" sz="2000" dirty="0">
                <a:cs typeface="Arial" panose="020B0604020202020204" pitchFamily="34" charset="0"/>
              </a:rPr>
              <a:t> kg.</a:t>
            </a:r>
          </a:p>
        </p:txBody>
      </p:sp>
    </p:spTree>
    <p:extLst>
      <p:ext uri="{BB962C8B-B14F-4D97-AF65-F5344CB8AC3E}">
        <p14:creationId xmlns:p14="http://schemas.microsoft.com/office/powerpoint/2010/main" val="195284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Shape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0525-7F5D-FC42-B111-C6657117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105"/>
            <a:ext cx="10515600" cy="51566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history / background: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dirty="0"/>
              <a:t>Early Greek Astronomy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dirty="0"/>
              <a:t>Ptolemaic Astronomy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dirty="0"/>
              <a:t>Copernican Astronomy (Copernicus, </a:t>
            </a:r>
            <a:r>
              <a:rPr lang="en-GB" altLang="en-US" dirty="0" err="1"/>
              <a:t>Tycho</a:t>
            </a:r>
            <a:r>
              <a:rPr lang="en-GB" altLang="en-US" dirty="0"/>
              <a:t>, Galileo)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dirty="0"/>
              <a:t>Kepler's Laws of Planetary Motion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dirty="0"/>
              <a:t>Newton and some useful equations for gravitational motion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 Celestial mechanics; Lagrange points; Tides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•relativity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•forces and elementary particles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•light &amp; spectra; atomic spectra, molecular spectra, excitation energies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•nucleosynthesis</a:t>
            </a:r>
          </a:p>
        </p:txBody>
      </p:sp>
    </p:spTree>
    <p:extLst>
      <p:ext uri="{BB962C8B-B14F-4D97-AF65-F5344CB8AC3E}">
        <p14:creationId xmlns:p14="http://schemas.microsoft.com/office/powerpoint/2010/main" val="23132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73021E-C361-3049-9726-121EAC87A26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6213"/>
            <a:ext cx="10695482" cy="510448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7038" indent="-322263">
              <a:buSzPct val="45000"/>
              <a:buFont typeface="Wingdings" pitchFamily="2" charset="2"/>
              <a:buChar char=""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dirty="0"/>
              <a:t>Another example problem: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Io is the innermost Galilean satellite of Jupiter. The orbital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 Io is</a:t>
            </a:r>
            <a:r>
              <a:rPr lang="en-GB" altLang="en-US" sz="2000" dirty="0">
                <a:cs typeface="Arial" panose="020B0604020202020204" pitchFamily="34" charset="0"/>
              </a:rPr>
              <a:t> P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GB" altLang="en-US" sz="2000" dirty="0"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769 days; the semi-major axis of its orbit is</a:t>
            </a:r>
            <a:r>
              <a:rPr lang="en-GB" altLang="en-US" sz="2000" dirty="0">
                <a:cs typeface="Arial" panose="020B0604020202020204" pitchFamily="34" charset="0"/>
              </a:rPr>
              <a:t> a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421</a:t>
            </a:r>
            <a:r>
              <a:rPr lang="en-GB" altLang="en-US" sz="2000" dirty="0"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km (slightly larger than the Moon’s orbit about the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Earth). Given this information, find the mass of Jupiter.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</a:p>
          <a:p>
            <a:pPr marL="427038" indent="-322263">
              <a:buFontTx/>
              <a:buNone/>
              <a:tabLst>
                <a:tab pos="427038" algn="l"/>
                <a:tab pos="539750" algn="l"/>
                <a:tab pos="996950" algn="l"/>
                <a:tab pos="1454150" algn="l"/>
                <a:tab pos="1911350" algn="l"/>
                <a:tab pos="2368550" algn="l"/>
                <a:tab pos="2825750" algn="l"/>
                <a:tab pos="3282950" algn="l"/>
                <a:tab pos="3740150" algn="l"/>
                <a:tab pos="4197350" algn="l"/>
                <a:tab pos="4654550" algn="l"/>
                <a:tab pos="5111750" algn="l"/>
                <a:tab pos="5568950" algn="l"/>
                <a:tab pos="6026150" algn="l"/>
                <a:tab pos="6483350" algn="l"/>
                <a:tab pos="6940550" algn="l"/>
                <a:tab pos="7397750" algn="l"/>
                <a:tab pos="7854950" algn="l"/>
                <a:tab pos="8312150" algn="l"/>
                <a:tab pos="8769350" algn="l"/>
                <a:tab pos="9226550" algn="l"/>
              </a:tabLst>
            </a:pPr>
            <a:endParaRPr lang="en-GB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9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598359" y="5201587"/>
            <a:ext cx="11918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Great 4m video: </a:t>
            </a:r>
            <a:r>
              <a:rPr lang="en-GB" altLang="en-US" sz="2800" dirty="0">
                <a:hlinkClick r:id="rId2"/>
              </a:rPr>
              <a:t>https://www.youtube.com/watch?v=2LjGgJ4ST60</a:t>
            </a:r>
            <a:r>
              <a:rPr lang="en-GB" alt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C909-C40A-B34F-B75B-6DFF6F15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17" y="1214203"/>
            <a:ext cx="9971682" cy="4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C36E8-5B90-1C46-8137-43AAD64D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03" y="374754"/>
            <a:ext cx="8948653" cy="5096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Intro to</a:t>
            </a:r>
            <a:br>
              <a:rPr lang="en-US" dirty="0"/>
            </a:br>
            <a:r>
              <a:rPr lang="en-US" dirty="0"/>
              <a:t>Tides</a:t>
            </a:r>
          </a:p>
        </p:txBody>
      </p:sp>
    </p:spTree>
    <p:extLst>
      <p:ext uri="{BB962C8B-B14F-4D97-AF65-F5344CB8AC3E}">
        <p14:creationId xmlns:p14="http://schemas.microsoft.com/office/powerpoint/2010/main" val="231577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527D1-4908-3F4D-89FD-77376DBF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85746"/>
            <a:ext cx="10579100" cy="439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Intro to</a:t>
            </a:r>
            <a:br>
              <a:rPr lang="en-US" dirty="0"/>
            </a:br>
            <a:r>
              <a:rPr lang="en-US" dirty="0"/>
              <a:t>Tides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598359" y="5201587"/>
            <a:ext cx="11918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Great 9m video: </a:t>
            </a:r>
            <a:r>
              <a:rPr lang="en-GB" altLang="en-US" sz="2800" dirty="0">
                <a:hlinkClick r:id="rId3"/>
              </a:rPr>
              <a:t>https://www.youtube.com/watch?v=KlWpFLfLFBI</a:t>
            </a:r>
            <a:r>
              <a:rPr lang="en-GB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6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1C0BD-71B6-7E42-9663-B8DCF5EA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6" y="1632418"/>
            <a:ext cx="8089900" cy="331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successes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88A535-AED4-7249-AF8D-3865C507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3681" y="4702279"/>
            <a:ext cx="2580119" cy="16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0525-7F5D-FC42-B111-C6657117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875"/>
            <a:ext cx="10515600" cy="5156616"/>
          </a:xfrm>
        </p:spPr>
        <p:txBody>
          <a:bodyPr>
            <a:normAutofit/>
          </a:bodyPr>
          <a:lstStyle/>
          <a:p>
            <a:r>
              <a:rPr lang="en-US" dirty="0"/>
              <a:t>Spherical Earth	</a:t>
            </a:r>
          </a:p>
          <a:p>
            <a:pPr lvl="1"/>
            <a:r>
              <a:rPr lang="en-US" altLang="en-US" dirty="0"/>
              <a:t>Different stars visible moving south, shadow of Earth during lunar eclipse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But wait, there’s more!  Consider the elephant… </a:t>
            </a:r>
            <a:r>
              <a:rPr lang="en-US" altLang="en-US" dirty="0">
                <a:hlinkClick r:id="rId4"/>
              </a:rPr>
              <a:t>https://www.lockhaven.edu/~dsimanek/flat/flateart.htm</a:t>
            </a:r>
            <a:r>
              <a:rPr lang="en-US" altLang="en-US" dirty="0"/>
              <a:t> </a:t>
            </a:r>
            <a:endParaRPr lang="en-GB" alt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8140C2B-8EAB-D740-9FD4-772B5F67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4" y="2183750"/>
            <a:ext cx="6558196" cy="2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successes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Aristarchus: Relative Distances and Sizes of Moon, Earth, Sun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A/C=cosine theta.  Theta=87degrees means C=19A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If theta =89.853 degrees (modern value) then C=390A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For relative sizes, add geometry involving eclipses</a:t>
            </a:r>
            <a:endParaRPr lang="en-GB" altLang="en-US" sz="28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 err="1"/>
              <a:t>Wiki:</a:t>
            </a:r>
            <a:r>
              <a:rPr lang="en-GB" altLang="en-US" sz="2000" dirty="0" err="1">
                <a:solidFill>
                  <a:srgbClr val="CCCCFF"/>
                </a:solidFill>
                <a:hlinkClick r:id="rId3"/>
              </a:rPr>
              <a:t>http</a:t>
            </a:r>
            <a:r>
              <a:rPr lang="en-GB" altLang="en-US" sz="2000" dirty="0">
                <a:solidFill>
                  <a:srgbClr val="CCCCFF"/>
                </a:solidFill>
                <a:hlinkClick r:id="rId3"/>
              </a:rPr>
              <a:t>://en.wikipedia.org/wiki/Aristarchus_On_the_Sizes_and_Distances#Lunar_eclipse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Came up with 1:3:19 (modern values 1:4:390) for ratios of diameters.</a:t>
            </a:r>
          </a:p>
        </p:txBody>
      </p:sp>
    </p:spTree>
    <p:extLst>
      <p:ext uri="{BB962C8B-B14F-4D97-AF65-F5344CB8AC3E}">
        <p14:creationId xmlns:p14="http://schemas.microsoft.com/office/powerpoint/2010/main" val="363005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3D84081-3E8B-8B4A-A6E4-951A18D1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032" y="305771"/>
            <a:ext cx="9257124" cy="1145800"/>
          </a:xfrm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US" dirty="0"/>
              <a:t>Some early Greek successes</a:t>
            </a:r>
            <a:endParaRPr lang="en-GB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3D0285-483B-3541-AC81-C5B45104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4656" y="1604457"/>
            <a:ext cx="7443771" cy="4430315"/>
          </a:xfrm>
        </p:spPr>
        <p:txBody>
          <a:bodyPr/>
          <a:lstStyle/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963" dirty="0"/>
              <a:t>Eratosthenes: Size of the Earth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Geometry involving the sun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Wiki: http://</a:t>
            </a:r>
            <a:r>
              <a:rPr lang="en-GB" altLang="en-US" sz="2117" dirty="0" err="1"/>
              <a:t>en.wikipedia.org</a:t>
            </a:r>
            <a:r>
              <a:rPr lang="en-GB" altLang="en-US" sz="2117" dirty="0"/>
              <a:t>/wiki/Eratosthenes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Figured out what fraction (1/50) of the Earth's circumference corresponded to the distance between Alexandria and </a:t>
            </a:r>
            <a:r>
              <a:rPr lang="en-GB" altLang="en-US" sz="2117" dirty="0" err="1"/>
              <a:t>Syene</a:t>
            </a:r>
            <a:r>
              <a:rPr lang="en-GB" altLang="en-US" sz="2117" dirty="0"/>
              <a:t> 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 from Wired Magazine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Theta is about 7 degrees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Answer is the circumference is  46,000 km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Modern value closer to 40,000 km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43DFF3A7-8E21-A849-83FB-D7A7E5AA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1" y="287484"/>
            <a:ext cx="4182256" cy="62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54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failures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Aristotle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No </a:t>
            </a:r>
            <a:r>
              <a:rPr lang="en-GB" altLang="en-US" sz="2800" u="sng" dirty="0"/>
              <a:t>parallax</a:t>
            </a:r>
            <a:r>
              <a:rPr lang="en-GB" altLang="en-US" sz="2800" dirty="0"/>
              <a:t>, so Earth must be stationary (technology matters!)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Ptolemy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Conceptually flawed based on this idea, but nicely predictive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6BCF3B7-55EC-794E-9C1F-BEAAB6B6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35402"/>
            <a:ext cx="3102965" cy="28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8F77BEC-16B0-8046-9069-A1675D2B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5402"/>
            <a:ext cx="3227882" cy="29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2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592CCAF-EFB5-434F-8299-AA830689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21" y="293374"/>
            <a:ext cx="2609413" cy="376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Copernicus – Heliocentric with circular orbits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505EDAD-CAD1-934F-BF11-EAC6AE91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93" y="4034670"/>
            <a:ext cx="4906112" cy="2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D8A7B6C-EFDD-AD4A-A9A2-553260D3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26" y="1947823"/>
            <a:ext cx="4522266" cy="43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3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CFEC8-2C3D-F243-AA0C-B1960727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295" y="3205003"/>
            <a:ext cx="7555042" cy="3918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5" y="1910178"/>
            <a:ext cx="93218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6FD30-81C6-DD47-9653-5FB2684D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29" y="3291230"/>
            <a:ext cx="2463800" cy="3556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2D6F976-A264-DA48-8913-04627CCF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98" y="3651050"/>
            <a:ext cx="2175989" cy="28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14AAD-0845-9E4D-89A5-F03CFC78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92" y="5801193"/>
            <a:ext cx="1117600" cy="330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BCAE2-D515-F74E-B945-E47E34D28F34}"/>
              </a:ext>
            </a:extLst>
          </p:cNvPr>
          <p:cNvCxnSpPr/>
          <p:nvPr/>
        </p:nvCxnSpPr>
        <p:spPr>
          <a:xfrm flipV="1">
            <a:off x="6096000" y="5285108"/>
            <a:ext cx="544643" cy="51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6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56889B2-E438-7143-9889-21A150D8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37" y="2445906"/>
            <a:ext cx="3869663" cy="38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678270"/>
            <a:ext cx="10764187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Application of Kepler’s 3</a:t>
            </a:r>
            <a:r>
              <a:rPr lang="en-GB" altLang="en-US" sz="2800" baseline="30000" dirty="0"/>
              <a:t>rd</a:t>
            </a:r>
            <a:r>
              <a:rPr lang="en-GB" altLang="en-US" sz="2800" dirty="0"/>
              <a:t> law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objects in motion around the sun: (P/years)</a:t>
            </a:r>
            <a:r>
              <a:rPr lang="en-GB" altLang="en-US" sz="2800" baseline="33000" dirty="0"/>
              <a:t>2</a:t>
            </a:r>
            <a:r>
              <a:rPr lang="en-GB" altLang="en-US" sz="2800" dirty="0"/>
              <a:t>=(a/AU)</a:t>
            </a:r>
            <a:r>
              <a:rPr lang="en-GB" altLang="en-US" sz="2800" baseline="33000" dirty="0"/>
              <a:t>3</a:t>
            </a: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Asteroid has a semi-major axis of 4 AU (in asteroid belt), what is P?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Would this work for the Galilean Moons?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“Keplerian motion”:  Any system following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the proportionality of the 3</a:t>
            </a:r>
            <a:r>
              <a:rPr lang="en-GB" altLang="en-US" sz="2800" baseline="30000" dirty="0"/>
              <a:t>rd</a:t>
            </a:r>
            <a:r>
              <a:rPr lang="en-GB" altLang="en-US" sz="2800" dirty="0"/>
              <a:t> law, can also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Be expressed with velocity and radius.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</p:spTree>
    <p:extLst>
      <p:ext uri="{BB962C8B-B14F-4D97-AF65-F5344CB8AC3E}">
        <p14:creationId xmlns:p14="http://schemas.microsoft.com/office/powerpoint/2010/main" val="322453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743</Words>
  <Application>Microsoft Macintosh PowerPoint</Application>
  <PresentationFormat>Widescreen</PresentationFormat>
  <Paragraphs>164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ASTR 2310  General Astronomy I: Solar System</vt:lpstr>
      <vt:lpstr>Shape of the Earth</vt:lpstr>
      <vt:lpstr>Some early Greek successes</vt:lpstr>
      <vt:lpstr>Some early Greek successes</vt:lpstr>
      <vt:lpstr>Some early Greek successes</vt:lpstr>
      <vt:lpstr>Some early Greek failures</vt:lpstr>
      <vt:lpstr>Copernican Revolution</vt:lpstr>
      <vt:lpstr>Copernican Revolution</vt:lpstr>
      <vt:lpstr>Copernican Revolution</vt:lpstr>
      <vt:lpstr>Copernican Revolution</vt:lpstr>
      <vt:lpstr>Copernican Revolution</vt:lpstr>
      <vt:lpstr>Orbital Dynamics</vt:lpstr>
      <vt:lpstr>Orbital Dynamics</vt:lpstr>
      <vt:lpstr>Orbital Dynamics</vt:lpstr>
      <vt:lpstr>Orbital Dynamics</vt:lpstr>
      <vt:lpstr>Orbital Dynamics</vt:lpstr>
      <vt:lpstr>Orbital Dynamics</vt:lpstr>
      <vt:lpstr>Orbital Dynamics</vt:lpstr>
      <vt:lpstr>Orbital Dynamics</vt:lpstr>
      <vt:lpstr>Orbital Dynamics</vt:lpstr>
      <vt:lpstr>Lagrangian Points</vt:lpstr>
      <vt:lpstr>Intro to Tides</vt:lpstr>
      <vt:lpstr>Intro to Tides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Microsoft Office User</cp:lastModifiedBy>
  <cp:revision>55</cp:revision>
  <dcterms:created xsi:type="dcterms:W3CDTF">2019-04-06T11:23:24Z</dcterms:created>
  <dcterms:modified xsi:type="dcterms:W3CDTF">2020-02-04T01:58:54Z</dcterms:modified>
</cp:coreProperties>
</file>